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drawings/drawing3.xml" ContentType="application/vnd.openxmlformats-officedocument.drawingml.chartshapes+xml"/>
  <Override PartName="/ppt/notesSlides/notesSlide10.xml" ContentType="application/vnd.openxmlformats-officedocument.presentationml.notesSlide+xml"/>
  <Override PartName="/ppt/charts/chart7.xml" ContentType="application/vnd.openxmlformats-officedocument.drawingml.chart+xml"/>
  <Override PartName="/ppt/drawings/drawing4.xml" ContentType="application/vnd.openxmlformats-officedocument.drawingml.chartshapes+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drawings/drawing5.xml" ContentType="application/vnd.openxmlformats-officedocument.drawingml.chartshapes+xml"/>
  <Override PartName="/ppt/notesSlides/notesSlide13.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8.xml" ContentType="application/vnd.openxmlformats-officedocument.presentationml.notesSlid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9.xml" ContentType="application/vnd.openxmlformats-officedocument.presentationml.notesSlide+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0.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2.xml" ContentType="application/vnd.openxmlformats-officedocument.presentationml.notesSlide+xml"/>
  <Override PartName="/ppt/charts/chart24.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5.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26.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7.xml" ContentType="application/vnd.openxmlformats-officedocument.presentationml.notesSlide+xml"/>
  <Override PartName="/ppt/charts/chart27.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8.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6.xml" ContentType="application/vnd.openxmlformats-officedocument.drawingml.chartshapes+xml"/>
  <Override PartName="/ppt/notesSlides/notesSlide28.xml" ContentType="application/vnd.openxmlformats-officedocument.presentationml.notesSlide+xml"/>
  <Override PartName="/ppt/charts/chart29.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9.xml" ContentType="application/vnd.openxmlformats-officedocument.presentationml.notesSlide+xml"/>
  <Override PartName="/ppt/charts/chart30.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0.xml" ContentType="application/vnd.openxmlformats-officedocument.presentationml.notesSlide+xml"/>
  <Override PartName="/ppt/charts/chart31.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2.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1.xml" ContentType="application/vnd.openxmlformats-officedocument.presentationml.notesSlide+xml"/>
  <Override PartName="/ppt/charts/chart33.xml" ContentType="application/vnd.openxmlformats-officedocument.drawingml.chart+xml"/>
  <Override PartName="/ppt/charts/style29.xml" ContentType="application/vnd.ms-office.chartstyle+xml"/>
  <Override PartName="/ppt/charts/colors29.xml" ContentType="application/vnd.ms-office.chartcolorstyle+xml"/>
  <Override PartName="/ppt/drawings/drawing7.xml" ContentType="application/vnd.openxmlformats-officedocument.drawingml.chartshapes+xml"/>
  <Override PartName="/ppt/notesSlides/notesSlide32.xml" ContentType="application/vnd.openxmlformats-officedocument.presentationml.notesSlide+xml"/>
  <Override PartName="/ppt/charts/chart34.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35.xml" ContentType="application/vnd.openxmlformats-officedocument.drawingml.chart+xml"/>
  <Override PartName="/ppt/charts/style31.xml" ContentType="application/vnd.ms-office.chartstyle+xml"/>
  <Override PartName="/ppt/charts/colors31.xml" ContentType="application/vnd.ms-office.chartcolorstyle+xml"/>
  <Override PartName="/ppt/drawings/drawing8.xml" ContentType="application/vnd.openxmlformats-officedocument.drawingml.chartshapes+xml"/>
  <Override PartName="/ppt/notesSlides/notesSlide43.xml" ContentType="application/vnd.openxmlformats-officedocument.presentationml.notesSlide+xml"/>
  <Override PartName="/ppt/charts/chart36.xml" ContentType="application/vnd.openxmlformats-officedocument.drawingml.chart+xml"/>
  <Override PartName="/ppt/charts/style32.xml" ContentType="application/vnd.ms-office.chartstyle+xml"/>
  <Override PartName="/ppt/charts/colors32.xml" ContentType="application/vnd.ms-office.chartcolorstyle+xml"/>
  <Override PartName="/ppt/drawings/drawing9.xml" ContentType="application/vnd.openxmlformats-officedocument.drawingml.chartshapes+xml"/>
  <Override PartName="/ppt/charts/chart37.xml" ContentType="application/vnd.openxmlformats-officedocument.drawingml.chart+xml"/>
  <Override PartName="/ppt/charts/style33.xml" ContentType="application/vnd.ms-office.chartstyle+xml"/>
  <Override PartName="/ppt/charts/colors33.xml" ContentType="application/vnd.ms-office.chartcolorstyle+xml"/>
  <Override PartName="/ppt/drawings/drawing10.xml" ContentType="application/vnd.openxmlformats-officedocument.drawingml.chartshapes+xml"/>
  <Override PartName="/ppt/notesSlides/notesSlide44.xml" ContentType="application/vnd.openxmlformats-officedocument.presentationml.notesSlide+xml"/>
  <Override PartName="/ppt/charts/chart38.xml" ContentType="application/vnd.openxmlformats-officedocument.drawingml.chart+xml"/>
  <Override PartName="/ppt/charts/style34.xml" ContentType="application/vnd.ms-office.chartstyle+xml"/>
  <Override PartName="/ppt/charts/colors34.xml" ContentType="application/vnd.ms-office.chartcolorstyle+xml"/>
  <Override PartName="/ppt/drawings/drawing11.xml" ContentType="application/vnd.openxmlformats-officedocument.drawingml.chartshapes+xml"/>
  <Override PartName="/ppt/notesSlides/notesSlide45.xml" ContentType="application/vnd.openxmlformats-officedocument.presentationml.notesSlide+xml"/>
  <Override PartName="/ppt/charts/chart39.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40.xml" ContentType="application/vnd.openxmlformats-officedocument.drawingml.chart+xml"/>
  <Override PartName="/ppt/charts/style36.xml" ContentType="application/vnd.ms-office.chartstyle+xml"/>
  <Override PartName="/ppt/charts/colors36.xml" ContentType="application/vnd.ms-office.chartcolorstyle+xml"/>
  <Override PartName="/ppt/drawings/drawing12.xml" ContentType="application/vnd.openxmlformats-officedocument.drawingml.chartshapes+xml"/>
  <Override PartName="/ppt/notesSlides/notesSlide46.xml" ContentType="application/vnd.openxmlformats-officedocument.presentationml.notesSlide+xml"/>
  <Override PartName="/ppt/charts/chart41.xml" ContentType="application/vnd.openxmlformats-officedocument.drawingml.chart+xml"/>
  <Override PartName="/ppt/charts/style37.xml" ContentType="application/vnd.ms-office.chartstyle+xml"/>
  <Override PartName="/ppt/charts/colors37.xml" ContentType="application/vnd.ms-office.chartcolorstyle+xml"/>
  <Override PartName="/ppt/drawings/drawing13.xml" ContentType="application/vnd.openxmlformats-officedocument.drawingml.chartshapes+xml"/>
  <Override PartName="/ppt/notesSlides/notesSlide47.xml" ContentType="application/vnd.openxmlformats-officedocument.presentationml.notesSlide+xml"/>
  <Override PartName="/ppt/charts/chart42.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3.xml" ContentType="application/vnd.openxmlformats-officedocument.drawingml.chart+xml"/>
  <Override PartName="/ppt/charts/style39.xml" ContentType="application/vnd.ms-office.chartstyle+xml"/>
  <Override PartName="/ppt/charts/colors39.xml" ContentType="application/vnd.ms-office.chartcolorstyle+xml"/>
  <Override PartName="/ppt/drawings/drawing14.xml" ContentType="application/vnd.openxmlformats-officedocument.drawingml.chartshapes+xml"/>
  <Override PartName="/ppt/notesSlides/notesSlide48.xml" ContentType="application/vnd.openxmlformats-officedocument.presentationml.notesSlide+xml"/>
  <Override PartName="/ppt/charts/chart44.xml" ContentType="application/vnd.openxmlformats-officedocument.drawingml.chart+xml"/>
  <Override PartName="/ppt/charts/style40.xml" ContentType="application/vnd.ms-office.chartstyle+xml"/>
  <Override PartName="/ppt/charts/colors40.xml" ContentType="application/vnd.ms-office.chartcolorstyle+xml"/>
  <Override PartName="/ppt/drawings/drawing15.xml" ContentType="application/vnd.openxmlformats-officedocument.drawingml.chartshapes+xml"/>
  <Override PartName="/ppt/notesSlides/notesSlide49.xml" ContentType="application/vnd.openxmlformats-officedocument.presentationml.notesSlide+xml"/>
  <Override PartName="/ppt/charts/chart45.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charts/chart46.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8.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9.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93.xml" ContentType="application/vnd.openxmlformats-officedocument.presentationml.notesSlide+xml"/>
  <Override PartName="/ppt/charts/chart50.xml" ContentType="application/vnd.openxmlformats-officedocument.drawingml.chart+xml"/>
  <Override PartName="/ppt/notesSlides/notesSlide94.xml" ContentType="application/vnd.openxmlformats-officedocument.presentationml.notesSlide+xml"/>
  <Override PartName="/ppt/charts/chart51.xml" ContentType="application/vnd.openxmlformats-officedocument.drawingml.chart+xml"/>
  <Override PartName="/ppt/notesSlides/notesSlide95.xml" ContentType="application/vnd.openxmlformats-officedocument.presentationml.notesSlide+xml"/>
  <Override PartName="/ppt/charts/chart52.xml" ContentType="application/vnd.openxmlformats-officedocument.drawingml.char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115"/>
  </p:notesMasterIdLst>
  <p:sldIdLst>
    <p:sldId id="256" r:id="rId5"/>
    <p:sldId id="308" r:id="rId6"/>
    <p:sldId id="307" r:id="rId7"/>
    <p:sldId id="297" r:id="rId8"/>
    <p:sldId id="298" r:id="rId9"/>
    <p:sldId id="293" r:id="rId10"/>
    <p:sldId id="263" r:id="rId11"/>
    <p:sldId id="266" r:id="rId12"/>
    <p:sldId id="321" r:id="rId13"/>
    <p:sldId id="290" r:id="rId14"/>
    <p:sldId id="456" r:id="rId15"/>
    <p:sldId id="375" r:id="rId16"/>
    <p:sldId id="322" r:id="rId17"/>
    <p:sldId id="436" r:id="rId18"/>
    <p:sldId id="376" r:id="rId19"/>
    <p:sldId id="314" r:id="rId20"/>
    <p:sldId id="442" r:id="rId21"/>
    <p:sldId id="441" r:id="rId22"/>
    <p:sldId id="386" r:id="rId23"/>
    <p:sldId id="387" r:id="rId24"/>
    <p:sldId id="388" r:id="rId25"/>
    <p:sldId id="443" r:id="rId26"/>
    <p:sldId id="458" r:id="rId27"/>
    <p:sldId id="389" r:id="rId28"/>
    <p:sldId id="402" r:id="rId29"/>
    <p:sldId id="403" r:id="rId30"/>
    <p:sldId id="404" r:id="rId31"/>
    <p:sldId id="406" r:id="rId32"/>
    <p:sldId id="390" r:id="rId33"/>
    <p:sldId id="407" r:id="rId34"/>
    <p:sldId id="444" r:id="rId35"/>
    <p:sldId id="408" r:id="rId36"/>
    <p:sldId id="452" r:id="rId37"/>
    <p:sldId id="453" r:id="rId38"/>
    <p:sldId id="454" r:id="rId39"/>
    <p:sldId id="455" r:id="rId40"/>
    <p:sldId id="392" r:id="rId41"/>
    <p:sldId id="410" r:id="rId42"/>
    <p:sldId id="411" r:id="rId43"/>
    <p:sldId id="445" r:id="rId44"/>
    <p:sldId id="412" r:id="rId45"/>
    <p:sldId id="446" r:id="rId46"/>
    <p:sldId id="413" r:id="rId47"/>
    <p:sldId id="414" r:id="rId48"/>
    <p:sldId id="416" r:id="rId49"/>
    <p:sldId id="462" r:id="rId50"/>
    <p:sldId id="463" r:id="rId51"/>
    <p:sldId id="464" r:id="rId52"/>
    <p:sldId id="391" r:id="rId53"/>
    <p:sldId id="417" r:id="rId54"/>
    <p:sldId id="449" r:id="rId55"/>
    <p:sldId id="423" r:id="rId56"/>
    <p:sldId id="450" r:id="rId57"/>
    <p:sldId id="429" r:id="rId58"/>
    <p:sldId id="451" r:id="rId59"/>
    <p:sldId id="459" r:id="rId60"/>
    <p:sldId id="460" r:id="rId61"/>
    <p:sldId id="461" r:id="rId62"/>
    <p:sldId id="302" r:id="rId63"/>
    <p:sldId id="378" r:id="rId64"/>
    <p:sldId id="433" r:id="rId65"/>
    <p:sldId id="379" r:id="rId66"/>
    <p:sldId id="381" r:id="rId67"/>
    <p:sldId id="383" r:id="rId68"/>
    <p:sldId id="434" r:id="rId69"/>
    <p:sldId id="382" r:id="rId70"/>
    <p:sldId id="384" r:id="rId71"/>
    <p:sldId id="394" r:id="rId72"/>
    <p:sldId id="395" r:id="rId73"/>
    <p:sldId id="396" r:id="rId74"/>
    <p:sldId id="397" r:id="rId75"/>
    <p:sldId id="400" r:id="rId76"/>
    <p:sldId id="362" r:id="rId77"/>
    <p:sldId id="363" r:id="rId78"/>
    <p:sldId id="360" r:id="rId79"/>
    <p:sldId id="361" r:id="rId80"/>
    <p:sldId id="368" r:id="rId81"/>
    <p:sldId id="358" r:id="rId82"/>
    <p:sldId id="359" r:id="rId83"/>
    <p:sldId id="437" r:id="rId84"/>
    <p:sldId id="401" r:id="rId85"/>
    <p:sldId id="440" r:id="rId86"/>
    <p:sldId id="439" r:id="rId87"/>
    <p:sldId id="310" r:id="rId88"/>
    <p:sldId id="326" r:id="rId89"/>
    <p:sldId id="327" r:id="rId90"/>
    <p:sldId id="328" r:id="rId91"/>
    <p:sldId id="465" r:id="rId92"/>
    <p:sldId id="466" r:id="rId93"/>
    <p:sldId id="467" r:id="rId94"/>
    <p:sldId id="419" r:id="rId95"/>
    <p:sldId id="420" r:id="rId96"/>
    <p:sldId id="421" r:id="rId97"/>
    <p:sldId id="422" r:id="rId98"/>
    <p:sldId id="425" r:id="rId99"/>
    <p:sldId id="426" r:id="rId100"/>
    <p:sldId id="427" r:id="rId101"/>
    <p:sldId id="428" r:id="rId102"/>
    <p:sldId id="371" r:id="rId103"/>
    <p:sldId id="372" r:id="rId104"/>
    <p:sldId id="373" r:id="rId105"/>
    <p:sldId id="374" r:id="rId106"/>
    <p:sldId id="438" r:id="rId107"/>
    <p:sldId id="309" r:id="rId108"/>
    <p:sldId id="432" r:id="rId109"/>
    <p:sldId id="323" r:id="rId110"/>
    <p:sldId id="324" r:id="rId111"/>
    <p:sldId id="325" r:id="rId112"/>
    <p:sldId id="435" r:id="rId113"/>
    <p:sldId id="313" r:id="rId11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97E14F-0445-0F12-C0B1-4D9388DFBE0C}" name="David Ocamb" initials="DO" userId="S::docamb@stratacomm.net::d0d92c8d-d6ed-4c28-97b7-22d2af02e963" providerId="AD"/>
  <p188:author id="{78EDF0D9-1544-FBC1-8C72-E0FD763C3E3D}" name="Emily Hachey" initials="EH" userId="S::ehachey@ssrsinc.onmicrosoft.com::cc675fdf-8c5f-45b4-a9e1-439869515c4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intan Turakhia" initials="CT" lastIdx="28" clrIdx="0">
    <p:extLst>
      <p:ext uri="{19B8F6BF-5375-455C-9EA6-DF929625EA0E}">
        <p15:presenceInfo xmlns:p15="http://schemas.microsoft.com/office/powerpoint/2012/main" userId="S-1-5-21-1502424488-1667244351-1233803906-11258" providerId="AD"/>
      </p:ext>
    </p:extLst>
  </p:cmAuthor>
  <p:cmAuthor id="2" name="Karin Bandoian" initials="KB" lastIdx="4" clrIdx="1">
    <p:extLst>
      <p:ext uri="{19B8F6BF-5375-455C-9EA6-DF929625EA0E}">
        <p15:presenceInfo xmlns:p15="http://schemas.microsoft.com/office/powerpoint/2012/main" userId="S::kkowalski@ssrsinc.onmicrosoft.com::19cfc7ea-41a1-4a99-af5b-27adf51cf103" providerId="AD"/>
      </p:ext>
    </p:extLst>
  </p:cmAuthor>
  <p:cmAuthor id="3" name="Jazmyne Sutton" initials="JS" lastIdx="38" clrIdx="2">
    <p:extLst>
      <p:ext uri="{19B8F6BF-5375-455C-9EA6-DF929625EA0E}">
        <p15:presenceInfo xmlns:p15="http://schemas.microsoft.com/office/powerpoint/2012/main" userId="S::jsutton@ssrsinc.onmicrosoft.com::d926ea10-22e2-4938-9164-fc3885e14bdd" providerId="AD"/>
      </p:ext>
    </p:extLst>
  </p:cmAuthor>
  <p:cmAuthor id="4" name="Julia Harris" initials="JH" lastIdx="27" clrIdx="3">
    <p:extLst>
      <p:ext uri="{19B8F6BF-5375-455C-9EA6-DF929625EA0E}">
        <p15:presenceInfo xmlns:p15="http://schemas.microsoft.com/office/powerpoint/2012/main" userId="S::Jharris@bipartisanpolicy.org::0b41cd92-9bff-41f4-957f-8d754d50b0c4" providerId="AD"/>
      </p:ext>
    </p:extLst>
  </p:cmAuthor>
  <p:cmAuthor id="5" name="Sabah Bhatnagar" initials="SB" lastIdx="7" clrIdx="4">
    <p:extLst>
      <p:ext uri="{19B8F6BF-5375-455C-9EA6-DF929625EA0E}">
        <p15:presenceInfo xmlns:p15="http://schemas.microsoft.com/office/powerpoint/2012/main" userId="S::sbhatnagar@bipartisanpolicy.org::e80bf56f-68c5-4167-b978-d270157bca5e" providerId="AD"/>
      </p:ext>
    </p:extLst>
  </p:cmAuthor>
  <p:cmAuthor id="6" name="Marilyn" initials="M" lastIdx="3" clrIdx="5">
    <p:extLst>
      <p:ext uri="{19B8F6BF-5375-455C-9EA6-DF929625EA0E}">
        <p15:presenceInfo xmlns:p15="http://schemas.microsoft.com/office/powerpoint/2012/main" userId="Marily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7878"/>
    <a:srgbClr val="FFFFFF"/>
    <a:srgbClr val="646464"/>
    <a:srgbClr val="F2F2F2"/>
    <a:srgbClr val="000000"/>
    <a:srgbClr val="20A5E8"/>
    <a:srgbClr val="DDDDDD"/>
    <a:srgbClr val="454545"/>
    <a:srgbClr val="FF9C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21" autoAdjust="0"/>
    <p:restoredTop sz="94164" autoAdjust="0"/>
  </p:normalViewPr>
  <p:slideViewPr>
    <p:cSldViewPr snapToGrid="0">
      <p:cViewPr varScale="1">
        <p:scale>
          <a:sx n="103" d="100"/>
          <a:sy n="103" d="100"/>
        </p:scale>
        <p:origin x="664" y="16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5199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presProps" Target="presProp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theme" Target="theme/theme1.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microsoft.com/office/2018/10/relationships/authors" Target="author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2.xml"/><Relationship Id="rId1" Type="http://schemas.microsoft.com/office/2011/relationships/chartStyle" Target="style12.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3.xml"/><Relationship Id="rId1" Type="http://schemas.microsoft.com/office/2011/relationships/chartStyle" Target="style13.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4.xml"/><Relationship Id="rId1" Type="http://schemas.microsoft.com/office/2011/relationships/chartStyle" Target="style14.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6.xml"/><Relationship Id="rId1" Type="http://schemas.microsoft.com/office/2011/relationships/chartStyle" Target="style16.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7.xml"/><Relationship Id="rId1" Type="http://schemas.microsoft.com/office/2011/relationships/chartStyle" Target="style17.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8.xml"/><Relationship Id="rId1" Type="http://schemas.microsoft.com/office/2011/relationships/chartStyle" Target="style18.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9.xml"/><Relationship Id="rId1" Type="http://schemas.microsoft.com/office/2011/relationships/chartStyle" Target="style19.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0.xml"/><Relationship Id="rId1" Type="http://schemas.microsoft.com/office/2011/relationships/chartStyle" Target="style20.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1.xml"/><Relationship Id="rId1" Type="http://schemas.microsoft.com/office/2011/relationships/chartStyle" Target="style21.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2.xml"/><Relationship Id="rId1" Type="http://schemas.microsoft.com/office/2011/relationships/chartStyle" Target="style22.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3.xml"/><Relationship Id="rId1" Type="http://schemas.microsoft.com/office/2011/relationships/chartStyle" Target="style23.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6.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6.xml"/><Relationship Id="rId1" Type="http://schemas.microsoft.com/office/2011/relationships/chartStyle" Target="style26.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7.xml"/><Relationship Id="rId1" Type="http://schemas.microsoft.com/office/2011/relationships/chartStyle" Target="style27.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8.xml"/><Relationship Id="rId1" Type="http://schemas.microsoft.com/office/2011/relationships/chartStyle" Target="style28.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chartUserShapes" Target="../drawings/drawing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0.xml"/><Relationship Id="rId1" Type="http://schemas.microsoft.com/office/2011/relationships/chartStyle" Target="style30.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chartUserShapes" Target="../drawings/drawing8.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chartUserShapes" Target="../drawings/drawing9.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chartUserShapes" Target="../drawings/drawing10.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chartUserShapes" Target="../drawings/drawing11.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5.xml"/><Relationship Id="rId1" Type="http://schemas.microsoft.com/office/2011/relationships/chartStyle" Target="style35.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chartUserShapes" Target="../drawings/drawing12.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chartUserShapes" Target="../drawings/drawing13.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38.xml"/><Relationship Id="rId1" Type="http://schemas.microsoft.com/office/2011/relationships/chartStyle" Target="style38.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chartUserShapes" Target="../drawings/drawing14.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chartUserShapes" Target="../drawings/drawing15.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1.xml"/><Relationship Id="rId1" Type="http://schemas.microsoft.com/office/2011/relationships/chartStyle" Target="style41.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2.xml"/><Relationship Id="rId1" Type="http://schemas.microsoft.com/office/2011/relationships/chartStyle" Target="style42.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3.xml"/><Relationship Id="rId1" Type="http://schemas.microsoft.com/office/2011/relationships/chartStyle" Target="style43.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4.xml"/><Relationship Id="rId1" Type="http://schemas.microsoft.com/office/2011/relationships/chartStyle" Target="style44.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5.xml"/><Relationship Id="rId1" Type="http://schemas.microsoft.com/office/2011/relationships/chartStyle" Target="style45.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60227446497276"/>
          <c:y val="0.13267084936937024"/>
          <c:w val="0.62316947067823636"/>
          <c:h val="0.67758998924756253"/>
        </c:manualLayout>
      </c:layout>
      <c:doughnutChart>
        <c:varyColors val="1"/>
        <c:ser>
          <c:idx val="0"/>
          <c:order val="0"/>
          <c:tx>
            <c:strRef>
              <c:f>Sheet1!$B$1</c:f>
              <c:strCache>
                <c:ptCount val="1"/>
                <c:pt idx="0">
                  <c:v>No</c:v>
                </c:pt>
              </c:strCache>
            </c:strRef>
          </c:tx>
          <c:dPt>
            <c:idx val="0"/>
            <c:bubble3D val="0"/>
            <c:spPr>
              <a:solidFill>
                <a:schemeClr val="accent1"/>
              </a:solidFill>
              <a:ln w="19050">
                <a:noFill/>
              </a:ln>
              <a:effectLst/>
            </c:spPr>
            <c:extLst>
              <c:ext xmlns:c16="http://schemas.microsoft.com/office/drawing/2014/chart" uri="{C3380CC4-5D6E-409C-BE32-E72D297353CC}">
                <c16:uniqueId val="{00000001-CE37-474D-9629-A576F0E7CE0B}"/>
              </c:ext>
            </c:extLst>
          </c:dPt>
          <c:dPt>
            <c:idx val="1"/>
            <c:bubble3D val="0"/>
            <c:spPr>
              <a:solidFill>
                <a:schemeClr val="tx1"/>
              </a:solidFill>
              <a:ln w="19050">
                <a:noFill/>
              </a:ln>
              <a:effectLst/>
            </c:spPr>
            <c:extLst>
              <c:ext xmlns:c16="http://schemas.microsoft.com/office/drawing/2014/chart" uri="{C3380CC4-5D6E-409C-BE32-E72D297353CC}">
                <c16:uniqueId val="{00000003-CE37-474D-9629-A576F0E7CE0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0.46</c:v>
                </c:pt>
                <c:pt idx="1">
                  <c:v>0.54</c:v>
                </c:pt>
              </c:numCache>
            </c:numRef>
          </c:val>
          <c:extLst>
            <c:ext xmlns:c16="http://schemas.microsoft.com/office/drawing/2014/chart" uri="{C3380CC4-5D6E-409C-BE32-E72D297353CC}">
              <c16:uniqueId val="{00000004-CE37-474D-9629-A576F0E7CE0B}"/>
            </c:ext>
          </c:extLst>
        </c:ser>
        <c:dLbls>
          <c:showLegendKey val="0"/>
          <c:showVal val="0"/>
          <c:showCatName val="0"/>
          <c:showSerName val="0"/>
          <c:showPercent val="0"/>
          <c:showBubbleSize val="0"/>
          <c:showLeaderLines val="1"/>
        </c:dLbls>
        <c:firstSliceAng val="352"/>
        <c:holeSize val="50"/>
      </c:doughnutChart>
      <c:spPr>
        <a:noFill/>
        <a:ln>
          <a:noFill/>
        </a:ln>
        <a:effectLst/>
      </c:spPr>
    </c:plotArea>
    <c:legend>
      <c:legendPos val="l"/>
      <c:layout>
        <c:manualLayout>
          <c:xMode val="edge"/>
          <c:yMode val="edge"/>
          <c:x val="0.14756430779246046"/>
          <c:y val="0.39685279683037294"/>
          <c:w val="0.13423408318525121"/>
          <c:h val="0.169701676555241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120" normalizeH="0" baseline="0">
                <a:solidFill>
                  <a:srgbClr val="787878"/>
                </a:solidFill>
                <a:latin typeface="+mn-lt"/>
                <a:ea typeface="+mn-ea"/>
                <a:cs typeface="+mn-cs"/>
              </a:defRPr>
            </a:pPr>
            <a:r>
              <a:rPr lang="en-US" sz="1200" b="0" cap="none" spc="300" baseline="0" dirty="0">
                <a:solidFill>
                  <a:srgbClr val="787878"/>
                </a:solidFill>
                <a:latin typeface="+mn-lt"/>
              </a:rPr>
              <a:t>Percent Who Drove After Marijuana Use in the Past Year</a:t>
            </a:r>
          </a:p>
        </c:rich>
      </c:tx>
      <c:overlay val="0"/>
      <c:spPr>
        <a:noFill/>
        <a:ln>
          <a:noFill/>
        </a:ln>
        <a:effectLst/>
      </c:spPr>
      <c:txPr>
        <a:bodyPr rot="0" spcFirstLastPara="1" vertOverflow="ellipsis" vert="horz" wrap="square" anchor="ctr" anchorCtr="1"/>
        <a:lstStyle/>
        <a:p>
          <a:pPr>
            <a:defRPr sz="1200" b="1" i="0" u="none" strike="noStrike" kern="1200" cap="none" spc="120" normalizeH="0" baseline="0">
              <a:solidFill>
                <a:srgbClr val="787878"/>
              </a:solidFill>
              <a:latin typeface="+mn-lt"/>
              <a:ea typeface="+mn-ea"/>
              <a:cs typeface="+mn-cs"/>
            </a:defRPr>
          </a:pPr>
          <a:endParaRPr lang="en-US"/>
        </a:p>
      </c:txPr>
    </c:title>
    <c:autoTitleDeleted val="0"/>
    <c:plotArea>
      <c:layout>
        <c:manualLayout>
          <c:layoutTarget val="inner"/>
          <c:xMode val="edge"/>
          <c:yMode val="edge"/>
          <c:x val="0.20054069033155275"/>
          <c:y val="0.10626722335192751"/>
          <c:w val="0.73783031722457548"/>
          <c:h val="0.8612261176694516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4"/>
            <c:invertIfNegative val="0"/>
            <c:bubble3D val="0"/>
            <c:spPr>
              <a:solidFill>
                <a:schemeClr val="accent1"/>
              </a:solidFill>
              <a:ln>
                <a:noFill/>
              </a:ln>
              <a:effectLst/>
            </c:spPr>
            <c:extLst>
              <c:ext xmlns:c16="http://schemas.microsoft.com/office/drawing/2014/chart" uri="{C3380CC4-5D6E-409C-BE32-E72D297353CC}">
                <c16:uniqueId val="{00000001-B979-4E4A-8796-D798E9E6F6A3}"/>
              </c:ext>
            </c:extLst>
          </c:dPt>
          <c:dLbls>
            <c:spPr>
              <a:noFill/>
              <a:ln>
                <a:no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Sheet1!$A$2:$A$16</c:f>
              <c:strCache>
                <c:ptCount val="15"/>
                <c:pt idx="0">
                  <c:v>Not married</c:v>
                </c:pt>
                <c:pt idx="1">
                  <c:v>Married</c:v>
                </c:pt>
                <c:pt idx="2">
                  <c:v>Hispanic</c:v>
                </c:pt>
                <c:pt idx="3">
                  <c:v>Black non-Hispanic</c:v>
                </c:pt>
                <c:pt idx="4">
                  <c:v>White non-Hispanic</c:v>
                </c:pt>
                <c:pt idx="5">
                  <c:v>College+</c:v>
                </c:pt>
                <c:pt idx="6">
                  <c:v>Some college</c:v>
                </c:pt>
                <c:pt idx="7">
                  <c:v>Less than college</c:v>
                </c:pt>
                <c:pt idx="8">
                  <c:v>Women</c:v>
                </c:pt>
                <c:pt idx="9">
                  <c:v>Men</c:v>
                </c:pt>
                <c:pt idx="10">
                  <c:v>Ages 65+</c:v>
                </c:pt>
                <c:pt idx="11">
                  <c:v>Ages 50-64</c:v>
                </c:pt>
                <c:pt idx="12">
                  <c:v>Ages 35-49</c:v>
                </c:pt>
                <c:pt idx="13">
                  <c:v>Ages 16-34</c:v>
                </c:pt>
                <c:pt idx="14">
                  <c:v>Total 16+</c:v>
                </c:pt>
              </c:strCache>
            </c:strRef>
          </c:cat>
          <c:val>
            <c:numRef>
              <c:f>Sheet1!$B$2:$B$16</c:f>
              <c:numCache>
                <c:formatCode>0%</c:formatCode>
                <c:ptCount val="15"/>
                <c:pt idx="0">
                  <c:v>0.2</c:v>
                </c:pt>
                <c:pt idx="1">
                  <c:v>0.13</c:v>
                </c:pt>
                <c:pt idx="2">
                  <c:v>0.22</c:v>
                </c:pt>
                <c:pt idx="3">
                  <c:v>0.18</c:v>
                </c:pt>
                <c:pt idx="4">
                  <c:v>0.16</c:v>
                </c:pt>
                <c:pt idx="5">
                  <c:v>0.14000000000000001</c:v>
                </c:pt>
                <c:pt idx="6">
                  <c:v>0.16</c:v>
                </c:pt>
                <c:pt idx="7">
                  <c:v>0.2</c:v>
                </c:pt>
                <c:pt idx="8">
                  <c:v>0.1</c:v>
                </c:pt>
                <c:pt idx="9">
                  <c:v>0.24</c:v>
                </c:pt>
                <c:pt idx="10">
                  <c:v>0.06</c:v>
                </c:pt>
                <c:pt idx="11">
                  <c:v>0.05</c:v>
                </c:pt>
                <c:pt idx="12">
                  <c:v>0.28000000000000003</c:v>
                </c:pt>
                <c:pt idx="13">
                  <c:v>0.26</c:v>
                </c:pt>
                <c:pt idx="14">
                  <c:v>0.16</c:v>
                </c:pt>
              </c:numCache>
            </c:numRef>
          </c:val>
          <c:extLst>
            <c:ext xmlns:c16="http://schemas.microsoft.com/office/drawing/2014/chart" uri="{C3380CC4-5D6E-409C-BE32-E72D297353CC}">
              <c16:uniqueId val="{00000000-06F6-487F-8175-12E26C35A334}"/>
            </c:ext>
          </c:extLst>
        </c:ser>
        <c:dLbls>
          <c:showLegendKey val="0"/>
          <c:showVal val="1"/>
          <c:showCatName val="0"/>
          <c:showSerName val="0"/>
          <c:showPercent val="0"/>
          <c:showBubbleSize val="0"/>
        </c:dLbls>
        <c:gapWidth val="150"/>
        <c:overlap val="-25"/>
        <c:axId val="2052339488"/>
        <c:axId val="2052338656"/>
      </c:barChart>
      <c:catAx>
        <c:axId val="2052339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none" spc="0" normalizeH="0" baseline="0">
                <a:solidFill>
                  <a:schemeClr val="tx2"/>
                </a:solidFill>
                <a:latin typeface="+mn-lt"/>
                <a:ea typeface="+mn-ea"/>
                <a:cs typeface="+mn-cs"/>
              </a:defRPr>
            </a:pPr>
            <a:endParaRPr lang="en-US"/>
          </a:p>
        </c:txPr>
        <c:crossAx val="2052338656"/>
        <c:crosses val="autoZero"/>
        <c:auto val="1"/>
        <c:lblAlgn val="ctr"/>
        <c:lblOffset val="100"/>
        <c:noMultiLvlLbl val="0"/>
      </c:catAx>
      <c:valAx>
        <c:axId val="2052338656"/>
        <c:scaling>
          <c:orientation val="minMax"/>
        </c:scaling>
        <c:delete val="1"/>
        <c:axPos val="b"/>
        <c:numFmt formatCode="0%" sourceLinked="1"/>
        <c:majorTickMark val="none"/>
        <c:minorTickMark val="none"/>
        <c:tickLblPos val="nextTo"/>
        <c:crossAx val="2052339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1"/>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1-2B3F-41DE-9D1C-07734DF62886}"/>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2B3F-41DE-9D1C-07734DF62886}"/>
              </c:ext>
            </c:extLst>
          </c:dPt>
          <c:dLbls>
            <c:dLbl>
              <c:idx val="0"/>
              <c:tx>
                <c:rich>
                  <a:bodyPr rot="0" spcFirstLastPara="1" vertOverflow="ellipsis" vert="horz" wrap="square" lIns="38100" tIns="19050" rIns="38100" bIns="19050" anchor="ctr" anchorCtr="1">
                    <a:spAutoFit/>
                  </a:bodyPr>
                  <a:lstStyle/>
                  <a:p>
                    <a:pPr>
                      <a:defRPr sz="1197" b="0" i="0" u="none" strike="noStrike" kern="1200" baseline="0">
                        <a:solidFill>
                          <a:schemeClr val="accent3">
                            <a:lumMod val="75000"/>
                          </a:schemeClr>
                        </a:solidFill>
                        <a:latin typeface="+mn-lt"/>
                        <a:ea typeface="+mn-ea"/>
                        <a:cs typeface="+mn-cs"/>
                      </a:defRPr>
                    </a:pPr>
                    <a:fld id="{BA091E07-71A7-49FE-8193-DB17009C6A97}" type="VALUE">
                      <a:rPr lang="en-US">
                        <a:solidFill>
                          <a:srgbClr val="000000"/>
                        </a:solidFill>
                      </a:rPr>
                      <a:pPr>
                        <a:defRPr>
                          <a:solidFill>
                            <a:schemeClr val="accent3">
                              <a:lumMod val="75000"/>
                            </a:schemeClr>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3">
                          <a:lumMod val="7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B3F-41DE-9D1C-07734DF62886}"/>
                </c:ext>
              </c:extLst>
            </c:dLbl>
            <c:dLbl>
              <c:idx val="1"/>
              <c:tx>
                <c:rich>
                  <a:bodyPr rot="0" spcFirstLastPara="1" vertOverflow="ellipsis" vert="horz" wrap="square" lIns="38100" tIns="19050" rIns="38100" bIns="19050" anchor="ctr" anchorCtr="1">
                    <a:spAutoFit/>
                  </a:bodyPr>
                  <a:lstStyle/>
                  <a:p>
                    <a:pPr>
                      <a:defRPr sz="1197" b="0" i="0" u="none" strike="noStrike" kern="1200" baseline="0">
                        <a:solidFill>
                          <a:srgbClr val="C00000"/>
                        </a:solidFill>
                        <a:latin typeface="+mn-lt"/>
                        <a:ea typeface="+mn-ea"/>
                        <a:cs typeface="+mn-cs"/>
                      </a:defRPr>
                    </a:pPr>
                    <a:fld id="{F1821271-52C2-4154-99B0-AAE65BE744F6}" type="VALUE">
                      <a:rPr lang="en-US" dirty="0">
                        <a:solidFill>
                          <a:srgbClr val="000000"/>
                        </a:solidFill>
                      </a:rPr>
                      <a:pPr>
                        <a:defRPr>
                          <a:solidFill>
                            <a:srgbClr val="C00000"/>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B3F-41DE-9D1C-07734DF6288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Sheet1!$B$2:$B$3</c:f>
              <c:numCache>
                <c:formatCode>0%</c:formatCode>
                <c:ptCount val="2"/>
                <c:pt idx="0">
                  <c:v>0.3</c:v>
                </c:pt>
                <c:pt idx="1">
                  <c:v>0.7</c:v>
                </c:pt>
              </c:numCache>
            </c:numRef>
          </c:val>
          <c:extLst>
            <c:ext xmlns:c16="http://schemas.microsoft.com/office/drawing/2014/chart" uri="{C3380CC4-5D6E-409C-BE32-E72D297353CC}">
              <c16:uniqueId val="{00000004-2B3F-41DE-9D1C-07734DF62886}"/>
            </c:ext>
          </c:extLst>
        </c:ser>
        <c:dLbls>
          <c:dLblPos val="outEnd"/>
          <c:showLegendKey val="0"/>
          <c:showVal val="1"/>
          <c:showCatName val="0"/>
          <c:showSerName val="0"/>
          <c:showPercent val="0"/>
          <c:showBubbleSize val="0"/>
        </c:dLbls>
        <c:gapWidth val="25"/>
        <c:axId val="403362648"/>
        <c:axId val="403363432"/>
      </c:barChart>
      <c:catAx>
        <c:axId val="403362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3363432"/>
        <c:crosses val="autoZero"/>
        <c:auto val="1"/>
        <c:lblAlgn val="ctr"/>
        <c:lblOffset val="100"/>
        <c:noMultiLvlLbl val="0"/>
      </c:catAx>
      <c:valAx>
        <c:axId val="403363432"/>
        <c:scaling>
          <c:orientation val="minMax"/>
          <c:max val="1"/>
        </c:scaling>
        <c:delete val="1"/>
        <c:axPos val="b"/>
        <c:numFmt formatCode="0%" sourceLinked="1"/>
        <c:majorTickMark val="out"/>
        <c:minorTickMark val="none"/>
        <c:tickLblPos val="nextTo"/>
        <c:crossAx val="403362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227285015133638E-3"/>
          <c:y val="0"/>
          <c:w val="0.3497916811614894"/>
          <c:h val="0.94298568913976755"/>
        </c:manualLayout>
      </c:layout>
      <c:barChart>
        <c:barDir val="col"/>
        <c:grouping val="stacked"/>
        <c:varyColors val="0"/>
        <c:ser>
          <c:idx val="0"/>
          <c:order val="0"/>
          <c:tx>
            <c:strRef>
              <c:f>Sheet1!$B$1</c:f>
              <c:strCache>
                <c:ptCount val="1"/>
                <c:pt idx="0">
                  <c:v>Have never used marijuana</c:v>
                </c:pt>
              </c:strCache>
            </c:strRef>
          </c:tx>
          <c:spPr>
            <a:solidFill>
              <a:srgbClr val="DDDDDD"/>
            </a:solidFill>
            <a:ln w="19050">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0.32</c:v>
                </c:pt>
              </c:numCache>
            </c:numRef>
          </c:val>
          <c:extLst>
            <c:ext xmlns:c16="http://schemas.microsoft.com/office/drawing/2014/chart" uri="{C3380CC4-5D6E-409C-BE32-E72D297353CC}">
              <c16:uniqueId val="{00000000-893A-4E38-9654-57FB08562A3C}"/>
            </c:ext>
          </c:extLst>
        </c:ser>
        <c:ser>
          <c:idx val="1"/>
          <c:order val="1"/>
          <c:tx>
            <c:strRef>
              <c:f>Sheet1!$C$1</c:f>
              <c:strCache>
                <c:ptCount val="1"/>
                <c:pt idx="0">
                  <c:v>Over a year ago</c:v>
                </c:pt>
              </c:strCache>
            </c:strRef>
          </c:tx>
          <c:spPr>
            <a:solidFill>
              <a:schemeClr val="accent3"/>
            </a:solidFill>
            <a:ln w="19050">
              <a:noFill/>
            </a:ln>
            <a:effectLst/>
          </c:spPr>
          <c:invertIfNegative val="0"/>
          <c:dPt>
            <c:idx val="0"/>
            <c:invertIfNegative val="0"/>
            <c:bubble3D val="0"/>
            <c:spPr>
              <a:solidFill>
                <a:schemeClr val="accent3"/>
              </a:solidFill>
              <a:ln w="19050">
                <a:noFill/>
              </a:ln>
              <a:effectLst/>
            </c:spPr>
            <c:extLst>
              <c:ext xmlns:c16="http://schemas.microsoft.com/office/drawing/2014/chart" uri="{C3380CC4-5D6E-409C-BE32-E72D297353CC}">
                <c16:uniqueId val="{00000002-893A-4E38-9654-57FB08562A3C}"/>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0.15</c:v>
                </c:pt>
              </c:numCache>
            </c:numRef>
          </c:val>
          <c:extLst>
            <c:ext xmlns:c16="http://schemas.microsoft.com/office/drawing/2014/chart" uri="{C3380CC4-5D6E-409C-BE32-E72D297353CC}">
              <c16:uniqueId val="{00000003-893A-4E38-9654-57FB08562A3C}"/>
            </c:ext>
          </c:extLst>
        </c:ser>
        <c:ser>
          <c:idx val="2"/>
          <c:order val="2"/>
          <c:tx>
            <c:strRef>
              <c:f>Sheet1!$D$1</c:f>
              <c:strCache>
                <c:ptCount val="1"/>
                <c:pt idx="0">
                  <c:v>Within the past year</c:v>
                </c:pt>
              </c:strCache>
            </c:strRef>
          </c:tx>
          <c:spPr>
            <a:solidFill>
              <a:schemeClr val="bg2"/>
            </a:solidFill>
            <a:ln w="19050">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0.02</c:v>
                </c:pt>
              </c:numCache>
            </c:numRef>
          </c:val>
          <c:extLst>
            <c:ext xmlns:c16="http://schemas.microsoft.com/office/drawing/2014/chart" uri="{C3380CC4-5D6E-409C-BE32-E72D297353CC}">
              <c16:uniqueId val="{00000004-893A-4E38-9654-57FB08562A3C}"/>
            </c:ext>
          </c:extLst>
        </c:ser>
        <c:ser>
          <c:idx val="3"/>
          <c:order val="3"/>
          <c:tx>
            <c:strRef>
              <c:f>Sheet1!$E$1</c:f>
              <c:strCache>
                <c:ptCount val="1"/>
                <c:pt idx="0">
                  <c:v>Within the past 3 months</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7.0000000000000007E-2</c:v>
                </c:pt>
              </c:numCache>
            </c:numRef>
          </c:val>
          <c:extLst>
            <c:ext xmlns:c16="http://schemas.microsoft.com/office/drawing/2014/chart" uri="{C3380CC4-5D6E-409C-BE32-E72D297353CC}">
              <c16:uniqueId val="{00000005-893A-4E38-9654-57FB08562A3C}"/>
            </c:ext>
          </c:extLst>
        </c:ser>
        <c:ser>
          <c:idx val="4"/>
          <c:order val="4"/>
          <c:tx>
            <c:strRef>
              <c:f>Sheet1!$F$1</c:f>
              <c:strCache>
                <c:ptCount val="1"/>
                <c:pt idx="0">
                  <c:v>Within the past month</c:v>
                </c:pt>
              </c:strCache>
            </c:strRef>
          </c:tx>
          <c:spPr>
            <a:solidFill>
              <a:schemeClr val="tx1"/>
            </a:solidFill>
            <a:ln w="19050">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c:formatCode>
                <c:ptCount val="1"/>
                <c:pt idx="0">
                  <c:v>0.1</c:v>
                </c:pt>
              </c:numCache>
            </c:numRef>
          </c:val>
          <c:extLst>
            <c:ext xmlns:c16="http://schemas.microsoft.com/office/drawing/2014/chart" uri="{C3380CC4-5D6E-409C-BE32-E72D297353CC}">
              <c16:uniqueId val="{00000006-893A-4E38-9654-57FB08562A3C}"/>
            </c:ext>
          </c:extLst>
        </c:ser>
        <c:ser>
          <c:idx val="5"/>
          <c:order val="5"/>
          <c:tx>
            <c:strRef>
              <c:f>Sheet1!$G$1</c:f>
              <c:strCache>
                <c:ptCount val="1"/>
                <c:pt idx="0">
                  <c:v>Within the past week</c:v>
                </c:pt>
              </c:strCache>
            </c:strRef>
          </c:tx>
          <c:spPr>
            <a:solidFill>
              <a:schemeClr val="accent1"/>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Sheet1!$G$2</c:f>
              <c:numCache>
                <c:formatCode>0%</c:formatCode>
                <c:ptCount val="1"/>
                <c:pt idx="0">
                  <c:v>0.34</c:v>
                </c:pt>
              </c:numCache>
            </c:numRef>
          </c:val>
          <c:extLst>
            <c:ext xmlns:c16="http://schemas.microsoft.com/office/drawing/2014/chart" uri="{C3380CC4-5D6E-409C-BE32-E72D297353CC}">
              <c16:uniqueId val="{00000007-893A-4E38-9654-57FB08562A3C}"/>
            </c:ext>
          </c:extLst>
        </c:ser>
        <c:dLbls>
          <c:dLblPos val="ctr"/>
          <c:showLegendKey val="0"/>
          <c:showVal val="1"/>
          <c:showCatName val="0"/>
          <c:showSerName val="0"/>
          <c:showPercent val="0"/>
          <c:showBubbleSize val="0"/>
        </c:dLbls>
        <c:gapWidth val="100"/>
        <c:overlap val="100"/>
        <c:axId val="404117064"/>
        <c:axId val="404117456"/>
      </c:barChart>
      <c:catAx>
        <c:axId val="4041170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404117456"/>
        <c:crosses val="autoZero"/>
        <c:auto val="1"/>
        <c:lblAlgn val="ctr"/>
        <c:lblOffset val="100"/>
        <c:noMultiLvlLbl val="0"/>
      </c:catAx>
      <c:valAx>
        <c:axId val="404117456"/>
        <c:scaling>
          <c:orientation val="minMax"/>
          <c:max val="1"/>
        </c:scaling>
        <c:delete val="1"/>
        <c:axPos val="l"/>
        <c:numFmt formatCode="0%" sourceLinked="1"/>
        <c:majorTickMark val="out"/>
        <c:minorTickMark val="none"/>
        <c:tickLblPos val="nextTo"/>
        <c:crossAx val="404117064"/>
        <c:crosses val="autoZero"/>
        <c:crossBetween val="between"/>
      </c:valAx>
      <c:spPr>
        <a:noFill/>
        <a:ln>
          <a:noFill/>
        </a:ln>
        <a:effectLst/>
      </c:spPr>
    </c:plotArea>
    <c:legend>
      <c:legendPos val="r"/>
      <c:layout>
        <c:manualLayout>
          <c:xMode val="edge"/>
          <c:yMode val="edge"/>
          <c:x val="0.54325988797679747"/>
          <c:y val="0.19561643168724216"/>
          <c:w val="0.32900281454007479"/>
          <c:h val="0.62270246586584366"/>
        </c:manualLayout>
      </c:layout>
      <c:overlay val="0"/>
      <c:spPr>
        <a:noFill/>
        <a:ln>
          <a:noFill/>
        </a:ln>
        <a:effectLst/>
      </c:spPr>
      <c:txPr>
        <a:bodyPr rot="0" spcFirstLastPara="1" vertOverflow="ellipsis" vert="horz" wrap="square" anchor="ctr" anchorCtr="1"/>
        <a:lstStyle/>
        <a:p>
          <a:pPr marL="0" algn="ctr" defTabSz="914400" rtl="0" eaLnBrk="1" latinLnBrk="0" hangingPunct="1">
            <a:defRPr lang="en-US" sz="1200" b="0" i="0" u="none" strike="noStrike" kern="1200" spc="0" baseline="0">
              <a:solidFill>
                <a:srgbClr val="303030">
                  <a:lumMod val="65000"/>
                  <a:lumOff val="35000"/>
                </a:srgb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227285015133638E-3"/>
          <c:y val="0"/>
          <c:w val="0.3497916811614894"/>
          <c:h val="0.94298568913976755"/>
        </c:manualLayout>
      </c:layout>
      <c:barChart>
        <c:barDir val="col"/>
        <c:grouping val="stacked"/>
        <c:varyColors val="0"/>
        <c:ser>
          <c:idx val="0"/>
          <c:order val="0"/>
          <c:tx>
            <c:strRef>
              <c:f>Sheet1!$B$1</c:f>
              <c:strCache>
                <c:ptCount val="1"/>
                <c:pt idx="0">
                  <c:v>Never</c:v>
                </c:pt>
              </c:strCache>
            </c:strRef>
          </c:tx>
          <c:spPr>
            <a:solidFill>
              <a:schemeClr val="accent3"/>
            </a:solidFill>
            <a:ln w="19050">
              <a:noFill/>
            </a:ln>
            <a:effectLst/>
          </c:spPr>
          <c:invertIfNegative val="0"/>
          <c:dPt>
            <c:idx val="0"/>
            <c:invertIfNegative val="0"/>
            <c:bubble3D val="0"/>
            <c:spPr>
              <a:solidFill>
                <a:schemeClr val="accent3"/>
              </a:solidFill>
              <a:ln w="19050">
                <a:noFill/>
              </a:ln>
              <a:effectLst/>
            </c:spPr>
            <c:extLst>
              <c:ext xmlns:c16="http://schemas.microsoft.com/office/drawing/2014/chart" uri="{C3380CC4-5D6E-409C-BE32-E72D297353CC}">
                <c16:uniqueId val="{00000001-083B-4FED-8D9C-3A79427E6AF6}"/>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0.72</c:v>
                </c:pt>
              </c:numCache>
            </c:numRef>
          </c:val>
          <c:extLst>
            <c:ext xmlns:c16="http://schemas.microsoft.com/office/drawing/2014/chart" uri="{C3380CC4-5D6E-409C-BE32-E72D297353CC}">
              <c16:uniqueId val="{00000000-C6EF-4F7D-B849-870347E12F53}"/>
            </c:ext>
          </c:extLst>
        </c:ser>
        <c:ser>
          <c:idx val="1"/>
          <c:order val="1"/>
          <c:tx>
            <c:strRef>
              <c:f>Sheet1!$C$1</c:f>
              <c:strCache>
                <c:ptCount val="1"/>
                <c:pt idx="0">
                  <c:v>Less often than monthly</c:v>
                </c:pt>
              </c:strCache>
            </c:strRef>
          </c:tx>
          <c:spPr>
            <a:solidFill>
              <a:schemeClr val="bg2"/>
            </a:solidFill>
            <a:ln w="19050">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0.11</c:v>
                </c:pt>
              </c:numCache>
            </c:numRef>
          </c:val>
          <c:extLst>
            <c:ext xmlns:c16="http://schemas.microsoft.com/office/drawing/2014/chart" uri="{C3380CC4-5D6E-409C-BE32-E72D297353CC}">
              <c16:uniqueId val="{00000003-C6EF-4F7D-B849-870347E12F53}"/>
            </c:ext>
          </c:extLst>
        </c:ser>
        <c:ser>
          <c:idx val="2"/>
          <c:order val="2"/>
          <c:tx>
            <c:strRef>
              <c:f>Sheet1!$D$1</c:f>
              <c:strCache>
                <c:ptCount val="1"/>
                <c:pt idx="0">
                  <c:v>At least once a month</c:v>
                </c:pt>
              </c:strCache>
            </c:strRef>
          </c:tx>
          <c:spPr>
            <a:solidFill>
              <a:schemeClr val="tx1"/>
            </a:solidFill>
            <a:ln w="19050">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7.0000000000000007E-2</c:v>
                </c:pt>
              </c:numCache>
            </c:numRef>
          </c:val>
          <c:extLst>
            <c:ext xmlns:c16="http://schemas.microsoft.com/office/drawing/2014/chart" uri="{C3380CC4-5D6E-409C-BE32-E72D297353CC}">
              <c16:uniqueId val="{00000004-C6EF-4F7D-B849-870347E12F53}"/>
            </c:ext>
          </c:extLst>
        </c:ser>
        <c:ser>
          <c:idx val="3"/>
          <c:order val="3"/>
          <c:tx>
            <c:strRef>
              <c:f>Sheet1!$E$1</c:f>
              <c:strCache>
                <c:ptCount val="1"/>
                <c:pt idx="0">
                  <c:v>At least once a week</c:v>
                </c:pt>
              </c:strCache>
            </c:strRef>
          </c:tx>
          <c:spPr>
            <a:solidFill>
              <a:schemeClr val="accent1"/>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0.1</c:v>
                </c:pt>
              </c:numCache>
            </c:numRef>
          </c:val>
          <c:extLst>
            <c:ext xmlns:c16="http://schemas.microsoft.com/office/drawing/2014/chart" uri="{C3380CC4-5D6E-409C-BE32-E72D297353CC}">
              <c16:uniqueId val="{00000005-C6EF-4F7D-B849-870347E12F53}"/>
            </c:ext>
          </c:extLst>
        </c:ser>
        <c:dLbls>
          <c:dLblPos val="ctr"/>
          <c:showLegendKey val="0"/>
          <c:showVal val="1"/>
          <c:showCatName val="0"/>
          <c:showSerName val="0"/>
          <c:showPercent val="0"/>
          <c:showBubbleSize val="0"/>
        </c:dLbls>
        <c:gapWidth val="100"/>
        <c:overlap val="100"/>
        <c:axId val="404117064"/>
        <c:axId val="404117456"/>
      </c:barChart>
      <c:catAx>
        <c:axId val="4041170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404117456"/>
        <c:crosses val="autoZero"/>
        <c:auto val="1"/>
        <c:lblAlgn val="ctr"/>
        <c:lblOffset val="100"/>
        <c:noMultiLvlLbl val="0"/>
      </c:catAx>
      <c:valAx>
        <c:axId val="404117456"/>
        <c:scaling>
          <c:orientation val="minMax"/>
          <c:max val="1"/>
        </c:scaling>
        <c:delete val="1"/>
        <c:axPos val="l"/>
        <c:numFmt formatCode="0%" sourceLinked="1"/>
        <c:majorTickMark val="out"/>
        <c:minorTickMark val="none"/>
        <c:tickLblPos val="nextTo"/>
        <c:crossAx val="404117064"/>
        <c:crosses val="autoZero"/>
        <c:crossBetween val="between"/>
      </c:valAx>
      <c:spPr>
        <a:noFill/>
        <a:ln>
          <a:noFill/>
        </a:ln>
        <a:effectLst/>
      </c:spPr>
    </c:plotArea>
    <c:legend>
      <c:legendPos val="r"/>
      <c:layout>
        <c:manualLayout>
          <c:xMode val="edge"/>
          <c:yMode val="edge"/>
          <c:x val="0.30829439947900567"/>
          <c:y val="0.27014074423903589"/>
          <c:w val="0.39150233795631878"/>
          <c:h val="0.39015991056673471"/>
        </c:manualLayout>
      </c:layout>
      <c:overlay val="0"/>
      <c:spPr>
        <a:noFill/>
        <a:ln>
          <a:noFill/>
        </a:ln>
        <a:effectLst/>
      </c:spPr>
      <c:txPr>
        <a:bodyPr rot="0" spcFirstLastPara="1" vertOverflow="ellipsis" vert="horz" wrap="square" anchor="ctr" anchorCtr="1"/>
        <a:lstStyle/>
        <a:p>
          <a:pPr marL="0" algn="ctr" defTabSz="914400" rtl="0" eaLnBrk="1" latinLnBrk="0" hangingPunct="1">
            <a:defRPr lang="en-US" sz="1200" b="0" i="0" u="none" strike="noStrike" kern="1200" spc="0" baseline="0">
              <a:solidFill>
                <a:srgbClr val="303030">
                  <a:lumMod val="65000"/>
                  <a:lumOff val="35000"/>
                </a:srgb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5336869506867E-2"/>
          <c:y val="5.520333845449343E-3"/>
          <c:w val="0.89479817260764194"/>
          <c:h val="0.94298568913976755"/>
        </c:manualLayout>
      </c:layout>
      <c:barChart>
        <c:barDir val="col"/>
        <c:grouping val="stacked"/>
        <c:varyColors val="0"/>
        <c:ser>
          <c:idx val="0"/>
          <c:order val="0"/>
          <c:tx>
            <c:strRef>
              <c:f>Sheet1!$B$1</c:f>
              <c:strCache>
                <c:ptCount val="1"/>
                <c:pt idx="0">
                  <c:v>Never</c:v>
                </c:pt>
              </c:strCache>
            </c:strRef>
          </c:tx>
          <c:spPr>
            <a:solidFill>
              <a:schemeClr val="accent3"/>
            </a:solidFill>
            <a:ln w="19050">
              <a:noFill/>
            </a:ln>
            <a:effectLst/>
          </c:spPr>
          <c:invertIfNegative val="0"/>
          <c:dPt>
            <c:idx val="0"/>
            <c:invertIfNegative val="0"/>
            <c:bubble3D val="0"/>
            <c:spPr>
              <a:solidFill>
                <a:schemeClr val="accent3"/>
              </a:solidFill>
              <a:ln w="19050">
                <a:noFill/>
              </a:ln>
              <a:effectLst/>
            </c:spPr>
            <c:extLst>
              <c:ext xmlns:c16="http://schemas.microsoft.com/office/drawing/2014/chart" uri="{C3380CC4-5D6E-409C-BE32-E72D297353CC}">
                <c16:uniqueId val="{00000001-C0CF-4480-BD3D-974E942F1762}"/>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0.3</c:v>
                </c:pt>
              </c:numCache>
            </c:numRef>
          </c:val>
          <c:extLst>
            <c:ext xmlns:c16="http://schemas.microsoft.com/office/drawing/2014/chart" uri="{C3380CC4-5D6E-409C-BE32-E72D297353CC}">
              <c16:uniqueId val="{00000002-C0CF-4480-BD3D-974E942F1762}"/>
            </c:ext>
          </c:extLst>
        </c:ser>
        <c:ser>
          <c:idx val="1"/>
          <c:order val="1"/>
          <c:tx>
            <c:strRef>
              <c:f>Sheet1!$C$1</c:f>
              <c:strCache>
                <c:ptCount val="1"/>
                <c:pt idx="0">
                  <c:v>Less often than monthly</c:v>
                </c:pt>
              </c:strCache>
            </c:strRef>
          </c:tx>
          <c:spPr>
            <a:solidFill>
              <a:schemeClr val="bg2"/>
            </a:solidFill>
            <a:ln w="19050">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0.22</c:v>
                </c:pt>
              </c:numCache>
            </c:numRef>
          </c:val>
          <c:extLst>
            <c:ext xmlns:c16="http://schemas.microsoft.com/office/drawing/2014/chart" uri="{C3380CC4-5D6E-409C-BE32-E72D297353CC}">
              <c16:uniqueId val="{00000003-C0CF-4480-BD3D-974E942F1762}"/>
            </c:ext>
          </c:extLst>
        </c:ser>
        <c:ser>
          <c:idx val="2"/>
          <c:order val="2"/>
          <c:tx>
            <c:strRef>
              <c:f>Sheet1!$D$1</c:f>
              <c:strCache>
                <c:ptCount val="1"/>
                <c:pt idx="0">
                  <c:v>At least once a month</c:v>
                </c:pt>
              </c:strCache>
            </c:strRef>
          </c:tx>
          <c:spPr>
            <a:solidFill>
              <a:schemeClr val="tx1"/>
            </a:solidFill>
            <a:ln w="19050">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0.18</c:v>
                </c:pt>
              </c:numCache>
            </c:numRef>
          </c:val>
          <c:extLst>
            <c:ext xmlns:c16="http://schemas.microsoft.com/office/drawing/2014/chart" uri="{C3380CC4-5D6E-409C-BE32-E72D297353CC}">
              <c16:uniqueId val="{00000004-C0CF-4480-BD3D-974E942F1762}"/>
            </c:ext>
          </c:extLst>
        </c:ser>
        <c:ser>
          <c:idx val="3"/>
          <c:order val="3"/>
          <c:tx>
            <c:strRef>
              <c:f>Sheet1!$E$1</c:f>
              <c:strCache>
                <c:ptCount val="1"/>
                <c:pt idx="0">
                  <c:v>At least once a week</c:v>
                </c:pt>
              </c:strCache>
            </c:strRef>
          </c:tx>
          <c:spPr>
            <a:solidFill>
              <a:schemeClr val="accent1"/>
            </a:solidFill>
            <a:ln w="19050">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0.3</c:v>
                </c:pt>
              </c:numCache>
            </c:numRef>
          </c:val>
          <c:extLst>
            <c:ext xmlns:c16="http://schemas.microsoft.com/office/drawing/2014/chart" uri="{C3380CC4-5D6E-409C-BE32-E72D297353CC}">
              <c16:uniqueId val="{00000005-C0CF-4480-BD3D-974E942F1762}"/>
            </c:ext>
          </c:extLst>
        </c:ser>
        <c:dLbls>
          <c:dLblPos val="ctr"/>
          <c:showLegendKey val="0"/>
          <c:showVal val="1"/>
          <c:showCatName val="0"/>
          <c:showSerName val="0"/>
          <c:showPercent val="0"/>
          <c:showBubbleSize val="0"/>
        </c:dLbls>
        <c:gapWidth val="100"/>
        <c:overlap val="100"/>
        <c:axId val="402061192"/>
        <c:axId val="404115496"/>
      </c:barChart>
      <c:catAx>
        <c:axId val="4020611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404115496"/>
        <c:crosses val="autoZero"/>
        <c:auto val="1"/>
        <c:lblAlgn val="ctr"/>
        <c:lblOffset val="100"/>
        <c:noMultiLvlLbl val="0"/>
      </c:catAx>
      <c:valAx>
        <c:axId val="404115496"/>
        <c:scaling>
          <c:orientation val="minMax"/>
          <c:max val="1"/>
        </c:scaling>
        <c:delete val="1"/>
        <c:axPos val="l"/>
        <c:numFmt formatCode="0%" sourceLinked="1"/>
        <c:majorTickMark val="out"/>
        <c:minorTickMark val="none"/>
        <c:tickLblPos val="nextTo"/>
        <c:crossAx val="402061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227285015133638E-3"/>
          <c:y val="0"/>
          <c:w val="0.3497916811614894"/>
          <c:h val="0.94298568913976755"/>
        </c:manualLayout>
      </c:layout>
      <c:barChart>
        <c:barDir val="col"/>
        <c:grouping val="stacked"/>
        <c:varyColors val="0"/>
        <c:ser>
          <c:idx val="0"/>
          <c:order val="0"/>
          <c:tx>
            <c:strRef>
              <c:f>Sheet1!$B$1</c:f>
              <c:strCache>
                <c:ptCount val="1"/>
                <c:pt idx="0">
                  <c:v>Do not use</c:v>
                </c:pt>
              </c:strCache>
            </c:strRef>
          </c:tx>
          <c:spPr>
            <a:solidFill>
              <a:srgbClr val="DDDDDD"/>
            </a:solidFill>
            <a:ln w="19050">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0.72</c:v>
                </c:pt>
              </c:numCache>
            </c:numRef>
          </c:val>
          <c:extLst>
            <c:ext xmlns:c16="http://schemas.microsoft.com/office/drawing/2014/chart" uri="{C3380CC4-5D6E-409C-BE32-E72D297353CC}">
              <c16:uniqueId val="{00000000-15F9-4C07-9DD3-72EA5E373366}"/>
            </c:ext>
          </c:extLst>
        </c:ser>
        <c:ser>
          <c:idx val="1"/>
          <c:order val="1"/>
          <c:tx>
            <c:strRef>
              <c:f>Sheet1!$C$1</c:f>
              <c:strCache>
                <c:ptCount val="1"/>
                <c:pt idx="0">
                  <c:v>Never</c:v>
                </c:pt>
              </c:strCache>
            </c:strRef>
          </c:tx>
          <c:spPr>
            <a:solidFill>
              <a:schemeClr val="accent3"/>
            </a:solidFill>
            <a:ln w="19050">
              <a:noFill/>
            </a:ln>
            <a:effectLst/>
          </c:spPr>
          <c:invertIfNegative val="0"/>
          <c:dPt>
            <c:idx val="0"/>
            <c:invertIfNegative val="0"/>
            <c:bubble3D val="0"/>
            <c:spPr>
              <a:solidFill>
                <a:schemeClr val="accent3"/>
              </a:solidFill>
              <a:ln w="19050">
                <a:noFill/>
              </a:ln>
              <a:effectLst/>
            </c:spPr>
            <c:extLst>
              <c:ext xmlns:c16="http://schemas.microsoft.com/office/drawing/2014/chart" uri="{C3380CC4-5D6E-409C-BE32-E72D297353CC}">
                <c16:uniqueId val="{00000002-15F9-4C07-9DD3-72EA5E373366}"/>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0.12</c:v>
                </c:pt>
              </c:numCache>
            </c:numRef>
          </c:val>
          <c:extLst>
            <c:ext xmlns:c16="http://schemas.microsoft.com/office/drawing/2014/chart" uri="{C3380CC4-5D6E-409C-BE32-E72D297353CC}">
              <c16:uniqueId val="{00000003-15F9-4C07-9DD3-72EA5E373366}"/>
            </c:ext>
          </c:extLst>
        </c:ser>
        <c:ser>
          <c:idx val="2"/>
          <c:order val="2"/>
          <c:tx>
            <c:strRef>
              <c:f>Sheet1!$D$1</c:f>
              <c:strCache>
                <c:ptCount val="1"/>
                <c:pt idx="0">
                  <c:v>Less often than monthly</c:v>
                </c:pt>
              </c:strCache>
            </c:strRef>
          </c:tx>
          <c:spPr>
            <a:solidFill>
              <a:schemeClr val="bg2"/>
            </a:solidFill>
            <a:ln w="19050">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0.05</c:v>
                </c:pt>
              </c:numCache>
            </c:numRef>
          </c:val>
          <c:extLst>
            <c:ext xmlns:c16="http://schemas.microsoft.com/office/drawing/2014/chart" uri="{C3380CC4-5D6E-409C-BE32-E72D297353CC}">
              <c16:uniqueId val="{00000004-15F9-4C07-9DD3-72EA5E373366}"/>
            </c:ext>
          </c:extLst>
        </c:ser>
        <c:ser>
          <c:idx val="3"/>
          <c:order val="3"/>
          <c:tx>
            <c:strRef>
              <c:f>Sheet1!$E$1</c:f>
              <c:strCache>
                <c:ptCount val="1"/>
                <c:pt idx="0">
                  <c:v>At least once a month</c:v>
                </c:pt>
              </c:strCache>
            </c:strRef>
          </c:tx>
          <c:spPr>
            <a:solidFill>
              <a:schemeClr val="tx1"/>
            </a:solidFill>
            <a:ln w="19050">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0.05</c:v>
                </c:pt>
              </c:numCache>
            </c:numRef>
          </c:val>
          <c:extLst>
            <c:ext xmlns:c16="http://schemas.microsoft.com/office/drawing/2014/chart" uri="{C3380CC4-5D6E-409C-BE32-E72D297353CC}">
              <c16:uniqueId val="{00000005-15F9-4C07-9DD3-72EA5E373366}"/>
            </c:ext>
          </c:extLst>
        </c:ser>
        <c:ser>
          <c:idx val="4"/>
          <c:order val="4"/>
          <c:tx>
            <c:strRef>
              <c:f>Sheet1!$F$1</c:f>
              <c:strCache>
                <c:ptCount val="1"/>
                <c:pt idx="0">
                  <c:v>At least once a week</c:v>
                </c:pt>
              </c:strCache>
            </c:strRef>
          </c:tx>
          <c:spPr>
            <a:solidFill>
              <a:schemeClr val="accent1"/>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c:formatCode>
                <c:ptCount val="1"/>
                <c:pt idx="0">
                  <c:v>0.06</c:v>
                </c:pt>
              </c:numCache>
            </c:numRef>
          </c:val>
          <c:extLst>
            <c:ext xmlns:c16="http://schemas.microsoft.com/office/drawing/2014/chart" uri="{C3380CC4-5D6E-409C-BE32-E72D297353CC}">
              <c16:uniqueId val="{00000006-15F9-4C07-9DD3-72EA5E373366}"/>
            </c:ext>
          </c:extLst>
        </c:ser>
        <c:dLbls>
          <c:dLblPos val="ctr"/>
          <c:showLegendKey val="0"/>
          <c:showVal val="1"/>
          <c:showCatName val="0"/>
          <c:showSerName val="0"/>
          <c:showPercent val="0"/>
          <c:showBubbleSize val="0"/>
        </c:dLbls>
        <c:gapWidth val="100"/>
        <c:overlap val="100"/>
        <c:axId val="404117064"/>
        <c:axId val="404117456"/>
      </c:barChart>
      <c:catAx>
        <c:axId val="4041170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404117456"/>
        <c:crosses val="autoZero"/>
        <c:auto val="1"/>
        <c:lblAlgn val="ctr"/>
        <c:lblOffset val="100"/>
        <c:noMultiLvlLbl val="0"/>
      </c:catAx>
      <c:valAx>
        <c:axId val="404117456"/>
        <c:scaling>
          <c:orientation val="minMax"/>
          <c:max val="1"/>
        </c:scaling>
        <c:delete val="1"/>
        <c:axPos val="l"/>
        <c:numFmt formatCode="0%" sourceLinked="1"/>
        <c:majorTickMark val="out"/>
        <c:minorTickMark val="none"/>
        <c:tickLblPos val="nextTo"/>
        <c:crossAx val="404117064"/>
        <c:crosses val="autoZero"/>
        <c:crossBetween val="between"/>
      </c:valAx>
      <c:spPr>
        <a:noFill/>
        <a:ln>
          <a:noFill/>
        </a:ln>
        <a:effectLst/>
      </c:spPr>
    </c:plotArea>
    <c:legend>
      <c:legendPos val="r"/>
      <c:layout>
        <c:manualLayout>
          <c:xMode val="edge"/>
          <c:yMode val="edge"/>
          <c:x val="0.30829439947900567"/>
          <c:y val="0.27014074423903589"/>
          <c:w val="0.39150233795631878"/>
          <c:h val="0.39015991056673471"/>
        </c:manualLayout>
      </c:layout>
      <c:overlay val="0"/>
      <c:spPr>
        <a:noFill/>
        <a:ln>
          <a:noFill/>
        </a:ln>
        <a:effectLst/>
      </c:spPr>
      <c:txPr>
        <a:bodyPr rot="0" spcFirstLastPara="1" vertOverflow="ellipsis" vert="horz" wrap="square" anchor="ctr" anchorCtr="1"/>
        <a:lstStyle/>
        <a:p>
          <a:pPr marL="0" algn="ctr" defTabSz="914400" rtl="0" eaLnBrk="1" latinLnBrk="0" hangingPunct="1">
            <a:defRPr lang="en-US" sz="1200" b="0" i="0" u="none" strike="noStrike" kern="1200" spc="0" baseline="0">
              <a:solidFill>
                <a:srgbClr val="303030">
                  <a:lumMod val="65000"/>
                  <a:lumOff val="35000"/>
                </a:srgb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227285015133638E-3"/>
          <c:y val="0"/>
          <c:w val="0.97864259579958424"/>
          <c:h val="0.94298568913976755"/>
        </c:manualLayout>
      </c:layout>
      <c:barChart>
        <c:barDir val="col"/>
        <c:grouping val="stacked"/>
        <c:varyColors val="0"/>
        <c:ser>
          <c:idx val="0"/>
          <c:order val="0"/>
          <c:tx>
            <c:strRef>
              <c:f>Sheet1!$B$1</c:f>
              <c:strCache>
                <c:ptCount val="1"/>
                <c:pt idx="0">
                  <c:v>Never</c:v>
                </c:pt>
              </c:strCache>
            </c:strRef>
          </c:tx>
          <c:spPr>
            <a:solidFill>
              <a:schemeClr val="accent3"/>
            </a:solidFill>
            <a:ln w="19050">
              <a:noFill/>
            </a:ln>
            <a:effectLst/>
          </c:spPr>
          <c:invertIfNegative val="0"/>
          <c:dPt>
            <c:idx val="0"/>
            <c:invertIfNegative val="0"/>
            <c:bubble3D val="0"/>
            <c:spPr>
              <a:solidFill>
                <a:schemeClr val="accent3"/>
              </a:solidFill>
              <a:ln w="19050">
                <a:noFill/>
              </a:ln>
              <a:effectLst/>
            </c:spPr>
            <c:extLst>
              <c:ext xmlns:c16="http://schemas.microsoft.com/office/drawing/2014/chart" uri="{C3380CC4-5D6E-409C-BE32-E72D297353CC}">
                <c16:uniqueId val="{00000001-71F5-45A8-8AB5-99905AA7C7E7}"/>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0.4</c:v>
                </c:pt>
              </c:numCache>
            </c:numRef>
          </c:val>
          <c:extLst>
            <c:ext xmlns:c16="http://schemas.microsoft.com/office/drawing/2014/chart" uri="{C3380CC4-5D6E-409C-BE32-E72D297353CC}">
              <c16:uniqueId val="{00000002-71F5-45A8-8AB5-99905AA7C7E7}"/>
            </c:ext>
          </c:extLst>
        </c:ser>
        <c:ser>
          <c:idx val="1"/>
          <c:order val="1"/>
          <c:tx>
            <c:strRef>
              <c:f>Sheet1!$C$1</c:f>
              <c:strCache>
                <c:ptCount val="1"/>
                <c:pt idx="0">
                  <c:v>Less often than monthly</c:v>
                </c:pt>
              </c:strCache>
            </c:strRef>
          </c:tx>
          <c:spPr>
            <a:solidFill>
              <a:schemeClr val="bg2"/>
            </a:solidFill>
            <a:ln w="19050">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0.17</c:v>
                </c:pt>
              </c:numCache>
            </c:numRef>
          </c:val>
          <c:extLst>
            <c:ext xmlns:c16="http://schemas.microsoft.com/office/drawing/2014/chart" uri="{C3380CC4-5D6E-409C-BE32-E72D297353CC}">
              <c16:uniqueId val="{00000003-71F5-45A8-8AB5-99905AA7C7E7}"/>
            </c:ext>
          </c:extLst>
        </c:ser>
        <c:ser>
          <c:idx val="2"/>
          <c:order val="2"/>
          <c:tx>
            <c:strRef>
              <c:f>Sheet1!$D$1</c:f>
              <c:strCache>
                <c:ptCount val="1"/>
                <c:pt idx="0">
                  <c:v>At least once a month</c:v>
                </c:pt>
              </c:strCache>
            </c:strRef>
          </c:tx>
          <c:spPr>
            <a:solidFill>
              <a:schemeClr val="tx1"/>
            </a:solidFill>
            <a:ln w="19050">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0.18</c:v>
                </c:pt>
              </c:numCache>
            </c:numRef>
          </c:val>
          <c:extLst>
            <c:ext xmlns:c16="http://schemas.microsoft.com/office/drawing/2014/chart" uri="{C3380CC4-5D6E-409C-BE32-E72D297353CC}">
              <c16:uniqueId val="{00000004-71F5-45A8-8AB5-99905AA7C7E7}"/>
            </c:ext>
          </c:extLst>
        </c:ser>
        <c:ser>
          <c:idx val="3"/>
          <c:order val="3"/>
          <c:tx>
            <c:strRef>
              <c:f>Sheet1!$E$1</c:f>
              <c:strCache>
                <c:ptCount val="1"/>
                <c:pt idx="0">
                  <c:v>At least once a week</c:v>
                </c:pt>
              </c:strCache>
            </c:strRef>
          </c:tx>
          <c:spPr>
            <a:solidFill>
              <a:schemeClr val="accent1"/>
            </a:solidFill>
            <a:ln w="19050">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0.26</c:v>
                </c:pt>
              </c:numCache>
            </c:numRef>
          </c:val>
          <c:extLst>
            <c:ext xmlns:c16="http://schemas.microsoft.com/office/drawing/2014/chart" uri="{C3380CC4-5D6E-409C-BE32-E72D297353CC}">
              <c16:uniqueId val="{00000005-71F5-45A8-8AB5-99905AA7C7E7}"/>
            </c:ext>
          </c:extLst>
        </c:ser>
        <c:dLbls>
          <c:dLblPos val="ctr"/>
          <c:showLegendKey val="0"/>
          <c:showVal val="1"/>
          <c:showCatName val="0"/>
          <c:showSerName val="0"/>
          <c:showPercent val="0"/>
          <c:showBubbleSize val="0"/>
        </c:dLbls>
        <c:gapWidth val="100"/>
        <c:overlap val="100"/>
        <c:axId val="402061192"/>
        <c:axId val="404115496"/>
      </c:barChart>
      <c:catAx>
        <c:axId val="4020611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404115496"/>
        <c:crosses val="autoZero"/>
        <c:auto val="1"/>
        <c:lblAlgn val="ctr"/>
        <c:lblOffset val="100"/>
        <c:noMultiLvlLbl val="0"/>
      </c:catAx>
      <c:valAx>
        <c:axId val="404115496"/>
        <c:scaling>
          <c:orientation val="minMax"/>
          <c:max val="1"/>
        </c:scaling>
        <c:delete val="1"/>
        <c:axPos val="l"/>
        <c:numFmt formatCode="0%" sourceLinked="1"/>
        <c:majorTickMark val="out"/>
        <c:minorTickMark val="none"/>
        <c:tickLblPos val="nextTo"/>
        <c:crossAx val="402061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24742407126434E-2"/>
          <c:y val="5.5775785744877127E-2"/>
          <c:w val="0.72404004325613813"/>
          <c:h val="0.93120227357537466"/>
        </c:manualLayout>
      </c:layout>
      <c:barChart>
        <c:barDir val="bar"/>
        <c:grouping val="stacked"/>
        <c:varyColors val="0"/>
        <c:ser>
          <c:idx val="0"/>
          <c:order val="0"/>
          <c:tx>
            <c:strRef>
              <c:f>Sheet1!$B$1</c:f>
              <c:strCache>
                <c:ptCount val="1"/>
                <c:pt idx="0">
                  <c:v>Always</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2C01-4D85-A3B5-7755FFD6FE2E}"/>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c:formatCode>
                <c:ptCount val="1"/>
              </c:numCache>
            </c:numRef>
          </c:cat>
          <c:val>
            <c:numRef>
              <c:f>Sheet1!$B$2</c:f>
              <c:numCache>
                <c:formatCode>0%</c:formatCode>
                <c:ptCount val="1"/>
                <c:pt idx="0">
                  <c:v>0.54</c:v>
                </c:pt>
              </c:numCache>
            </c:numRef>
          </c:val>
          <c:extLst>
            <c:ext xmlns:c16="http://schemas.microsoft.com/office/drawing/2014/chart" uri="{C3380CC4-5D6E-409C-BE32-E72D297353CC}">
              <c16:uniqueId val="{00000002-2C01-4D85-A3B5-7755FFD6FE2E}"/>
            </c:ext>
          </c:extLst>
        </c:ser>
        <c:ser>
          <c:idx val="1"/>
          <c:order val="1"/>
          <c:tx>
            <c:strRef>
              <c:f>Sheet1!$C$1</c:f>
              <c:strCache>
                <c:ptCount val="1"/>
                <c:pt idx="0">
                  <c:v>Sometimes</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c:formatCode>
                <c:ptCount val="1"/>
              </c:numCache>
            </c:numRef>
          </c:cat>
          <c:val>
            <c:numRef>
              <c:f>Sheet1!$C$2</c:f>
              <c:numCache>
                <c:formatCode>0%</c:formatCode>
                <c:ptCount val="1"/>
                <c:pt idx="0">
                  <c:v>0.24</c:v>
                </c:pt>
              </c:numCache>
            </c:numRef>
          </c:val>
          <c:extLst>
            <c:ext xmlns:c16="http://schemas.microsoft.com/office/drawing/2014/chart" uri="{C3380CC4-5D6E-409C-BE32-E72D297353CC}">
              <c16:uniqueId val="{00000003-2C01-4D85-A3B5-7755FFD6FE2E}"/>
            </c:ext>
          </c:extLst>
        </c:ser>
        <c:ser>
          <c:idx val="2"/>
          <c:order val="2"/>
          <c:tx>
            <c:strRef>
              <c:f>Sheet1!$D$1</c:f>
              <c:strCache>
                <c:ptCount val="1"/>
                <c:pt idx="0">
                  <c:v>Rarely</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c:formatCode>
                <c:ptCount val="1"/>
              </c:numCache>
            </c:numRef>
          </c:cat>
          <c:val>
            <c:numRef>
              <c:f>Sheet1!$D$2</c:f>
              <c:numCache>
                <c:formatCode>0%</c:formatCode>
                <c:ptCount val="1"/>
                <c:pt idx="0">
                  <c:v>0.1</c:v>
                </c:pt>
              </c:numCache>
            </c:numRef>
          </c:val>
          <c:extLst>
            <c:ext xmlns:c16="http://schemas.microsoft.com/office/drawing/2014/chart" uri="{C3380CC4-5D6E-409C-BE32-E72D297353CC}">
              <c16:uniqueId val="{00000004-2C01-4D85-A3B5-7755FFD6FE2E}"/>
            </c:ext>
          </c:extLst>
        </c:ser>
        <c:ser>
          <c:idx val="3"/>
          <c:order val="3"/>
          <c:tx>
            <c:strRef>
              <c:f>Sheet1!$E$1</c:f>
              <c:strCache>
                <c:ptCount val="1"/>
                <c:pt idx="0">
                  <c:v>Never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c:formatCode>
                <c:ptCount val="1"/>
              </c:numCache>
            </c:numRef>
          </c:cat>
          <c:val>
            <c:numRef>
              <c:f>Sheet1!$E$2</c:f>
              <c:numCache>
                <c:formatCode>0%</c:formatCode>
                <c:ptCount val="1"/>
                <c:pt idx="0">
                  <c:v>0.13</c:v>
                </c:pt>
              </c:numCache>
            </c:numRef>
          </c:val>
          <c:extLst>
            <c:ext xmlns:c16="http://schemas.microsoft.com/office/drawing/2014/chart" uri="{C3380CC4-5D6E-409C-BE32-E72D297353CC}">
              <c16:uniqueId val="{00000005-2C01-4D85-A3B5-7755FFD6FE2E}"/>
            </c:ext>
          </c:extLst>
        </c:ser>
        <c:dLbls>
          <c:dLblPos val="ctr"/>
          <c:showLegendKey val="0"/>
          <c:showVal val="1"/>
          <c:showCatName val="0"/>
          <c:showSerName val="0"/>
          <c:showPercent val="0"/>
          <c:showBubbleSize val="0"/>
        </c:dLbls>
        <c:gapWidth val="100"/>
        <c:overlap val="100"/>
        <c:axId val="404054664"/>
        <c:axId val="404119024"/>
      </c:barChart>
      <c:valAx>
        <c:axId val="404119024"/>
        <c:scaling>
          <c:orientation val="minMax"/>
          <c:max val="1"/>
        </c:scaling>
        <c:delete val="1"/>
        <c:axPos val="b"/>
        <c:numFmt formatCode="0%" sourceLinked="1"/>
        <c:majorTickMark val="out"/>
        <c:minorTickMark val="none"/>
        <c:tickLblPos val="nextTo"/>
        <c:crossAx val="404054664"/>
        <c:crosses val="autoZero"/>
        <c:crossBetween val="between"/>
      </c:valAx>
      <c:catAx>
        <c:axId val="404054664"/>
        <c:scaling>
          <c:orientation val="minMax"/>
        </c:scaling>
        <c:delete val="0"/>
        <c:axPos val="l"/>
        <c:numFmt formatCode="@"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404119024"/>
        <c:crosses val="autoZero"/>
        <c:auto val="1"/>
        <c:lblAlgn val="ctr"/>
        <c:lblOffset val="100"/>
        <c:noMultiLvlLbl val="0"/>
      </c:catAx>
      <c:spPr>
        <a:noFill/>
        <a:ln>
          <a:noFill/>
        </a:ln>
        <a:effectLst/>
      </c:spPr>
    </c:plotArea>
    <c:legend>
      <c:legendPos val="r"/>
      <c:layout>
        <c:manualLayout>
          <c:xMode val="edge"/>
          <c:yMode val="edge"/>
          <c:x val="0.82075159590250935"/>
          <c:y val="0.28728706705779422"/>
          <c:w val="0.16466676190933893"/>
          <c:h val="0.4613326470946183"/>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787878"/>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648075240594923E-2"/>
          <c:y val="4.4816375088614193E-3"/>
          <c:w val="0.95335192475940511"/>
          <c:h val="0.99551827839400098"/>
        </c:manualLayout>
      </c:layout>
      <c:barChart>
        <c:barDir val="bar"/>
        <c:grouping val="clustered"/>
        <c:varyColors val="0"/>
        <c:ser>
          <c:idx val="0"/>
          <c:order val="0"/>
          <c:tx>
            <c:strRef>
              <c:f>Sheet1!$B$1</c:f>
              <c:strCache>
                <c:ptCount val="1"/>
                <c:pt idx="0">
                  <c:v>Column1</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Don't know/No answer</c:v>
                </c:pt>
                <c:pt idx="1">
                  <c:v>Haven't smoked in a while/Anymore/At all</c:v>
                </c:pt>
                <c:pt idx="2">
                  <c:v>Other</c:v>
                </c:pt>
                <c:pt idx="3">
                  <c:v>Walk/Walk home</c:v>
                </c:pt>
                <c:pt idx="4">
                  <c:v>Urber/Lyft/A cab/A taxi/Ride share service</c:v>
                </c:pt>
                <c:pt idx="5">
                  <c:v>Stay where I'm at/Will not drive</c:v>
                </c:pt>
                <c:pt idx="6">
                  <c:v>Wait until effects wear off and drive myself</c:v>
                </c:pt>
                <c:pt idx="7">
                  <c:v>Will have a designated driver</c:v>
                </c:pt>
              </c:strCache>
            </c:strRef>
          </c:cat>
          <c:val>
            <c:numRef>
              <c:f>Sheet1!$B$2:$B$9</c:f>
              <c:numCache>
                <c:formatCode>0%</c:formatCode>
                <c:ptCount val="8"/>
                <c:pt idx="0">
                  <c:v>0.04</c:v>
                </c:pt>
                <c:pt idx="1">
                  <c:v>0.19</c:v>
                </c:pt>
                <c:pt idx="2">
                  <c:v>0</c:v>
                </c:pt>
                <c:pt idx="3">
                  <c:v>0.01</c:v>
                </c:pt>
                <c:pt idx="4">
                  <c:v>0.12</c:v>
                </c:pt>
                <c:pt idx="5">
                  <c:v>0.13</c:v>
                </c:pt>
                <c:pt idx="6">
                  <c:v>0.15</c:v>
                </c:pt>
                <c:pt idx="7">
                  <c:v>0.24</c:v>
                </c:pt>
              </c:numCache>
            </c:numRef>
          </c:val>
          <c:extLst>
            <c:ext xmlns:c16="http://schemas.microsoft.com/office/drawing/2014/chart" uri="{C3380CC4-5D6E-409C-BE32-E72D297353CC}">
              <c16:uniqueId val="{00000000-0456-417F-AC19-4084A946AFF2}"/>
            </c:ext>
          </c:extLst>
        </c:ser>
        <c:dLbls>
          <c:dLblPos val="outEnd"/>
          <c:showLegendKey val="0"/>
          <c:showVal val="1"/>
          <c:showCatName val="0"/>
          <c:showSerName val="0"/>
          <c:showPercent val="0"/>
          <c:showBubbleSize val="0"/>
        </c:dLbls>
        <c:gapWidth val="50"/>
        <c:axId val="404055840"/>
        <c:axId val="404055448"/>
      </c:barChart>
      <c:valAx>
        <c:axId val="404055448"/>
        <c:scaling>
          <c:orientation val="minMax"/>
          <c:max val="1"/>
        </c:scaling>
        <c:delete val="1"/>
        <c:axPos val="b"/>
        <c:numFmt formatCode="0%" sourceLinked="1"/>
        <c:majorTickMark val="out"/>
        <c:minorTickMark val="none"/>
        <c:tickLblPos val="nextTo"/>
        <c:crossAx val="404055840"/>
        <c:crosses val="autoZero"/>
        <c:crossBetween val="between"/>
      </c:valAx>
      <c:catAx>
        <c:axId val="404055840"/>
        <c:scaling>
          <c:orientation val="minMax"/>
        </c:scaling>
        <c:delete val="1"/>
        <c:axPos val="l"/>
        <c:numFmt formatCode="General" sourceLinked="1"/>
        <c:majorTickMark val="out"/>
        <c:minorTickMark val="none"/>
        <c:tickLblPos val="nextTo"/>
        <c:crossAx val="40405544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24742407126434E-2"/>
          <c:y val="5.5775785744877127E-2"/>
          <c:w val="0.72404004325613813"/>
          <c:h val="0.93120227357537466"/>
        </c:manualLayout>
      </c:layout>
      <c:barChart>
        <c:barDir val="bar"/>
        <c:grouping val="stacked"/>
        <c:varyColors val="0"/>
        <c:ser>
          <c:idx val="0"/>
          <c:order val="0"/>
          <c:tx>
            <c:strRef>
              <c:f>Sheet1!$B$1</c:f>
              <c:strCache>
                <c:ptCount val="1"/>
                <c:pt idx="0">
                  <c:v>Always</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2C01-4D85-A3B5-7755FFD6FE2E}"/>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c:formatCode>
                <c:ptCount val="1"/>
              </c:numCache>
            </c:numRef>
          </c:cat>
          <c:val>
            <c:numRef>
              <c:f>Sheet1!$B$2</c:f>
              <c:numCache>
                <c:formatCode>0%</c:formatCode>
                <c:ptCount val="1"/>
                <c:pt idx="0">
                  <c:v>0.42</c:v>
                </c:pt>
              </c:numCache>
            </c:numRef>
          </c:val>
          <c:extLst>
            <c:ext xmlns:c16="http://schemas.microsoft.com/office/drawing/2014/chart" uri="{C3380CC4-5D6E-409C-BE32-E72D297353CC}">
              <c16:uniqueId val="{00000002-2C01-4D85-A3B5-7755FFD6FE2E}"/>
            </c:ext>
          </c:extLst>
        </c:ser>
        <c:ser>
          <c:idx val="1"/>
          <c:order val="1"/>
          <c:tx>
            <c:strRef>
              <c:f>Sheet1!$C$1</c:f>
              <c:strCache>
                <c:ptCount val="1"/>
                <c:pt idx="0">
                  <c:v>Sometimes</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c:formatCode>
                <c:ptCount val="1"/>
              </c:numCache>
            </c:numRef>
          </c:cat>
          <c:val>
            <c:numRef>
              <c:f>Sheet1!$C$2</c:f>
              <c:numCache>
                <c:formatCode>0%</c:formatCode>
                <c:ptCount val="1"/>
                <c:pt idx="0">
                  <c:v>0.32</c:v>
                </c:pt>
              </c:numCache>
            </c:numRef>
          </c:val>
          <c:extLst>
            <c:ext xmlns:c16="http://schemas.microsoft.com/office/drawing/2014/chart" uri="{C3380CC4-5D6E-409C-BE32-E72D297353CC}">
              <c16:uniqueId val="{00000003-2C01-4D85-A3B5-7755FFD6FE2E}"/>
            </c:ext>
          </c:extLst>
        </c:ser>
        <c:ser>
          <c:idx val="2"/>
          <c:order val="2"/>
          <c:tx>
            <c:strRef>
              <c:f>Sheet1!$D$1</c:f>
              <c:strCache>
                <c:ptCount val="1"/>
                <c:pt idx="0">
                  <c:v>Rarely</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c:formatCode>
                <c:ptCount val="1"/>
              </c:numCache>
            </c:numRef>
          </c:cat>
          <c:val>
            <c:numRef>
              <c:f>Sheet1!$D$2</c:f>
              <c:numCache>
                <c:formatCode>0%</c:formatCode>
                <c:ptCount val="1"/>
                <c:pt idx="0">
                  <c:v>0.12</c:v>
                </c:pt>
              </c:numCache>
            </c:numRef>
          </c:val>
          <c:extLst>
            <c:ext xmlns:c16="http://schemas.microsoft.com/office/drawing/2014/chart" uri="{C3380CC4-5D6E-409C-BE32-E72D297353CC}">
              <c16:uniqueId val="{00000004-2C01-4D85-A3B5-7755FFD6FE2E}"/>
            </c:ext>
          </c:extLst>
        </c:ser>
        <c:ser>
          <c:idx val="3"/>
          <c:order val="3"/>
          <c:tx>
            <c:strRef>
              <c:f>Sheet1!$E$1</c:f>
              <c:strCache>
                <c:ptCount val="1"/>
                <c:pt idx="0">
                  <c:v>Never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c:formatCode>
                <c:ptCount val="1"/>
              </c:numCache>
            </c:numRef>
          </c:cat>
          <c:val>
            <c:numRef>
              <c:f>Sheet1!$E$2</c:f>
              <c:numCache>
                <c:formatCode>0%</c:formatCode>
                <c:ptCount val="1"/>
                <c:pt idx="0">
                  <c:v>0.14000000000000001</c:v>
                </c:pt>
              </c:numCache>
            </c:numRef>
          </c:val>
          <c:extLst>
            <c:ext xmlns:c16="http://schemas.microsoft.com/office/drawing/2014/chart" uri="{C3380CC4-5D6E-409C-BE32-E72D297353CC}">
              <c16:uniqueId val="{00000005-2C01-4D85-A3B5-7755FFD6FE2E}"/>
            </c:ext>
          </c:extLst>
        </c:ser>
        <c:dLbls>
          <c:dLblPos val="ctr"/>
          <c:showLegendKey val="0"/>
          <c:showVal val="1"/>
          <c:showCatName val="0"/>
          <c:showSerName val="0"/>
          <c:showPercent val="0"/>
          <c:showBubbleSize val="0"/>
        </c:dLbls>
        <c:gapWidth val="100"/>
        <c:overlap val="100"/>
        <c:axId val="404054664"/>
        <c:axId val="404119024"/>
      </c:barChart>
      <c:valAx>
        <c:axId val="404119024"/>
        <c:scaling>
          <c:orientation val="minMax"/>
          <c:max val="1"/>
        </c:scaling>
        <c:delete val="1"/>
        <c:axPos val="b"/>
        <c:numFmt formatCode="0%" sourceLinked="1"/>
        <c:majorTickMark val="out"/>
        <c:minorTickMark val="none"/>
        <c:tickLblPos val="nextTo"/>
        <c:crossAx val="404054664"/>
        <c:crosses val="autoZero"/>
        <c:crossBetween val="between"/>
      </c:valAx>
      <c:catAx>
        <c:axId val="404054664"/>
        <c:scaling>
          <c:orientation val="minMax"/>
        </c:scaling>
        <c:delete val="0"/>
        <c:axPos val="l"/>
        <c:numFmt formatCode="@"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404119024"/>
        <c:crosses val="autoZero"/>
        <c:auto val="1"/>
        <c:lblAlgn val="ctr"/>
        <c:lblOffset val="100"/>
        <c:noMultiLvlLbl val="0"/>
      </c:catAx>
      <c:spPr>
        <a:noFill/>
        <a:ln>
          <a:noFill/>
        </a:ln>
        <a:effectLst/>
      </c:spPr>
    </c:plotArea>
    <c:legend>
      <c:legendPos val="r"/>
      <c:layout>
        <c:manualLayout>
          <c:xMode val="edge"/>
          <c:yMode val="edge"/>
          <c:x val="0.82075159590250935"/>
          <c:y val="0.28728706705779422"/>
          <c:w val="0.16466676190933893"/>
          <c:h val="0.4613326470946183"/>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787878"/>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96383613144141E-2"/>
          <c:y val="0.11211924150456901"/>
          <c:w val="0.45360782806711425"/>
          <c:h val="0.68317334446695599"/>
        </c:manualLayout>
      </c:layout>
      <c:barChart>
        <c:barDir val="col"/>
        <c:grouping val="stacked"/>
        <c:varyColors val="0"/>
        <c:ser>
          <c:idx val="0"/>
          <c:order val="0"/>
          <c:tx>
            <c:strRef>
              <c:f>Sheet1!$B$1</c:f>
              <c:strCache>
                <c:ptCount val="1"/>
                <c:pt idx="0">
                  <c:v>Within the past week</c:v>
                </c:pt>
              </c:strCache>
            </c:strRef>
          </c:tx>
          <c:spPr>
            <a:solidFill>
              <a:schemeClr val="accent1">
                <a:lumMod val="50000"/>
              </a:schemeClr>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22B0-4285-ABD7-383B947BB4C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0.31</c:v>
                </c:pt>
              </c:numCache>
            </c:numRef>
          </c:val>
          <c:extLst>
            <c:ext xmlns:c16="http://schemas.microsoft.com/office/drawing/2014/chart" uri="{C3380CC4-5D6E-409C-BE32-E72D297353CC}">
              <c16:uniqueId val="{00000002-22B0-4285-ABD7-383B947BB4C2}"/>
            </c:ext>
          </c:extLst>
        </c:ser>
        <c:ser>
          <c:idx val="1"/>
          <c:order val="1"/>
          <c:tx>
            <c:strRef>
              <c:f>Sheet1!$C$1</c:f>
              <c:strCache>
                <c:ptCount val="1"/>
                <c:pt idx="0">
                  <c:v>Within the past month</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0.12</c:v>
                </c:pt>
              </c:numCache>
            </c:numRef>
          </c:val>
          <c:extLst>
            <c:ext xmlns:c16="http://schemas.microsoft.com/office/drawing/2014/chart" uri="{C3380CC4-5D6E-409C-BE32-E72D297353CC}">
              <c16:uniqueId val="{00000003-22B0-4285-ABD7-383B947BB4C2}"/>
            </c:ext>
          </c:extLst>
        </c:ser>
        <c:ser>
          <c:idx val="2"/>
          <c:order val="2"/>
          <c:tx>
            <c:strRef>
              <c:f>Sheet1!$D$1</c:f>
              <c:strCache>
                <c:ptCount val="1"/>
                <c:pt idx="0">
                  <c:v>Within the past three months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0.09</c:v>
                </c:pt>
              </c:numCache>
            </c:numRef>
          </c:val>
          <c:extLst>
            <c:ext xmlns:c16="http://schemas.microsoft.com/office/drawing/2014/chart" uri="{C3380CC4-5D6E-409C-BE32-E72D297353CC}">
              <c16:uniqueId val="{00000004-22B0-4285-ABD7-383B947BB4C2}"/>
            </c:ext>
          </c:extLst>
        </c:ser>
        <c:ser>
          <c:idx val="3"/>
          <c:order val="3"/>
          <c:tx>
            <c:strRef>
              <c:f>Sheet1!$E$1</c:f>
              <c:strCache>
                <c:ptCount val="1"/>
                <c:pt idx="0">
                  <c:v>Within the past year</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0.09</c:v>
                </c:pt>
              </c:numCache>
            </c:numRef>
          </c:val>
          <c:extLst>
            <c:ext xmlns:c16="http://schemas.microsoft.com/office/drawing/2014/chart" uri="{C3380CC4-5D6E-409C-BE32-E72D297353CC}">
              <c16:uniqueId val="{00000005-22B0-4285-ABD7-383B947BB4C2}"/>
            </c:ext>
          </c:extLst>
        </c:ser>
        <c:ser>
          <c:idx val="4"/>
          <c:order val="4"/>
          <c:tx>
            <c:strRef>
              <c:f>Sheet1!$F$1</c:f>
              <c:strCache>
                <c:ptCount val="1"/>
                <c:pt idx="0">
                  <c:v>Over a year ago</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c:formatCode>
                <c:ptCount val="1"/>
                <c:pt idx="0">
                  <c:v>0.39</c:v>
                </c:pt>
              </c:numCache>
            </c:numRef>
          </c:val>
          <c:extLst>
            <c:ext xmlns:c16="http://schemas.microsoft.com/office/drawing/2014/chart" uri="{C3380CC4-5D6E-409C-BE32-E72D297353CC}">
              <c16:uniqueId val="{00000006-22B0-4285-ABD7-383B947BB4C2}"/>
            </c:ext>
          </c:extLst>
        </c:ser>
        <c:dLbls>
          <c:dLblPos val="ctr"/>
          <c:showLegendKey val="0"/>
          <c:showVal val="1"/>
          <c:showCatName val="0"/>
          <c:showSerName val="0"/>
          <c:showPercent val="0"/>
          <c:showBubbleSize val="0"/>
        </c:dLbls>
        <c:gapWidth val="100"/>
        <c:overlap val="100"/>
        <c:axId val="178103352"/>
        <c:axId val="178102568"/>
      </c:barChart>
      <c:catAx>
        <c:axId val="1781033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8102568"/>
        <c:crosses val="autoZero"/>
        <c:auto val="1"/>
        <c:lblAlgn val="ctr"/>
        <c:lblOffset val="100"/>
        <c:noMultiLvlLbl val="0"/>
      </c:catAx>
      <c:valAx>
        <c:axId val="178102568"/>
        <c:scaling>
          <c:orientation val="minMax"/>
          <c:max val="1"/>
        </c:scaling>
        <c:delete val="1"/>
        <c:axPos val="l"/>
        <c:numFmt formatCode="0%" sourceLinked="1"/>
        <c:majorTickMark val="out"/>
        <c:minorTickMark val="none"/>
        <c:tickLblPos val="nextTo"/>
        <c:crossAx val="178103352"/>
        <c:crosses val="autoZero"/>
        <c:crossBetween val="between"/>
      </c:valAx>
      <c:spPr>
        <a:noFill/>
        <a:ln>
          <a:noFill/>
        </a:ln>
        <a:effectLst/>
      </c:spPr>
    </c:plotArea>
    <c:legend>
      <c:legendPos val="r"/>
      <c:layout>
        <c:manualLayout>
          <c:xMode val="edge"/>
          <c:yMode val="edge"/>
          <c:x val="0.47653527837425463"/>
          <c:y val="0.17145940262342629"/>
          <c:w val="0.49924115005622843"/>
          <c:h val="0.5955937511213840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648075240594923E-2"/>
          <c:y val="4.4816375088614193E-3"/>
          <c:w val="0.95335192475940511"/>
          <c:h val="0.99551827839400098"/>
        </c:manualLayout>
      </c:layout>
      <c:barChart>
        <c:barDir val="bar"/>
        <c:grouping val="clustered"/>
        <c:varyColors val="0"/>
        <c:ser>
          <c:idx val="0"/>
          <c:order val="0"/>
          <c:tx>
            <c:strRef>
              <c:f>Sheet1!$B$1</c:f>
              <c:strCache>
                <c:ptCount val="1"/>
                <c:pt idx="0">
                  <c:v>Column1</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Don't know/No answer</c:v>
                </c:pt>
                <c:pt idx="1">
                  <c:v>Haven't smoked in a while/Anymore/At all</c:v>
                </c:pt>
                <c:pt idx="2">
                  <c:v>Other</c:v>
                </c:pt>
                <c:pt idx="3">
                  <c:v>Walk/Walk home</c:v>
                </c:pt>
                <c:pt idx="4">
                  <c:v>Stay where I'm at/Will not drive</c:v>
                </c:pt>
                <c:pt idx="5">
                  <c:v>Urber/Lyft/A cab/A taxi/Ride share service</c:v>
                </c:pt>
                <c:pt idx="6">
                  <c:v>Wait until effects wear off and drive myself</c:v>
                </c:pt>
                <c:pt idx="7">
                  <c:v>Will have a designated driver</c:v>
                </c:pt>
              </c:strCache>
            </c:strRef>
          </c:cat>
          <c:val>
            <c:numRef>
              <c:f>Sheet1!$B$2:$B$9</c:f>
              <c:numCache>
                <c:formatCode>0%</c:formatCode>
                <c:ptCount val="8"/>
                <c:pt idx="0">
                  <c:v>0.03</c:v>
                </c:pt>
                <c:pt idx="1">
                  <c:v>0.02</c:v>
                </c:pt>
                <c:pt idx="2">
                  <c:v>0.01</c:v>
                </c:pt>
                <c:pt idx="3">
                  <c:v>0.01</c:v>
                </c:pt>
                <c:pt idx="4">
                  <c:v>0.17</c:v>
                </c:pt>
                <c:pt idx="5">
                  <c:v>0.18</c:v>
                </c:pt>
                <c:pt idx="6">
                  <c:v>0.23</c:v>
                </c:pt>
                <c:pt idx="7">
                  <c:v>0.35</c:v>
                </c:pt>
              </c:numCache>
            </c:numRef>
          </c:val>
          <c:extLst>
            <c:ext xmlns:c16="http://schemas.microsoft.com/office/drawing/2014/chart" uri="{C3380CC4-5D6E-409C-BE32-E72D297353CC}">
              <c16:uniqueId val="{00000000-0456-417F-AC19-4084A946AFF2}"/>
            </c:ext>
          </c:extLst>
        </c:ser>
        <c:dLbls>
          <c:dLblPos val="outEnd"/>
          <c:showLegendKey val="0"/>
          <c:showVal val="1"/>
          <c:showCatName val="0"/>
          <c:showSerName val="0"/>
          <c:showPercent val="0"/>
          <c:showBubbleSize val="0"/>
        </c:dLbls>
        <c:gapWidth val="50"/>
        <c:axId val="404055840"/>
        <c:axId val="404055448"/>
      </c:barChart>
      <c:valAx>
        <c:axId val="404055448"/>
        <c:scaling>
          <c:orientation val="minMax"/>
          <c:max val="1"/>
        </c:scaling>
        <c:delete val="1"/>
        <c:axPos val="b"/>
        <c:numFmt formatCode="0%" sourceLinked="1"/>
        <c:majorTickMark val="out"/>
        <c:minorTickMark val="none"/>
        <c:tickLblPos val="nextTo"/>
        <c:crossAx val="404055840"/>
        <c:crosses val="autoZero"/>
        <c:crossBetween val="between"/>
      </c:valAx>
      <c:catAx>
        <c:axId val="404055840"/>
        <c:scaling>
          <c:orientation val="minMax"/>
        </c:scaling>
        <c:delete val="1"/>
        <c:axPos val="l"/>
        <c:numFmt formatCode="General" sourceLinked="1"/>
        <c:majorTickMark val="out"/>
        <c:minorTickMark val="none"/>
        <c:tickLblPos val="nextTo"/>
        <c:crossAx val="40405544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227285015133638E-3"/>
          <c:y val="0"/>
          <c:w val="0.3497916811614894"/>
          <c:h val="0.94298568913976755"/>
        </c:manualLayout>
      </c:layout>
      <c:barChart>
        <c:barDir val="col"/>
        <c:grouping val="stacked"/>
        <c:varyColors val="0"/>
        <c:ser>
          <c:idx val="0"/>
          <c:order val="0"/>
          <c:tx>
            <c:strRef>
              <c:f>Sheet1!$B$1</c:f>
              <c:strCache>
                <c:ptCount val="1"/>
                <c:pt idx="0">
                  <c:v>Never</c:v>
                </c:pt>
              </c:strCache>
            </c:strRef>
          </c:tx>
          <c:spPr>
            <a:solidFill>
              <a:schemeClr val="accent3"/>
            </a:solidFill>
            <a:ln w="19050">
              <a:noFill/>
            </a:ln>
            <a:effectLst/>
          </c:spPr>
          <c:invertIfNegative val="0"/>
          <c:dPt>
            <c:idx val="0"/>
            <c:invertIfNegative val="0"/>
            <c:bubble3D val="0"/>
            <c:spPr>
              <a:solidFill>
                <a:schemeClr val="accent3"/>
              </a:solidFill>
              <a:ln w="19050">
                <a:noFill/>
              </a:ln>
              <a:effectLst/>
            </c:spPr>
            <c:extLst>
              <c:ext xmlns:c16="http://schemas.microsoft.com/office/drawing/2014/chart" uri="{C3380CC4-5D6E-409C-BE32-E72D297353CC}">
                <c16:uniqueId val="{00000000-679F-4C35-B48E-827BC40EFDEE}"/>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0.12</c:v>
                </c:pt>
              </c:numCache>
            </c:numRef>
          </c:val>
          <c:extLst>
            <c:ext xmlns:c16="http://schemas.microsoft.com/office/drawing/2014/chart" uri="{C3380CC4-5D6E-409C-BE32-E72D297353CC}">
              <c16:uniqueId val="{00000000-15F9-4C07-9DD3-72EA5E373366}"/>
            </c:ext>
          </c:extLst>
        </c:ser>
        <c:ser>
          <c:idx val="1"/>
          <c:order val="1"/>
          <c:tx>
            <c:strRef>
              <c:f>Sheet1!$C$1</c:f>
              <c:strCache>
                <c:ptCount val="1"/>
                <c:pt idx="0">
                  <c:v>Rarely</c:v>
                </c:pt>
              </c:strCache>
            </c:strRef>
          </c:tx>
          <c:spPr>
            <a:solidFill>
              <a:schemeClr val="bg2"/>
            </a:solidFill>
            <a:ln w="19050">
              <a:noFill/>
            </a:ln>
            <a:effectLst/>
          </c:spPr>
          <c:invertIfNegative val="0"/>
          <c:dPt>
            <c:idx val="0"/>
            <c:invertIfNegative val="0"/>
            <c:bubble3D val="0"/>
            <c:spPr>
              <a:solidFill>
                <a:schemeClr val="bg2"/>
              </a:solidFill>
              <a:ln w="19050">
                <a:noFill/>
              </a:ln>
              <a:effectLst/>
            </c:spPr>
            <c:extLst>
              <c:ext xmlns:c16="http://schemas.microsoft.com/office/drawing/2014/chart" uri="{C3380CC4-5D6E-409C-BE32-E72D297353CC}">
                <c16:uniqueId val="{00000002-15F9-4C07-9DD3-72EA5E373366}"/>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0.1</c:v>
                </c:pt>
              </c:numCache>
            </c:numRef>
          </c:val>
          <c:extLst>
            <c:ext xmlns:c16="http://schemas.microsoft.com/office/drawing/2014/chart" uri="{C3380CC4-5D6E-409C-BE32-E72D297353CC}">
              <c16:uniqueId val="{00000003-15F9-4C07-9DD3-72EA5E373366}"/>
            </c:ext>
          </c:extLst>
        </c:ser>
        <c:ser>
          <c:idx val="2"/>
          <c:order val="2"/>
          <c:tx>
            <c:strRef>
              <c:f>Sheet1!$D$1</c:f>
              <c:strCache>
                <c:ptCount val="1"/>
                <c:pt idx="0">
                  <c:v>Sometimes</c:v>
                </c:pt>
              </c:strCache>
            </c:strRef>
          </c:tx>
          <c:spPr>
            <a:solidFill>
              <a:schemeClr val="tx1"/>
            </a:solidFill>
            <a:ln w="19050">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0.19</c:v>
                </c:pt>
              </c:numCache>
            </c:numRef>
          </c:val>
          <c:extLst>
            <c:ext xmlns:c16="http://schemas.microsoft.com/office/drawing/2014/chart" uri="{C3380CC4-5D6E-409C-BE32-E72D297353CC}">
              <c16:uniqueId val="{00000004-15F9-4C07-9DD3-72EA5E373366}"/>
            </c:ext>
          </c:extLst>
        </c:ser>
        <c:ser>
          <c:idx val="3"/>
          <c:order val="3"/>
          <c:tx>
            <c:strRef>
              <c:f>Sheet1!$E$1</c:f>
              <c:strCache>
                <c:ptCount val="1"/>
                <c:pt idx="0">
                  <c:v>Always</c:v>
                </c:pt>
              </c:strCache>
            </c:strRef>
          </c:tx>
          <c:spPr>
            <a:solidFill>
              <a:schemeClr val="accent1"/>
            </a:solidFill>
            <a:ln w="19050">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0.6</c:v>
                </c:pt>
              </c:numCache>
            </c:numRef>
          </c:val>
          <c:extLst>
            <c:ext xmlns:c16="http://schemas.microsoft.com/office/drawing/2014/chart" uri="{C3380CC4-5D6E-409C-BE32-E72D297353CC}">
              <c16:uniqueId val="{00000005-15F9-4C07-9DD3-72EA5E373366}"/>
            </c:ext>
          </c:extLst>
        </c:ser>
        <c:dLbls>
          <c:dLblPos val="ctr"/>
          <c:showLegendKey val="0"/>
          <c:showVal val="1"/>
          <c:showCatName val="0"/>
          <c:showSerName val="0"/>
          <c:showPercent val="0"/>
          <c:showBubbleSize val="0"/>
        </c:dLbls>
        <c:gapWidth val="100"/>
        <c:overlap val="100"/>
        <c:axId val="404117064"/>
        <c:axId val="404117456"/>
      </c:barChart>
      <c:catAx>
        <c:axId val="4041170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404117456"/>
        <c:crosses val="autoZero"/>
        <c:auto val="1"/>
        <c:lblAlgn val="ctr"/>
        <c:lblOffset val="100"/>
        <c:noMultiLvlLbl val="0"/>
      </c:catAx>
      <c:valAx>
        <c:axId val="404117456"/>
        <c:scaling>
          <c:orientation val="minMax"/>
          <c:max val="1"/>
        </c:scaling>
        <c:delete val="1"/>
        <c:axPos val="l"/>
        <c:numFmt formatCode="0%" sourceLinked="1"/>
        <c:majorTickMark val="out"/>
        <c:minorTickMark val="none"/>
        <c:tickLblPos val="nextTo"/>
        <c:crossAx val="404117064"/>
        <c:crosses val="autoZero"/>
        <c:crossBetween val="between"/>
      </c:valAx>
      <c:spPr>
        <a:noFill/>
        <a:ln>
          <a:noFill/>
        </a:ln>
        <a:effectLst/>
      </c:spPr>
    </c:plotArea>
    <c:legend>
      <c:legendPos val="r"/>
      <c:layout>
        <c:manualLayout>
          <c:xMode val="edge"/>
          <c:yMode val="edge"/>
          <c:x val="0.38732824561008106"/>
          <c:y val="0.26462042479075493"/>
          <c:w val="0.23770669646596432"/>
          <c:h val="0.39015991056673471"/>
        </c:manualLayout>
      </c:layout>
      <c:overlay val="0"/>
      <c:spPr>
        <a:noFill/>
        <a:ln>
          <a:noFill/>
        </a:ln>
        <a:effectLst/>
      </c:spPr>
      <c:txPr>
        <a:bodyPr rot="0" spcFirstLastPara="1" vertOverflow="ellipsis" vert="horz" wrap="square" anchor="ctr" anchorCtr="1"/>
        <a:lstStyle/>
        <a:p>
          <a:pPr marL="0" algn="ctr" defTabSz="914400" rtl="0" eaLnBrk="1" latinLnBrk="0" hangingPunct="1">
            <a:defRPr lang="en-US" sz="1200" b="0" i="0" u="none" strike="noStrike" kern="1200" spc="0" baseline="0">
              <a:solidFill>
                <a:srgbClr val="303030">
                  <a:lumMod val="65000"/>
                  <a:lumOff val="35000"/>
                </a:srgb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227285015133638E-3"/>
          <c:y val="0"/>
          <c:w val="0.97864259579958424"/>
          <c:h val="0.94298568913976755"/>
        </c:manualLayout>
      </c:layout>
      <c:barChart>
        <c:barDir val="col"/>
        <c:grouping val="stacked"/>
        <c:varyColors val="0"/>
        <c:ser>
          <c:idx val="0"/>
          <c:order val="0"/>
          <c:tx>
            <c:strRef>
              <c:f>Sheet1!$B$1</c:f>
              <c:strCache>
                <c:ptCount val="1"/>
                <c:pt idx="0">
                  <c:v>Never</c:v>
                </c:pt>
              </c:strCache>
            </c:strRef>
          </c:tx>
          <c:spPr>
            <a:solidFill>
              <a:schemeClr val="accent3"/>
            </a:solidFill>
            <a:ln w="19050">
              <a:noFill/>
            </a:ln>
            <a:effectLst/>
          </c:spPr>
          <c:invertIfNegative val="0"/>
          <c:dPt>
            <c:idx val="0"/>
            <c:invertIfNegative val="0"/>
            <c:bubble3D val="0"/>
            <c:spPr>
              <a:solidFill>
                <a:schemeClr val="accent3"/>
              </a:solidFill>
              <a:ln w="19050">
                <a:noFill/>
              </a:ln>
              <a:effectLst/>
            </c:spPr>
            <c:extLst>
              <c:ext xmlns:c16="http://schemas.microsoft.com/office/drawing/2014/chart" uri="{C3380CC4-5D6E-409C-BE32-E72D297353CC}">
                <c16:uniqueId val="{00000001-71F5-45A8-8AB5-99905AA7C7E7}"/>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0.13</c:v>
                </c:pt>
              </c:numCache>
            </c:numRef>
          </c:val>
          <c:extLst>
            <c:ext xmlns:c16="http://schemas.microsoft.com/office/drawing/2014/chart" uri="{C3380CC4-5D6E-409C-BE32-E72D297353CC}">
              <c16:uniqueId val="{00000002-71F5-45A8-8AB5-99905AA7C7E7}"/>
            </c:ext>
          </c:extLst>
        </c:ser>
        <c:ser>
          <c:idx val="1"/>
          <c:order val="1"/>
          <c:tx>
            <c:strRef>
              <c:f>Sheet1!$C$1</c:f>
              <c:strCache>
                <c:ptCount val="1"/>
                <c:pt idx="0">
                  <c:v>Rarely</c:v>
                </c:pt>
              </c:strCache>
            </c:strRef>
          </c:tx>
          <c:spPr>
            <a:solidFill>
              <a:schemeClr val="bg2"/>
            </a:solidFill>
            <a:ln w="19050">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0.13</c:v>
                </c:pt>
              </c:numCache>
            </c:numRef>
          </c:val>
          <c:extLst>
            <c:ext xmlns:c16="http://schemas.microsoft.com/office/drawing/2014/chart" uri="{C3380CC4-5D6E-409C-BE32-E72D297353CC}">
              <c16:uniqueId val="{00000003-71F5-45A8-8AB5-99905AA7C7E7}"/>
            </c:ext>
          </c:extLst>
        </c:ser>
        <c:ser>
          <c:idx val="2"/>
          <c:order val="2"/>
          <c:tx>
            <c:strRef>
              <c:f>Sheet1!$D$1</c:f>
              <c:strCache>
                <c:ptCount val="1"/>
                <c:pt idx="0">
                  <c:v>Sometimes</c:v>
                </c:pt>
              </c:strCache>
            </c:strRef>
          </c:tx>
          <c:spPr>
            <a:solidFill>
              <a:schemeClr val="tx1"/>
            </a:solidFill>
            <a:ln w="19050">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0.27</c:v>
                </c:pt>
              </c:numCache>
            </c:numRef>
          </c:val>
          <c:extLst>
            <c:ext xmlns:c16="http://schemas.microsoft.com/office/drawing/2014/chart" uri="{C3380CC4-5D6E-409C-BE32-E72D297353CC}">
              <c16:uniqueId val="{00000004-71F5-45A8-8AB5-99905AA7C7E7}"/>
            </c:ext>
          </c:extLst>
        </c:ser>
        <c:ser>
          <c:idx val="3"/>
          <c:order val="3"/>
          <c:tx>
            <c:strRef>
              <c:f>Sheet1!$E$1</c:f>
              <c:strCache>
                <c:ptCount val="1"/>
                <c:pt idx="0">
                  <c:v>Always</c:v>
                </c:pt>
              </c:strCache>
            </c:strRef>
          </c:tx>
          <c:spPr>
            <a:solidFill>
              <a:schemeClr val="accent1"/>
            </a:solidFill>
            <a:ln w="19050">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0.47</c:v>
                </c:pt>
              </c:numCache>
            </c:numRef>
          </c:val>
          <c:extLst>
            <c:ext xmlns:c16="http://schemas.microsoft.com/office/drawing/2014/chart" uri="{C3380CC4-5D6E-409C-BE32-E72D297353CC}">
              <c16:uniqueId val="{00000005-71F5-45A8-8AB5-99905AA7C7E7}"/>
            </c:ext>
          </c:extLst>
        </c:ser>
        <c:dLbls>
          <c:dLblPos val="ctr"/>
          <c:showLegendKey val="0"/>
          <c:showVal val="1"/>
          <c:showCatName val="0"/>
          <c:showSerName val="0"/>
          <c:showPercent val="0"/>
          <c:showBubbleSize val="0"/>
        </c:dLbls>
        <c:gapWidth val="100"/>
        <c:overlap val="100"/>
        <c:axId val="402061192"/>
        <c:axId val="404115496"/>
      </c:barChart>
      <c:catAx>
        <c:axId val="4020611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404115496"/>
        <c:crosses val="autoZero"/>
        <c:auto val="1"/>
        <c:lblAlgn val="ctr"/>
        <c:lblOffset val="100"/>
        <c:noMultiLvlLbl val="0"/>
      </c:catAx>
      <c:valAx>
        <c:axId val="404115496"/>
        <c:scaling>
          <c:orientation val="minMax"/>
          <c:max val="1"/>
        </c:scaling>
        <c:delete val="1"/>
        <c:axPos val="l"/>
        <c:numFmt formatCode="0%" sourceLinked="1"/>
        <c:majorTickMark val="out"/>
        <c:minorTickMark val="none"/>
        <c:tickLblPos val="nextTo"/>
        <c:crossAx val="402061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66666666666666E-2"/>
          <c:y val="1.8616444860629484E-2"/>
          <c:w val="0.90123707194007974"/>
          <c:h val="0.7827184626475675"/>
        </c:manualLayout>
      </c:layout>
      <c:barChart>
        <c:barDir val="bar"/>
        <c:grouping val="percentStacked"/>
        <c:varyColors val="0"/>
        <c:ser>
          <c:idx val="0"/>
          <c:order val="0"/>
          <c:tx>
            <c:strRef>
              <c:f>Sheet1!$B$1</c:f>
              <c:strCache>
                <c:ptCount val="1"/>
                <c:pt idx="0">
                  <c:v>Extremely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Drive ten or more miles over the posted speed limit</c:v>
                </c:pt>
                <c:pt idx="1">
                  <c:v>Drive after taking a prescription drug as directed by a doctor</c:v>
                </c:pt>
                <c:pt idx="2">
                  <c:v>Drive after using marijuana</c:v>
                </c:pt>
                <c:pt idx="3">
                  <c:v>Drive after consuming three or more alcoholic drinks in a two-hour period</c:v>
                </c:pt>
                <c:pt idx="4">
                  <c:v>Drive after using illegal drugs other than marijuana</c:v>
                </c:pt>
                <c:pt idx="5">
                  <c:v>Text while driving</c:v>
                </c:pt>
              </c:strCache>
            </c:strRef>
          </c:cat>
          <c:val>
            <c:numRef>
              <c:f>Sheet1!$B$2:$B$7</c:f>
              <c:numCache>
                <c:formatCode>0%</c:formatCode>
                <c:ptCount val="6"/>
                <c:pt idx="0">
                  <c:v>0.11</c:v>
                </c:pt>
                <c:pt idx="1">
                  <c:v>0.12</c:v>
                </c:pt>
                <c:pt idx="2">
                  <c:v>0.26</c:v>
                </c:pt>
                <c:pt idx="3">
                  <c:v>0.49</c:v>
                </c:pt>
                <c:pt idx="4">
                  <c:v>0.53</c:v>
                </c:pt>
                <c:pt idx="5">
                  <c:v>0.6</c:v>
                </c:pt>
              </c:numCache>
            </c:numRef>
          </c:val>
          <c:extLst>
            <c:ext xmlns:c16="http://schemas.microsoft.com/office/drawing/2014/chart" uri="{C3380CC4-5D6E-409C-BE32-E72D297353CC}">
              <c16:uniqueId val="{00000000-7191-430F-BBF5-D628BAC651A6}"/>
            </c:ext>
          </c:extLst>
        </c:ser>
        <c:ser>
          <c:idx val="1"/>
          <c:order val="1"/>
          <c:tx>
            <c:strRef>
              <c:f>Sheet1!$C$1</c:f>
              <c:strCache>
                <c:ptCount val="1"/>
                <c:pt idx="0">
                  <c:v>Very</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Drive ten or more miles over the posted speed limit</c:v>
                </c:pt>
                <c:pt idx="1">
                  <c:v>Drive after taking a prescription drug as directed by a doctor</c:v>
                </c:pt>
                <c:pt idx="2">
                  <c:v>Drive after using marijuana</c:v>
                </c:pt>
                <c:pt idx="3">
                  <c:v>Drive after consuming three or more alcoholic drinks in a two-hour period</c:v>
                </c:pt>
                <c:pt idx="4">
                  <c:v>Drive after using illegal drugs other than marijuana</c:v>
                </c:pt>
                <c:pt idx="5">
                  <c:v>Text while driving</c:v>
                </c:pt>
              </c:strCache>
            </c:strRef>
          </c:cat>
          <c:val>
            <c:numRef>
              <c:f>Sheet1!$C$2:$C$7</c:f>
              <c:numCache>
                <c:formatCode>0%</c:formatCode>
                <c:ptCount val="6"/>
                <c:pt idx="0">
                  <c:v>0.27</c:v>
                </c:pt>
                <c:pt idx="1">
                  <c:v>0.19</c:v>
                </c:pt>
                <c:pt idx="2">
                  <c:v>0.28999999999999998</c:v>
                </c:pt>
                <c:pt idx="3">
                  <c:v>0.32</c:v>
                </c:pt>
                <c:pt idx="4">
                  <c:v>0.3</c:v>
                </c:pt>
                <c:pt idx="5">
                  <c:v>0.3</c:v>
                </c:pt>
              </c:numCache>
            </c:numRef>
          </c:val>
          <c:extLst>
            <c:ext xmlns:c16="http://schemas.microsoft.com/office/drawing/2014/chart" uri="{C3380CC4-5D6E-409C-BE32-E72D297353CC}">
              <c16:uniqueId val="{00000001-7191-430F-BBF5-D628BAC651A6}"/>
            </c:ext>
          </c:extLst>
        </c:ser>
        <c:ser>
          <c:idx val="2"/>
          <c:order val="2"/>
          <c:tx>
            <c:strRef>
              <c:f>Sheet1!$D$1</c:f>
              <c:strCache>
                <c:ptCount val="1"/>
                <c:pt idx="0">
                  <c:v>Somewhat</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Drive ten or more miles over the posted speed limit</c:v>
                </c:pt>
                <c:pt idx="1">
                  <c:v>Drive after taking a prescription drug as directed by a doctor</c:v>
                </c:pt>
                <c:pt idx="2">
                  <c:v>Drive after using marijuana</c:v>
                </c:pt>
                <c:pt idx="3">
                  <c:v>Drive after consuming three or more alcoholic drinks in a two-hour period</c:v>
                </c:pt>
                <c:pt idx="4">
                  <c:v>Drive after using illegal drugs other than marijuana</c:v>
                </c:pt>
                <c:pt idx="5">
                  <c:v>Text while driving</c:v>
                </c:pt>
              </c:strCache>
            </c:strRef>
          </c:cat>
          <c:val>
            <c:numRef>
              <c:f>Sheet1!$D$2:$D$7</c:f>
              <c:numCache>
                <c:formatCode>0%</c:formatCode>
                <c:ptCount val="6"/>
                <c:pt idx="0">
                  <c:v>0.51</c:v>
                </c:pt>
                <c:pt idx="1">
                  <c:v>0.38</c:v>
                </c:pt>
                <c:pt idx="2">
                  <c:v>0.33</c:v>
                </c:pt>
                <c:pt idx="3">
                  <c:v>0.17</c:v>
                </c:pt>
                <c:pt idx="4">
                  <c:v>0.13</c:v>
                </c:pt>
                <c:pt idx="5">
                  <c:v>0.1</c:v>
                </c:pt>
              </c:numCache>
            </c:numRef>
          </c:val>
          <c:extLst>
            <c:ext xmlns:c16="http://schemas.microsoft.com/office/drawing/2014/chart" uri="{C3380CC4-5D6E-409C-BE32-E72D297353CC}">
              <c16:uniqueId val="{00000002-7191-430F-BBF5-D628BAC651A6}"/>
            </c:ext>
          </c:extLst>
        </c:ser>
        <c:ser>
          <c:idx val="3"/>
          <c:order val="3"/>
          <c:tx>
            <c:strRef>
              <c:f>Sheet1!$E$1</c:f>
              <c:strCache>
                <c:ptCount val="1"/>
                <c:pt idx="0">
                  <c:v>Not very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Drive ten or more miles over the posted speed limit</c:v>
                </c:pt>
                <c:pt idx="1">
                  <c:v>Drive after taking a prescription drug as directed by a doctor</c:v>
                </c:pt>
                <c:pt idx="2">
                  <c:v>Drive after using marijuana</c:v>
                </c:pt>
                <c:pt idx="3">
                  <c:v>Drive after consuming three or more alcoholic drinks in a two-hour period</c:v>
                </c:pt>
                <c:pt idx="4">
                  <c:v>Drive after using illegal drugs other than marijuana</c:v>
                </c:pt>
                <c:pt idx="5">
                  <c:v>Text while driving</c:v>
                </c:pt>
              </c:strCache>
            </c:strRef>
          </c:cat>
          <c:val>
            <c:numRef>
              <c:f>Sheet1!$E$2:$E$7</c:f>
              <c:numCache>
                <c:formatCode>0%</c:formatCode>
                <c:ptCount val="6"/>
                <c:pt idx="0">
                  <c:v>0.1</c:v>
                </c:pt>
                <c:pt idx="1">
                  <c:v>0.28999999999999998</c:v>
                </c:pt>
                <c:pt idx="2">
                  <c:v>0.09</c:v>
                </c:pt>
                <c:pt idx="3">
                  <c:v>0.01</c:v>
                </c:pt>
                <c:pt idx="4">
                  <c:v>0.02</c:v>
                </c:pt>
                <c:pt idx="5">
                  <c:v>0</c:v>
                </c:pt>
              </c:numCache>
            </c:numRef>
          </c:val>
          <c:extLst>
            <c:ext xmlns:c16="http://schemas.microsoft.com/office/drawing/2014/chart" uri="{C3380CC4-5D6E-409C-BE32-E72D297353CC}">
              <c16:uniqueId val="{00000003-7191-430F-BBF5-D628BAC651A6}"/>
            </c:ext>
          </c:extLst>
        </c:ser>
        <c:ser>
          <c:idx val="4"/>
          <c:order val="4"/>
          <c:tx>
            <c:strRef>
              <c:f>Sheet1!$F$1</c:f>
              <c:strCache>
                <c:ptCount val="1"/>
                <c:pt idx="0">
                  <c:v>Not at all</c:v>
                </c:pt>
              </c:strCache>
            </c:strRef>
          </c:tx>
          <c:spPr>
            <a:solidFill>
              <a:schemeClr val="accent2"/>
            </a:solidFill>
            <a:ln>
              <a:noFill/>
            </a:ln>
            <a:effectLst/>
          </c:spPr>
          <c:invertIfNegative val="0"/>
          <c:dLbls>
            <c:dLbl>
              <c:idx val="0"/>
              <c:layout>
                <c:manualLayout>
                  <c:x val="4.1902560310686732E-2"/>
                  <c:y val="0"/>
                </c:manualLayout>
              </c:layout>
              <c:tx>
                <c:rich>
                  <a:bodyPr/>
                  <a:lstStyle/>
                  <a:p>
                    <a:fld id="{1E2D1D91-0E9E-4D32-B709-7A9259D557DD}"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64F-42A1-A02D-AAD2BB11B72D}"/>
                </c:ext>
              </c:extLst>
            </c:dLbl>
            <c:dLbl>
              <c:idx val="1"/>
              <c:layout>
                <c:manualLayout>
                  <c:x val="4.6313356132864282E-2"/>
                  <c:y val="0"/>
                </c:manualLayout>
              </c:layout>
              <c:tx>
                <c:rich>
                  <a:bodyPr/>
                  <a:lstStyle/>
                  <a:p>
                    <a:fld id="{42CAEF5B-9517-4DF6-B60B-BAF3DC3A4FCD}"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64F-42A1-A02D-AAD2BB11B72D}"/>
                </c:ext>
              </c:extLst>
            </c:dLbl>
            <c:dLbl>
              <c:idx val="2"/>
              <c:layout>
                <c:manualLayout>
                  <c:x val="4.8518754043953061E-2"/>
                  <c:y val="-1.0675495884600131E-16"/>
                </c:manualLayout>
              </c:layout>
              <c:tx>
                <c:rich>
                  <a:bodyPr/>
                  <a:lstStyle/>
                  <a:p>
                    <a:fld id="{D5E06D28-8D68-47E5-A073-002D486E8469}"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64F-42A1-A02D-AAD2BB11B72D}"/>
                </c:ext>
              </c:extLst>
            </c:dLbl>
            <c:dLbl>
              <c:idx val="3"/>
              <c:layout>
                <c:manualLayout>
                  <c:x val="3.7491764488509181E-2"/>
                  <c:y val="-5.3377479423000653E-17"/>
                </c:manualLayout>
              </c:layout>
              <c:tx>
                <c:rich>
                  <a:bodyPr/>
                  <a:lstStyle/>
                  <a:p>
                    <a:fld id="{F8213809-3318-44A8-A19A-8FFE10CD3262}"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64F-42A1-A02D-AAD2BB11B72D}"/>
                </c:ext>
              </c:extLst>
            </c:dLbl>
            <c:dLbl>
              <c:idx val="4"/>
              <c:layout>
                <c:manualLayout>
                  <c:x val="3.7491764488509181E-2"/>
                  <c:y val="-2.6688739711500327E-17"/>
                </c:manualLayout>
              </c:layout>
              <c:tx>
                <c:rich>
                  <a:bodyPr/>
                  <a:lstStyle/>
                  <a:p>
                    <a:fld id="{70709DC5-9D54-45EC-888D-90E7D45B4F28}"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64F-42A1-A02D-AAD2BB11B72D}"/>
                </c:ext>
              </c:extLst>
            </c:dLbl>
            <c:dLbl>
              <c:idx val="5"/>
              <c:layout>
                <c:manualLayout>
                  <c:x val="3.3080968666331471E-2"/>
                  <c:y val="1.3344369855750163E-17"/>
                </c:manualLayout>
              </c:layout>
              <c:tx>
                <c:rich>
                  <a:bodyPr/>
                  <a:lstStyle/>
                  <a:p>
                    <a:fld id="{C6C6DE68-052C-4034-849B-C92BA6E6EF77}"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64F-42A1-A02D-AAD2BB11B72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Drive ten or more miles over the posted speed limit</c:v>
                </c:pt>
                <c:pt idx="1">
                  <c:v>Drive after taking a prescription drug as directed by a doctor</c:v>
                </c:pt>
                <c:pt idx="2">
                  <c:v>Drive after using marijuana</c:v>
                </c:pt>
                <c:pt idx="3">
                  <c:v>Drive after consuming three or more alcoholic drinks in a two-hour period</c:v>
                </c:pt>
                <c:pt idx="4">
                  <c:v>Drive after using illegal drugs other than marijuana</c:v>
                </c:pt>
                <c:pt idx="5">
                  <c:v>Text while driving</c:v>
                </c:pt>
              </c:strCache>
            </c:strRef>
          </c:cat>
          <c:val>
            <c:numRef>
              <c:f>Sheet1!$F$2:$F$7</c:f>
              <c:numCache>
                <c:formatCode>0%</c:formatCode>
                <c:ptCount val="6"/>
                <c:pt idx="0">
                  <c:v>0.01</c:v>
                </c:pt>
                <c:pt idx="1">
                  <c:v>0.02</c:v>
                </c:pt>
                <c:pt idx="2">
                  <c:v>0.03</c:v>
                </c:pt>
                <c:pt idx="3">
                  <c:v>0</c:v>
                </c:pt>
                <c:pt idx="4">
                  <c:v>0.02</c:v>
                </c:pt>
                <c:pt idx="5">
                  <c:v>0.01</c:v>
                </c:pt>
              </c:numCache>
            </c:numRef>
          </c:val>
          <c:extLst>
            <c:ext xmlns:c16="http://schemas.microsoft.com/office/drawing/2014/chart" uri="{C3380CC4-5D6E-409C-BE32-E72D297353CC}">
              <c16:uniqueId val="{00000004-7191-430F-BBF5-D628BAC651A6}"/>
            </c:ext>
          </c:extLst>
        </c:ser>
        <c:dLbls>
          <c:showLegendKey val="0"/>
          <c:showVal val="0"/>
          <c:showCatName val="0"/>
          <c:showSerName val="0"/>
          <c:showPercent val="0"/>
          <c:showBubbleSize val="0"/>
        </c:dLbls>
        <c:gapWidth val="50"/>
        <c:overlap val="100"/>
        <c:axId val="404056232"/>
        <c:axId val="404057016"/>
      </c:barChart>
      <c:catAx>
        <c:axId val="404056232"/>
        <c:scaling>
          <c:orientation val="minMax"/>
        </c:scaling>
        <c:delete val="1"/>
        <c:axPos val="l"/>
        <c:numFmt formatCode="General" sourceLinked="1"/>
        <c:majorTickMark val="none"/>
        <c:minorTickMark val="none"/>
        <c:tickLblPos val="nextTo"/>
        <c:crossAx val="404057016"/>
        <c:crosses val="autoZero"/>
        <c:auto val="1"/>
        <c:lblAlgn val="ctr"/>
        <c:lblOffset val="100"/>
        <c:noMultiLvlLbl val="0"/>
      </c:catAx>
      <c:valAx>
        <c:axId val="404057016"/>
        <c:scaling>
          <c:orientation val="minMax"/>
        </c:scaling>
        <c:delete val="1"/>
        <c:axPos val="b"/>
        <c:numFmt formatCode="0%" sourceLinked="1"/>
        <c:majorTickMark val="none"/>
        <c:minorTickMark val="none"/>
        <c:tickLblPos val="nextTo"/>
        <c:crossAx val="404056232"/>
        <c:crosses val="autoZero"/>
        <c:crossBetween val="between"/>
      </c:valAx>
      <c:spPr>
        <a:noFill/>
        <a:ln>
          <a:noFill/>
        </a:ln>
        <a:effectLst/>
      </c:spPr>
    </c:plotArea>
    <c:legend>
      <c:legendPos val="b"/>
      <c:layout>
        <c:manualLayout>
          <c:xMode val="edge"/>
          <c:yMode val="edge"/>
          <c:x val="2.9460093896713613E-2"/>
          <c:y val="0.83619520608359188"/>
          <c:w val="0.9"/>
          <c:h val="5.8529392793556859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ten miles above</c:v>
                </c:pt>
                <c:pt idx="1">
                  <c:v>prescription drugs</c:v>
                </c:pt>
                <c:pt idx="2">
                  <c:v>marijuana</c:v>
                </c:pt>
                <c:pt idx="3">
                  <c:v>texting</c:v>
                </c:pt>
                <c:pt idx="4">
                  <c:v>illegal drugs</c:v>
                </c:pt>
                <c:pt idx="5">
                  <c:v>three drinks</c:v>
                </c:pt>
              </c:strCache>
            </c:strRef>
          </c:cat>
          <c:val>
            <c:numRef>
              <c:f>Sheet1!$B$2:$B$7</c:f>
              <c:numCache>
                <c:formatCode>0%</c:formatCode>
                <c:ptCount val="6"/>
                <c:pt idx="0">
                  <c:v>0.15</c:v>
                </c:pt>
                <c:pt idx="1">
                  <c:v>0.15</c:v>
                </c:pt>
                <c:pt idx="2">
                  <c:v>0.28999999999999998</c:v>
                </c:pt>
                <c:pt idx="3">
                  <c:v>0.45</c:v>
                </c:pt>
                <c:pt idx="4">
                  <c:v>0.46</c:v>
                </c:pt>
                <c:pt idx="5">
                  <c:v>0.5</c:v>
                </c:pt>
              </c:numCache>
            </c:numRef>
          </c:val>
          <c:extLst>
            <c:ext xmlns:c16="http://schemas.microsoft.com/office/drawing/2014/chart" uri="{C3380CC4-5D6E-409C-BE32-E72D297353CC}">
              <c16:uniqueId val="{00000000-CBD1-41BD-A93C-923665E61DA1}"/>
            </c:ext>
          </c:extLst>
        </c:ser>
        <c:dLbls>
          <c:showLegendKey val="0"/>
          <c:showVal val="0"/>
          <c:showCatName val="0"/>
          <c:showSerName val="0"/>
          <c:showPercent val="0"/>
          <c:showBubbleSize val="0"/>
        </c:dLbls>
        <c:gapWidth val="100"/>
        <c:axId val="403361864"/>
        <c:axId val="415776680"/>
      </c:barChart>
      <c:catAx>
        <c:axId val="403361864"/>
        <c:scaling>
          <c:orientation val="minMax"/>
        </c:scaling>
        <c:delete val="1"/>
        <c:axPos val="l"/>
        <c:numFmt formatCode="General" sourceLinked="1"/>
        <c:majorTickMark val="none"/>
        <c:minorTickMark val="none"/>
        <c:tickLblPos val="nextTo"/>
        <c:crossAx val="415776680"/>
        <c:crosses val="autoZero"/>
        <c:auto val="1"/>
        <c:lblAlgn val="ctr"/>
        <c:lblOffset val="100"/>
        <c:noMultiLvlLbl val="0"/>
      </c:catAx>
      <c:valAx>
        <c:axId val="415776680"/>
        <c:scaling>
          <c:orientation val="minMax"/>
          <c:max val="1"/>
        </c:scaling>
        <c:delete val="1"/>
        <c:axPos val="b"/>
        <c:numFmt formatCode="0%" sourceLinked="1"/>
        <c:majorTickMark val="none"/>
        <c:minorTickMark val="none"/>
        <c:tickLblPos val="nextTo"/>
        <c:crossAx val="403361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63455328885615E-2"/>
          <c:y val="7.1848521528618342E-2"/>
          <c:w val="0.90018134387520854"/>
          <c:h val="0.85596888727604548"/>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1-3862-422E-994E-78B02471DB6E}"/>
              </c:ext>
            </c:extLst>
          </c:dPt>
          <c:dPt>
            <c:idx val="1"/>
            <c:invertIfNegative val="0"/>
            <c:bubble3D val="0"/>
            <c:spPr>
              <a:solidFill>
                <a:schemeClr val="tx1"/>
              </a:solidFill>
              <a:ln>
                <a:noFill/>
              </a:ln>
              <a:effectLst/>
            </c:spPr>
            <c:extLst>
              <c:ext xmlns:c16="http://schemas.microsoft.com/office/drawing/2014/chart" uri="{C3380CC4-5D6E-409C-BE32-E72D297353CC}">
                <c16:uniqueId val="{00000003-3862-422E-994E-78B02471DB6E}"/>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3862-422E-994E-78B02471DB6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More dangerous</c:v>
                </c:pt>
                <c:pt idx="1">
                  <c:v>Equally safe</c:v>
                </c:pt>
                <c:pt idx="2">
                  <c:v>Safer</c:v>
                </c:pt>
              </c:strCache>
            </c:strRef>
          </c:cat>
          <c:val>
            <c:numRef>
              <c:f>Sheet1!$B$2:$B$4</c:f>
              <c:numCache>
                <c:formatCode>0%</c:formatCode>
                <c:ptCount val="3"/>
                <c:pt idx="0">
                  <c:v>0.37</c:v>
                </c:pt>
                <c:pt idx="1">
                  <c:v>0.5</c:v>
                </c:pt>
                <c:pt idx="2">
                  <c:v>0.13</c:v>
                </c:pt>
              </c:numCache>
            </c:numRef>
          </c:val>
          <c:extLst>
            <c:ext xmlns:c16="http://schemas.microsoft.com/office/drawing/2014/chart" uri="{C3380CC4-5D6E-409C-BE32-E72D297353CC}">
              <c16:uniqueId val="{00000006-3862-422E-994E-78B02471DB6E}"/>
            </c:ext>
          </c:extLst>
        </c:ser>
        <c:dLbls>
          <c:showLegendKey val="0"/>
          <c:showVal val="0"/>
          <c:showCatName val="0"/>
          <c:showSerName val="0"/>
          <c:showPercent val="0"/>
          <c:showBubbleSize val="0"/>
        </c:dLbls>
        <c:gapWidth val="30"/>
        <c:axId val="415777856"/>
        <c:axId val="415777464"/>
      </c:barChart>
      <c:valAx>
        <c:axId val="415777464"/>
        <c:scaling>
          <c:orientation val="minMax"/>
          <c:max val="1"/>
        </c:scaling>
        <c:delete val="1"/>
        <c:axPos val="b"/>
        <c:numFmt formatCode="0%" sourceLinked="1"/>
        <c:majorTickMark val="out"/>
        <c:minorTickMark val="none"/>
        <c:tickLblPos val="nextTo"/>
        <c:crossAx val="415777856"/>
        <c:crosses val="autoZero"/>
        <c:crossBetween val="between"/>
      </c:valAx>
      <c:catAx>
        <c:axId val="415777856"/>
        <c:scaling>
          <c:orientation val="minMax"/>
        </c:scaling>
        <c:delete val="1"/>
        <c:axPos val="l"/>
        <c:numFmt formatCode="General" sourceLinked="1"/>
        <c:majorTickMark val="out"/>
        <c:minorTickMark val="none"/>
        <c:tickLblPos val="nextTo"/>
        <c:crossAx val="415777464"/>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608987783932043E-2"/>
          <c:y val="0.12478565288415897"/>
          <c:w val="0.90860755426318396"/>
          <c:h val="0.72122591729195995"/>
        </c:manualLayout>
      </c:layout>
      <c:barChart>
        <c:barDir val="col"/>
        <c:grouping val="clustered"/>
        <c:varyColors val="0"/>
        <c:ser>
          <c:idx val="0"/>
          <c:order val="0"/>
          <c:tx>
            <c:strRef>
              <c:f>Sheet1!$B$1</c:f>
              <c:strCache>
                <c:ptCount val="1"/>
                <c:pt idx="0">
                  <c:v>Column1</c:v>
                </c:pt>
              </c:strCache>
            </c:strRef>
          </c:tx>
          <c:spPr>
            <a:solidFill>
              <a:srgbClr val="20A5E8"/>
            </a:solidFill>
            <a:ln>
              <a:noFill/>
            </a:ln>
            <a:effectLst/>
          </c:spPr>
          <c:invertIfNegative val="0"/>
          <c:dPt>
            <c:idx val="0"/>
            <c:invertIfNegative val="0"/>
            <c:bubble3D val="0"/>
            <c:spPr>
              <a:solidFill>
                <a:srgbClr val="20A5E8"/>
              </a:solidFill>
              <a:ln>
                <a:noFill/>
              </a:ln>
              <a:effectLst/>
            </c:spPr>
            <c:extLst>
              <c:ext xmlns:c16="http://schemas.microsoft.com/office/drawing/2014/chart" uri="{C3380CC4-5D6E-409C-BE32-E72D297353CC}">
                <c16:uniqueId val="{00000001-8209-4407-B4E6-277AC5527090}"/>
              </c:ext>
            </c:extLst>
          </c:dPt>
          <c:dPt>
            <c:idx val="1"/>
            <c:invertIfNegative val="0"/>
            <c:bubble3D val="0"/>
            <c:spPr>
              <a:solidFill>
                <a:schemeClr val="tx1"/>
              </a:solidFill>
              <a:ln>
                <a:noFill/>
              </a:ln>
              <a:effectLst/>
            </c:spPr>
            <c:extLst>
              <c:ext xmlns:c16="http://schemas.microsoft.com/office/drawing/2014/chart" uri="{C3380CC4-5D6E-409C-BE32-E72D297353CC}">
                <c16:uniqueId val="{00000003-8209-4407-B4E6-277AC5527090}"/>
              </c:ext>
            </c:extLst>
          </c:dPt>
          <c:dPt>
            <c:idx val="2"/>
            <c:invertIfNegative val="0"/>
            <c:bubble3D val="0"/>
            <c:spPr>
              <a:solidFill>
                <a:schemeClr val="bg2"/>
              </a:solidFill>
              <a:ln>
                <a:noFill/>
              </a:ln>
              <a:effectLst/>
            </c:spPr>
            <c:extLst>
              <c:ext xmlns:c16="http://schemas.microsoft.com/office/drawing/2014/chart" uri="{C3380CC4-5D6E-409C-BE32-E72D297353CC}">
                <c16:uniqueId val="{00000005-8209-4407-B4E6-277AC5527090}"/>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7-8209-4407-B4E6-277AC552709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Greater than alcohol</c:v>
                </c:pt>
                <c:pt idx="1">
                  <c:v>Equal to alcohol</c:v>
                </c:pt>
                <c:pt idx="2">
                  <c:v>Less than alcohol</c:v>
                </c:pt>
                <c:pt idx="3">
                  <c:v>No penalty</c:v>
                </c:pt>
              </c:strCache>
            </c:strRef>
          </c:cat>
          <c:val>
            <c:numRef>
              <c:f>Sheet1!$B$2:$B$5</c:f>
              <c:numCache>
                <c:formatCode>0%</c:formatCode>
                <c:ptCount val="4"/>
                <c:pt idx="0">
                  <c:v>0.1</c:v>
                </c:pt>
                <c:pt idx="1">
                  <c:v>0.56999999999999995</c:v>
                </c:pt>
                <c:pt idx="2">
                  <c:v>0.2</c:v>
                </c:pt>
                <c:pt idx="3">
                  <c:v>0.12</c:v>
                </c:pt>
              </c:numCache>
            </c:numRef>
          </c:val>
          <c:extLst>
            <c:ext xmlns:c16="http://schemas.microsoft.com/office/drawing/2014/chart" uri="{C3380CC4-5D6E-409C-BE32-E72D297353CC}">
              <c16:uniqueId val="{00000008-8209-4407-B4E6-277AC5527090}"/>
            </c:ext>
          </c:extLst>
        </c:ser>
        <c:dLbls>
          <c:showLegendKey val="0"/>
          <c:showVal val="0"/>
          <c:showCatName val="0"/>
          <c:showSerName val="0"/>
          <c:showPercent val="0"/>
          <c:showBubbleSize val="0"/>
        </c:dLbls>
        <c:gapWidth val="100"/>
        <c:axId val="415778640"/>
        <c:axId val="415779032"/>
      </c:barChart>
      <c:catAx>
        <c:axId val="415778640"/>
        <c:scaling>
          <c:orientation val="minMax"/>
        </c:scaling>
        <c:delete val="1"/>
        <c:axPos val="b"/>
        <c:numFmt formatCode="General" sourceLinked="1"/>
        <c:majorTickMark val="out"/>
        <c:minorTickMark val="none"/>
        <c:tickLblPos val="nextTo"/>
        <c:crossAx val="415779032"/>
        <c:crosses val="autoZero"/>
        <c:auto val="1"/>
        <c:lblAlgn val="ctr"/>
        <c:lblOffset val="100"/>
        <c:noMultiLvlLbl val="0"/>
      </c:catAx>
      <c:valAx>
        <c:axId val="415779032"/>
        <c:scaling>
          <c:orientation val="minMax"/>
          <c:max val="1"/>
        </c:scaling>
        <c:delete val="1"/>
        <c:axPos val="l"/>
        <c:numFmt formatCode="0%" sourceLinked="1"/>
        <c:majorTickMark val="out"/>
        <c:minorTickMark val="none"/>
        <c:tickLblPos val="nextTo"/>
        <c:crossAx val="415778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653063602620258E-2"/>
          <c:y val="5.1703392139619941E-2"/>
          <c:w val="0.59047994670276061"/>
          <c:h val="0.90475826913420754"/>
        </c:manualLayout>
      </c:layout>
      <c:doughnutChart>
        <c:varyColors val="1"/>
        <c:ser>
          <c:idx val="0"/>
          <c:order val="0"/>
          <c:tx>
            <c:strRef>
              <c:f>Sheet1!$B$1</c:f>
              <c:strCache>
                <c:ptCount val="1"/>
                <c:pt idx="0">
                  <c:v>Yes</c:v>
                </c:pt>
              </c:strCache>
            </c:strRef>
          </c:tx>
          <c:dPt>
            <c:idx val="0"/>
            <c:bubble3D val="0"/>
            <c:spPr>
              <a:solidFill>
                <a:schemeClr val="accent1"/>
              </a:solidFill>
              <a:ln>
                <a:noFill/>
              </a:ln>
              <a:effectLst/>
            </c:spPr>
            <c:extLst>
              <c:ext xmlns:c16="http://schemas.microsoft.com/office/drawing/2014/chart" uri="{C3380CC4-5D6E-409C-BE32-E72D297353CC}">
                <c16:uniqueId val="{00000001-0013-493C-9ACD-C43A84D73B14}"/>
              </c:ext>
            </c:extLst>
          </c:dPt>
          <c:dPt>
            <c:idx val="1"/>
            <c:bubble3D val="0"/>
            <c:spPr>
              <a:solidFill>
                <a:schemeClr val="bg2"/>
              </a:solidFill>
              <a:ln>
                <a:noFill/>
              </a:ln>
              <a:effectLst/>
            </c:spPr>
            <c:extLst>
              <c:ext xmlns:c16="http://schemas.microsoft.com/office/drawing/2014/chart" uri="{C3380CC4-5D6E-409C-BE32-E72D297353CC}">
                <c16:uniqueId val="{00000003-0013-493C-9ACD-C43A84D73B14}"/>
              </c:ext>
            </c:extLst>
          </c:dPt>
          <c:dPt>
            <c:idx val="2"/>
            <c:bubble3D val="0"/>
            <c:spPr>
              <a:solidFill>
                <a:schemeClr val="tx1"/>
              </a:solidFill>
              <a:ln>
                <a:noFill/>
              </a:ln>
              <a:effectLst/>
            </c:spPr>
            <c:extLst>
              <c:ext xmlns:c16="http://schemas.microsoft.com/office/drawing/2014/chart" uri="{C3380CC4-5D6E-409C-BE32-E72D297353CC}">
                <c16:uniqueId val="{00000005-0013-493C-9ACD-C43A84D73B1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c:v>
                </c:pt>
              </c:strCache>
            </c:strRef>
          </c:cat>
          <c:val>
            <c:numRef>
              <c:f>Sheet1!$B$2:$B$4</c:f>
              <c:numCache>
                <c:formatCode>0%</c:formatCode>
                <c:ptCount val="3"/>
                <c:pt idx="0">
                  <c:v>0.38</c:v>
                </c:pt>
                <c:pt idx="1">
                  <c:v>0.24</c:v>
                </c:pt>
                <c:pt idx="2">
                  <c:v>0.38</c:v>
                </c:pt>
              </c:numCache>
            </c:numRef>
          </c:val>
          <c:extLst>
            <c:ext xmlns:c16="http://schemas.microsoft.com/office/drawing/2014/chart" uri="{C3380CC4-5D6E-409C-BE32-E72D297353CC}">
              <c16:uniqueId val="{00000006-0013-493C-9ACD-C43A84D73B14}"/>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68262490485931304"/>
          <c:y val="0.36390896226662811"/>
          <c:w val="0.26761931703289188"/>
          <c:h val="0.2892069120553779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1-665C-4BC9-A018-9B42D81E9EE7}"/>
              </c:ext>
            </c:extLst>
          </c:dPt>
          <c:dLbls>
            <c:dLbl>
              <c:idx val="0"/>
              <c:tx>
                <c:rich>
                  <a:bodyPr rot="0" spcFirstLastPara="1" vertOverflow="ellipsis" vert="horz" wrap="square" lIns="38100" tIns="19050" rIns="38100" bIns="19050" anchor="ctr" anchorCtr="1">
                    <a:spAutoFit/>
                  </a:bodyPr>
                  <a:lstStyle/>
                  <a:p>
                    <a:pPr>
                      <a:defRPr sz="1197" b="0" i="0" u="none" strike="noStrike" kern="1200" baseline="0">
                        <a:solidFill>
                          <a:schemeClr val="accent3"/>
                        </a:solidFill>
                        <a:latin typeface="+mn-lt"/>
                        <a:ea typeface="+mn-ea"/>
                        <a:cs typeface="+mn-cs"/>
                      </a:defRPr>
                    </a:pPr>
                    <a:fld id="{E59F787D-07F7-4FEC-8DC3-6FCB9BA3E5EF}" type="VALUE">
                      <a:rPr lang="en-US">
                        <a:solidFill>
                          <a:srgbClr val="000000"/>
                        </a:solidFill>
                      </a:rPr>
                      <a:pPr>
                        <a:defRPr>
                          <a:solidFill>
                            <a:schemeClr val="accent3"/>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65C-4BC9-A018-9B42D81E9EE7}"/>
                </c:ext>
              </c:extLst>
            </c:dLbl>
            <c:dLbl>
              <c:idx val="1"/>
              <c:tx>
                <c:rich>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fld id="{662C24A8-0810-41BA-BC2D-958860071603}" type="VALUE">
                      <a:rPr lang="en-US">
                        <a:solidFill>
                          <a:srgbClr val="000000"/>
                        </a:solidFill>
                      </a:rPr>
                      <a:pPr>
                        <a:defRPr>
                          <a:solidFill>
                            <a:schemeClr val="accent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65C-4BC9-A018-9B42D81E9EE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Sheet1!$B$2:$B$3</c:f>
              <c:numCache>
                <c:formatCode>0%</c:formatCode>
                <c:ptCount val="2"/>
                <c:pt idx="0">
                  <c:v>0.76</c:v>
                </c:pt>
                <c:pt idx="1">
                  <c:v>0.94</c:v>
                </c:pt>
              </c:numCache>
            </c:numRef>
          </c:val>
          <c:extLst>
            <c:ext xmlns:c16="http://schemas.microsoft.com/office/drawing/2014/chart" uri="{C3380CC4-5D6E-409C-BE32-E72D297353CC}">
              <c16:uniqueId val="{00000003-665C-4BC9-A018-9B42D81E9EE7}"/>
            </c:ext>
          </c:extLst>
        </c:ser>
        <c:dLbls>
          <c:dLblPos val="outEnd"/>
          <c:showLegendKey val="0"/>
          <c:showVal val="1"/>
          <c:showCatName val="0"/>
          <c:showSerName val="0"/>
          <c:showPercent val="0"/>
          <c:showBubbleSize val="0"/>
        </c:dLbls>
        <c:gapWidth val="75"/>
        <c:axId val="415780208"/>
        <c:axId val="415118000"/>
      </c:barChart>
      <c:catAx>
        <c:axId val="415780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5118000"/>
        <c:crosses val="autoZero"/>
        <c:auto val="1"/>
        <c:lblAlgn val="ctr"/>
        <c:lblOffset val="100"/>
        <c:noMultiLvlLbl val="0"/>
      </c:catAx>
      <c:valAx>
        <c:axId val="415118000"/>
        <c:scaling>
          <c:orientation val="minMax"/>
        </c:scaling>
        <c:delete val="1"/>
        <c:axPos val="b"/>
        <c:numFmt formatCode="0%" sourceLinked="1"/>
        <c:majorTickMark val="out"/>
        <c:minorTickMark val="none"/>
        <c:tickLblPos val="nextTo"/>
        <c:crossAx val="415780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66666666666666E-2"/>
          <c:y val="1.8616444860629484E-2"/>
          <c:w val="0.90123707194007974"/>
          <c:h val="0.7827184626475675"/>
        </c:manualLayout>
      </c:layout>
      <c:barChart>
        <c:barDir val="bar"/>
        <c:grouping val="percentStacked"/>
        <c:varyColors val="0"/>
        <c:ser>
          <c:idx val="0"/>
          <c:order val="0"/>
          <c:tx>
            <c:strRef>
              <c:f>Sheet1!$B$1</c:f>
              <c:strCache>
                <c:ptCount val="1"/>
                <c:pt idx="0">
                  <c:v>Extremely trustworthy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Budtenders and dispensary staff</c:v>
                </c:pt>
                <c:pt idx="1">
                  <c:v>School teachers and other educators in schools</c:v>
                </c:pt>
                <c:pt idx="2">
                  <c:v>My friends</c:v>
                </c:pt>
                <c:pt idx="3">
                  <c:v>Virginia Department of Motor Vehicles</c:v>
                </c:pt>
                <c:pt idx="4">
                  <c:v>Virginia Cannabis Control Authority</c:v>
                </c:pt>
                <c:pt idx="5">
                  <c:v>Virginia Department of Transportation</c:v>
                </c:pt>
                <c:pt idx="6">
                  <c:v>Law enforcement officers</c:v>
                </c:pt>
                <c:pt idx="7">
                  <c:v>My parents and other family members</c:v>
                </c:pt>
              </c:strCache>
            </c:strRef>
          </c:cat>
          <c:val>
            <c:numRef>
              <c:f>Sheet1!$B$2:$B$9</c:f>
              <c:numCache>
                <c:formatCode>0%</c:formatCode>
                <c:ptCount val="8"/>
                <c:pt idx="0">
                  <c:v>0.13</c:v>
                </c:pt>
                <c:pt idx="1">
                  <c:v>0.23</c:v>
                </c:pt>
                <c:pt idx="2">
                  <c:v>0.24</c:v>
                </c:pt>
                <c:pt idx="3">
                  <c:v>0.27</c:v>
                </c:pt>
                <c:pt idx="4">
                  <c:v>0.28000000000000003</c:v>
                </c:pt>
                <c:pt idx="5">
                  <c:v>0.28000000000000003</c:v>
                </c:pt>
                <c:pt idx="6">
                  <c:v>0.36</c:v>
                </c:pt>
                <c:pt idx="7">
                  <c:v>0.39</c:v>
                </c:pt>
              </c:numCache>
            </c:numRef>
          </c:val>
          <c:extLst>
            <c:ext xmlns:c16="http://schemas.microsoft.com/office/drawing/2014/chart" uri="{C3380CC4-5D6E-409C-BE32-E72D297353CC}">
              <c16:uniqueId val="{00000000-7191-430F-BBF5-D628BAC651A6}"/>
            </c:ext>
          </c:extLst>
        </c:ser>
        <c:ser>
          <c:idx val="1"/>
          <c:order val="1"/>
          <c:tx>
            <c:strRef>
              <c:f>Sheet1!$C$1</c:f>
              <c:strCache>
                <c:ptCount val="1"/>
                <c:pt idx="0">
                  <c:v>Somewhat trustworthy</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Budtenders and dispensary staff</c:v>
                </c:pt>
                <c:pt idx="1">
                  <c:v>School teachers and other educators in schools</c:v>
                </c:pt>
                <c:pt idx="2">
                  <c:v>My friends</c:v>
                </c:pt>
                <c:pt idx="3">
                  <c:v>Virginia Department of Motor Vehicles</c:v>
                </c:pt>
                <c:pt idx="4">
                  <c:v>Virginia Cannabis Control Authority</c:v>
                </c:pt>
                <c:pt idx="5">
                  <c:v>Virginia Department of Transportation</c:v>
                </c:pt>
                <c:pt idx="6">
                  <c:v>Law enforcement officers</c:v>
                </c:pt>
                <c:pt idx="7">
                  <c:v>My parents and other family members</c:v>
                </c:pt>
              </c:strCache>
            </c:strRef>
          </c:cat>
          <c:val>
            <c:numRef>
              <c:f>Sheet1!$C$2:$C$9</c:f>
              <c:numCache>
                <c:formatCode>0%</c:formatCode>
                <c:ptCount val="8"/>
                <c:pt idx="0">
                  <c:v>0.4</c:v>
                </c:pt>
                <c:pt idx="1">
                  <c:v>0.49</c:v>
                </c:pt>
                <c:pt idx="2">
                  <c:v>0.54</c:v>
                </c:pt>
                <c:pt idx="3">
                  <c:v>0.51</c:v>
                </c:pt>
                <c:pt idx="4">
                  <c:v>0.47</c:v>
                </c:pt>
                <c:pt idx="5">
                  <c:v>0.47</c:v>
                </c:pt>
                <c:pt idx="6">
                  <c:v>0.41</c:v>
                </c:pt>
                <c:pt idx="7">
                  <c:v>0.4</c:v>
                </c:pt>
              </c:numCache>
            </c:numRef>
          </c:val>
          <c:extLst>
            <c:ext xmlns:c16="http://schemas.microsoft.com/office/drawing/2014/chart" uri="{C3380CC4-5D6E-409C-BE32-E72D297353CC}">
              <c16:uniqueId val="{00000001-7191-430F-BBF5-D628BAC651A6}"/>
            </c:ext>
          </c:extLst>
        </c:ser>
        <c:ser>
          <c:idx val="2"/>
          <c:order val="2"/>
          <c:tx>
            <c:strRef>
              <c:f>Sheet1!$D$1</c:f>
              <c:strCache>
                <c:ptCount val="1"/>
                <c:pt idx="0">
                  <c:v>Not very trustworthy</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Budtenders and dispensary staff</c:v>
                </c:pt>
                <c:pt idx="1">
                  <c:v>School teachers and other educators in schools</c:v>
                </c:pt>
                <c:pt idx="2">
                  <c:v>My friends</c:v>
                </c:pt>
                <c:pt idx="3">
                  <c:v>Virginia Department of Motor Vehicles</c:v>
                </c:pt>
                <c:pt idx="4">
                  <c:v>Virginia Cannabis Control Authority</c:v>
                </c:pt>
                <c:pt idx="5">
                  <c:v>Virginia Department of Transportation</c:v>
                </c:pt>
                <c:pt idx="6">
                  <c:v>Law enforcement officers</c:v>
                </c:pt>
                <c:pt idx="7">
                  <c:v>My parents and other family members</c:v>
                </c:pt>
              </c:strCache>
            </c:strRef>
          </c:cat>
          <c:val>
            <c:numRef>
              <c:f>Sheet1!$D$2:$D$9</c:f>
              <c:numCache>
                <c:formatCode>0%</c:formatCode>
                <c:ptCount val="8"/>
                <c:pt idx="0">
                  <c:v>0.33</c:v>
                </c:pt>
                <c:pt idx="1">
                  <c:v>0.17</c:v>
                </c:pt>
                <c:pt idx="2">
                  <c:v>0.14000000000000001</c:v>
                </c:pt>
                <c:pt idx="3">
                  <c:v>0.14000000000000001</c:v>
                </c:pt>
                <c:pt idx="4">
                  <c:v>0.18</c:v>
                </c:pt>
                <c:pt idx="5">
                  <c:v>0.17</c:v>
                </c:pt>
                <c:pt idx="6">
                  <c:v>0.13</c:v>
                </c:pt>
                <c:pt idx="7">
                  <c:v>0.14000000000000001</c:v>
                </c:pt>
              </c:numCache>
            </c:numRef>
          </c:val>
          <c:extLst>
            <c:ext xmlns:c16="http://schemas.microsoft.com/office/drawing/2014/chart" uri="{C3380CC4-5D6E-409C-BE32-E72D297353CC}">
              <c16:uniqueId val="{00000002-7191-430F-BBF5-D628BAC651A6}"/>
            </c:ext>
          </c:extLst>
        </c:ser>
        <c:ser>
          <c:idx val="3"/>
          <c:order val="3"/>
          <c:tx>
            <c:strRef>
              <c:f>Sheet1!$E$1</c:f>
              <c:strCache>
                <c:ptCount val="1"/>
                <c:pt idx="0">
                  <c:v>Not at all trustworthy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Budtenders and dispensary staff</c:v>
                </c:pt>
                <c:pt idx="1">
                  <c:v>School teachers and other educators in schools</c:v>
                </c:pt>
                <c:pt idx="2">
                  <c:v>My friends</c:v>
                </c:pt>
                <c:pt idx="3">
                  <c:v>Virginia Department of Motor Vehicles</c:v>
                </c:pt>
                <c:pt idx="4">
                  <c:v>Virginia Cannabis Control Authority</c:v>
                </c:pt>
                <c:pt idx="5">
                  <c:v>Virginia Department of Transportation</c:v>
                </c:pt>
                <c:pt idx="6">
                  <c:v>Law enforcement officers</c:v>
                </c:pt>
                <c:pt idx="7">
                  <c:v>My parents and other family members</c:v>
                </c:pt>
              </c:strCache>
            </c:strRef>
          </c:cat>
          <c:val>
            <c:numRef>
              <c:f>Sheet1!$E$2:$E$9</c:f>
              <c:numCache>
                <c:formatCode>0%</c:formatCode>
                <c:ptCount val="8"/>
                <c:pt idx="0">
                  <c:v>0.14000000000000001</c:v>
                </c:pt>
                <c:pt idx="1">
                  <c:v>0.11</c:v>
                </c:pt>
                <c:pt idx="2">
                  <c:v>7.0000000000000007E-2</c:v>
                </c:pt>
                <c:pt idx="3">
                  <c:v>7.0000000000000007E-2</c:v>
                </c:pt>
                <c:pt idx="4">
                  <c:v>7.0000000000000007E-2</c:v>
                </c:pt>
                <c:pt idx="5">
                  <c:v>0.08</c:v>
                </c:pt>
                <c:pt idx="6">
                  <c:v>0.1</c:v>
                </c:pt>
                <c:pt idx="7">
                  <c:v>7.0000000000000007E-2</c:v>
                </c:pt>
              </c:numCache>
            </c:numRef>
          </c:val>
          <c:extLst>
            <c:ext xmlns:c16="http://schemas.microsoft.com/office/drawing/2014/chart" uri="{C3380CC4-5D6E-409C-BE32-E72D297353CC}">
              <c16:uniqueId val="{00000003-7191-430F-BBF5-D628BAC651A6}"/>
            </c:ext>
          </c:extLst>
        </c:ser>
        <c:ser>
          <c:idx val="4"/>
          <c:order val="4"/>
          <c:tx>
            <c:strRef>
              <c:f>Sheet1!$F$1</c:f>
              <c:strCache>
                <c:ptCount val="1"/>
              </c:strCache>
            </c:strRef>
          </c:tx>
          <c:spPr>
            <a:solidFill>
              <a:schemeClr val="accent2"/>
            </a:solidFill>
            <a:ln>
              <a:noFill/>
            </a:ln>
            <a:effectLst/>
          </c:spPr>
          <c:invertIfNegative val="0"/>
          <c:dLbls>
            <c:dLbl>
              <c:idx val="0"/>
              <c:layout>
                <c:manualLayout>
                  <c:x val="4.1902560310686732E-2"/>
                  <c:y val="0"/>
                </c:manualLayout>
              </c:layout>
              <c:tx>
                <c:rich>
                  <a:bodyPr/>
                  <a:lstStyle/>
                  <a:p>
                    <a:fld id="{1E2D1D91-0E9E-4D32-B709-7A9259D557DD}"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64F-42A1-A02D-AAD2BB11B72D}"/>
                </c:ext>
              </c:extLst>
            </c:dLbl>
            <c:dLbl>
              <c:idx val="1"/>
              <c:layout>
                <c:manualLayout>
                  <c:x val="4.6313356132864282E-2"/>
                  <c:y val="0"/>
                </c:manualLayout>
              </c:layout>
              <c:tx>
                <c:rich>
                  <a:bodyPr/>
                  <a:lstStyle/>
                  <a:p>
                    <a:fld id="{42CAEF5B-9517-4DF6-B60B-BAF3DC3A4FCD}"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64F-42A1-A02D-AAD2BB11B72D}"/>
                </c:ext>
              </c:extLst>
            </c:dLbl>
            <c:dLbl>
              <c:idx val="2"/>
              <c:layout>
                <c:manualLayout>
                  <c:x val="4.8518754043953061E-2"/>
                  <c:y val="-1.0675495884600131E-16"/>
                </c:manualLayout>
              </c:layout>
              <c:tx>
                <c:rich>
                  <a:bodyPr/>
                  <a:lstStyle/>
                  <a:p>
                    <a:fld id="{D5E06D28-8D68-47E5-A073-002D486E8469}"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64F-42A1-A02D-AAD2BB11B72D}"/>
                </c:ext>
              </c:extLst>
            </c:dLbl>
            <c:dLbl>
              <c:idx val="3"/>
              <c:layout>
                <c:manualLayout>
                  <c:x val="3.7491764488509181E-2"/>
                  <c:y val="-5.3377479423000653E-17"/>
                </c:manualLayout>
              </c:layout>
              <c:tx>
                <c:rich>
                  <a:bodyPr/>
                  <a:lstStyle/>
                  <a:p>
                    <a:fld id="{F8213809-3318-44A8-A19A-8FFE10CD3262}"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64F-42A1-A02D-AAD2BB11B72D}"/>
                </c:ext>
              </c:extLst>
            </c:dLbl>
            <c:dLbl>
              <c:idx val="4"/>
              <c:layout>
                <c:manualLayout>
                  <c:x val="3.7491764488509181E-2"/>
                  <c:y val="-2.6688739711500327E-17"/>
                </c:manualLayout>
              </c:layout>
              <c:tx>
                <c:rich>
                  <a:bodyPr/>
                  <a:lstStyle/>
                  <a:p>
                    <a:fld id="{70709DC5-9D54-45EC-888D-90E7D45B4F28}"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64F-42A1-A02D-AAD2BB11B72D}"/>
                </c:ext>
              </c:extLst>
            </c:dLbl>
            <c:dLbl>
              <c:idx val="5"/>
              <c:layout>
                <c:manualLayout>
                  <c:x val="3.3080968666331471E-2"/>
                  <c:y val="1.3344369855750163E-17"/>
                </c:manualLayout>
              </c:layout>
              <c:tx>
                <c:rich>
                  <a:bodyPr/>
                  <a:lstStyle/>
                  <a:p>
                    <a:fld id="{C6C6DE68-052C-4034-849B-C92BA6E6EF77}"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64F-42A1-A02D-AAD2BB11B72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Budtenders and dispensary staff</c:v>
                </c:pt>
                <c:pt idx="1">
                  <c:v>School teachers and other educators in schools</c:v>
                </c:pt>
                <c:pt idx="2">
                  <c:v>My friends</c:v>
                </c:pt>
                <c:pt idx="3">
                  <c:v>Virginia Department of Motor Vehicles</c:v>
                </c:pt>
                <c:pt idx="4">
                  <c:v>Virginia Cannabis Control Authority</c:v>
                </c:pt>
                <c:pt idx="5">
                  <c:v>Virginia Department of Transportation</c:v>
                </c:pt>
                <c:pt idx="6">
                  <c:v>Law enforcement officers</c:v>
                </c:pt>
                <c:pt idx="7">
                  <c:v>My parents and other family members</c:v>
                </c:pt>
              </c:strCache>
            </c:strRef>
          </c:cat>
          <c:val>
            <c:numRef>
              <c:f>Sheet1!$F$2:$F$9</c:f>
              <c:numCache>
                <c:formatCode>General</c:formatCode>
                <c:ptCount val="8"/>
              </c:numCache>
            </c:numRef>
          </c:val>
          <c:extLst>
            <c:ext xmlns:c16="http://schemas.microsoft.com/office/drawing/2014/chart" uri="{C3380CC4-5D6E-409C-BE32-E72D297353CC}">
              <c16:uniqueId val="{00000004-7191-430F-BBF5-D628BAC651A6}"/>
            </c:ext>
          </c:extLst>
        </c:ser>
        <c:dLbls>
          <c:showLegendKey val="0"/>
          <c:showVal val="0"/>
          <c:showCatName val="0"/>
          <c:showSerName val="0"/>
          <c:showPercent val="0"/>
          <c:showBubbleSize val="0"/>
        </c:dLbls>
        <c:gapWidth val="50"/>
        <c:overlap val="100"/>
        <c:axId val="404056232"/>
        <c:axId val="404057016"/>
      </c:barChart>
      <c:catAx>
        <c:axId val="404056232"/>
        <c:scaling>
          <c:orientation val="minMax"/>
        </c:scaling>
        <c:delete val="1"/>
        <c:axPos val="l"/>
        <c:numFmt formatCode="General" sourceLinked="1"/>
        <c:majorTickMark val="none"/>
        <c:minorTickMark val="none"/>
        <c:tickLblPos val="nextTo"/>
        <c:crossAx val="404057016"/>
        <c:crosses val="autoZero"/>
        <c:auto val="1"/>
        <c:lblAlgn val="ctr"/>
        <c:lblOffset val="100"/>
        <c:noMultiLvlLbl val="0"/>
      </c:catAx>
      <c:valAx>
        <c:axId val="404057016"/>
        <c:scaling>
          <c:orientation val="minMax"/>
        </c:scaling>
        <c:delete val="1"/>
        <c:axPos val="b"/>
        <c:numFmt formatCode="0%" sourceLinked="1"/>
        <c:majorTickMark val="none"/>
        <c:minorTickMark val="none"/>
        <c:tickLblPos val="nextTo"/>
        <c:crossAx val="404056232"/>
        <c:crosses val="autoZero"/>
        <c:crossBetween val="between"/>
      </c:valAx>
      <c:spPr>
        <a:noFill/>
        <a:ln>
          <a:noFill/>
        </a:ln>
        <a:effectLst/>
      </c:spPr>
    </c:plotArea>
    <c:legend>
      <c:legendPos val="b"/>
      <c:legendEntry>
        <c:idx val="4"/>
        <c:delete val="1"/>
      </c:legendEntry>
      <c:layout>
        <c:manualLayout>
          <c:xMode val="edge"/>
          <c:yMode val="edge"/>
          <c:x val="2.9460093896713613E-2"/>
          <c:y val="0.83619520608359188"/>
          <c:w val="0.9"/>
          <c:h val="0.1342292141796676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rgbClr val="787878"/>
                </a:solidFill>
                <a:latin typeface="+mn-lt"/>
                <a:ea typeface="+mn-ea"/>
                <a:cs typeface="+mn-cs"/>
              </a:defRPr>
            </a:pPr>
            <a:r>
              <a:rPr lang="en-US" sz="1400" dirty="0">
                <a:solidFill>
                  <a:srgbClr val="787878"/>
                </a:solidFill>
                <a:effectLst/>
              </a:rPr>
              <a:t>Where Used Marijuana in Past 3 Months</a:t>
            </a:r>
          </a:p>
        </c:rich>
      </c:tx>
      <c:overlay val="0"/>
      <c:spPr>
        <a:noFill/>
        <a:ln>
          <a:noFill/>
        </a:ln>
        <a:effectLst/>
      </c:spPr>
      <c:txPr>
        <a:bodyPr rot="0" spcFirstLastPara="1" vertOverflow="ellipsis" vert="horz" wrap="square" anchor="ctr" anchorCtr="1"/>
        <a:lstStyle/>
        <a:p>
          <a:pPr>
            <a:defRPr sz="1200" b="0" i="0" u="none" strike="noStrike" kern="1200" spc="0" baseline="0">
              <a:solidFill>
                <a:srgbClr val="787878"/>
              </a:solidFill>
              <a:latin typeface="+mn-lt"/>
              <a:ea typeface="+mn-ea"/>
              <a:cs typeface="+mn-cs"/>
            </a:defRPr>
          </a:pPr>
          <a:endParaRPr lang="en-US"/>
        </a:p>
      </c:txPr>
    </c:title>
    <c:autoTitleDeleted val="0"/>
    <c:plotArea>
      <c:layout>
        <c:manualLayout>
          <c:layoutTarget val="inner"/>
          <c:xMode val="edge"/>
          <c:yMode val="edge"/>
          <c:x val="0.48877546804513988"/>
          <c:y val="0.15863072901349148"/>
          <c:w val="0.49780171316291383"/>
          <c:h val="0.81347703922262737"/>
        </c:manualLayout>
      </c:layout>
      <c:barChart>
        <c:barDir val="bar"/>
        <c:grouping val="clustered"/>
        <c:varyColors val="0"/>
        <c:ser>
          <c:idx val="0"/>
          <c:order val="0"/>
          <c:tx>
            <c:strRef>
              <c:f>Sheet1!$B$1</c:f>
              <c:strCache>
                <c:ptCount val="1"/>
                <c:pt idx="0">
                  <c:v>Column3</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At my house</c:v>
                </c:pt>
                <c:pt idx="1">
                  <c:v>At someone else's house</c:v>
                </c:pt>
                <c:pt idx="2">
                  <c:v>At an outdoor venue</c:v>
                </c:pt>
                <c:pt idx="3">
                  <c:v>In my vehicle</c:v>
                </c:pt>
                <c:pt idx="4">
                  <c:v>At a club or bar</c:v>
                </c:pt>
                <c:pt idx="5">
                  <c:v>At a concert</c:v>
                </c:pt>
                <c:pt idx="6">
                  <c:v>Someplace else</c:v>
                </c:pt>
              </c:strCache>
            </c:strRef>
          </c:cat>
          <c:val>
            <c:numRef>
              <c:f>Sheet1!$B$2:$B$8</c:f>
              <c:numCache>
                <c:formatCode>0%</c:formatCode>
                <c:ptCount val="7"/>
                <c:pt idx="0">
                  <c:v>0.85</c:v>
                </c:pt>
                <c:pt idx="1">
                  <c:v>0.36</c:v>
                </c:pt>
                <c:pt idx="2">
                  <c:v>0.23</c:v>
                </c:pt>
                <c:pt idx="3">
                  <c:v>0.22</c:v>
                </c:pt>
                <c:pt idx="4">
                  <c:v>0.11</c:v>
                </c:pt>
                <c:pt idx="5">
                  <c:v>0.08</c:v>
                </c:pt>
                <c:pt idx="6">
                  <c:v>0</c:v>
                </c:pt>
              </c:numCache>
            </c:numRef>
          </c:val>
          <c:extLst>
            <c:ext xmlns:c16="http://schemas.microsoft.com/office/drawing/2014/chart" uri="{C3380CC4-5D6E-409C-BE32-E72D297353CC}">
              <c16:uniqueId val="{00000000-4FFB-4732-A099-6D192E8BC15E}"/>
            </c:ext>
          </c:extLst>
        </c:ser>
        <c:dLbls>
          <c:showLegendKey val="0"/>
          <c:showVal val="1"/>
          <c:showCatName val="0"/>
          <c:showSerName val="0"/>
          <c:showPercent val="0"/>
          <c:showBubbleSize val="0"/>
        </c:dLbls>
        <c:gapWidth val="150"/>
        <c:overlap val="-25"/>
        <c:axId val="780489631"/>
        <c:axId val="780490463"/>
      </c:barChart>
      <c:catAx>
        <c:axId val="780489631"/>
        <c:scaling>
          <c:orientation val="maxMin"/>
        </c:scaling>
        <c:delete val="0"/>
        <c:axPos val="l"/>
        <c:majorGridlines>
          <c:spPr>
            <a:ln w="9525" cap="flat" cmpd="sng" algn="ctr">
              <a:solidFill>
                <a:schemeClr val="bg1">
                  <a:lumMod val="75000"/>
                </a:schemeClr>
              </a:solidFill>
              <a:prstDash val="dash"/>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crossAx val="780490463"/>
        <c:crosses val="autoZero"/>
        <c:auto val="1"/>
        <c:lblAlgn val="ctr"/>
        <c:lblOffset val="100"/>
        <c:noMultiLvlLbl val="0"/>
      </c:catAx>
      <c:valAx>
        <c:axId val="780490463"/>
        <c:scaling>
          <c:orientation val="minMax"/>
        </c:scaling>
        <c:delete val="1"/>
        <c:axPos val="t"/>
        <c:numFmt formatCode="0%" sourceLinked="1"/>
        <c:majorTickMark val="none"/>
        <c:minorTickMark val="none"/>
        <c:tickLblPos val="nextTo"/>
        <c:crossAx val="780489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2"/>
          </a:solidFill>
        </a:defRPr>
      </a:pPr>
      <a:endParaRPr lang="en-US"/>
    </a:p>
  </c:txPr>
  <c:externalData r:id="rId3">
    <c:autoUpdate val="0"/>
  </c:externalData>
  <c:userShapes r:id="rId4"/>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School teachers and other educators in schools</c:v>
                </c:pt>
                <c:pt idx="1">
                  <c:v>Budtenders and dispensary staff</c:v>
                </c:pt>
                <c:pt idx="2">
                  <c:v>Virginia Department of Transportation</c:v>
                </c:pt>
                <c:pt idx="3">
                  <c:v>Mr friends</c:v>
                </c:pt>
                <c:pt idx="4">
                  <c:v>Virginia Department of Motor Vehicles</c:v>
                </c:pt>
                <c:pt idx="5">
                  <c:v>Virginia Cannabis Control Authority</c:v>
                </c:pt>
                <c:pt idx="6">
                  <c:v>My parents and other family members</c:v>
                </c:pt>
                <c:pt idx="7">
                  <c:v>Law enforcement officers</c:v>
                </c:pt>
              </c:strCache>
            </c:strRef>
          </c:cat>
          <c:val>
            <c:numRef>
              <c:f>Sheet1!$B$2:$B$9</c:f>
              <c:numCache>
                <c:formatCode>0%</c:formatCode>
                <c:ptCount val="8"/>
                <c:pt idx="0">
                  <c:v>0.03</c:v>
                </c:pt>
                <c:pt idx="1">
                  <c:v>0.04</c:v>
                </c:pt>
                <c:pt idx="2">
                  <c:v>0.08</c:v>
                </c:pt>
                <c:pt idx="3">
                  <c:v>0.08</c:v>
                </c:pt>
                <c:pt idx="4">
                  <c:v>0.09</c:v>
                </c:pt>
                <c:pt idx="5">
                  <c:v>0.21</c:v>
                </c:pt>
                <c:pt idx="6">
                  <c:v>0.21</c:v>
                </c:pt>
                <c:pt idx="7">
                  <c:v>0.26</c:v>
                </c:pt>
              </c:numCache>
            </c:numRef>
          </c:val>
          <c:extLst>
            <c:ext xmlns:c16="http://schemas.microsoft.com/office/drawing/2014/chart" uri="{C3380CC4-5D6E-409C-BE32-E72D297353CC}">
              <c16:uniqueId val="{00000000-CBD1-41BD-A93C-923665E61DA1}"/>
            </c:ext>
          </c:extLst>
        </c:ser>
        <c:dLbls>
          <c:showLegendKey val="0"/>
          <c:showVal val="0"/>
          <c:showCatName val="0"/>
          <c:showSerName val="0"/>
          <c:showPercent val="0"/>
          <c:showBubbleSize val="0"/>
        </c:dLbls>
        <c:gapWidth val="100"/>
        <c:axId val="403361864"/>
        <c:axId val="415776680"/>
      </c:barChart>
      <c:catAx>
        <c:axId val="403361864"/>
        <c:scaling>
          <c:orientation val="minMax"/>
        </c:scaling>
        <c:delete val="1"/>
        <c:axPos val="l"/>
        <c:numFmt formatCode="General" sourceLinked="1"/>
        <c:majorTickMark val="none"/>
        <c:minorTickMark val="none"/>
        <c:tickLblPos val="nextTo"/>
        <c:crossAx val="415776680"/>
        <c:crosses val="autoZero"/>
        <c:auto val="1"/>
        <c:lblAlgn val="ctr"/>
        <c:lblOffset val="100"/>
        <c:noMultiLvlLbl val="0"/>
      </c:catAx>
      <c:valAx>
        <c:axId val="415776680"/>
        <c:scaling>
          <c:orientation val="minMax"/>
          <c:max val="1"/>
        </c:scaling>
        <c:delete val="1"/>
        <c:axPos val="b"/>
        <c:numFmt formatCode="0%" sourceLinked="1"/>
        <c:majorTickMark val="none"/>
        <c:minorTickMark val="none"/>
        <c:tickLblPos val="nextTo"/>
        <c:crossAx val="403361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227285015133638E-3"/>
          <c:y val="0"/>
          <c:w val="0.3497916811614894"/>
          <c:h val="0.97209500252435077"/>
        </c:manualLayout>
      </c:layout>
      <c:barChart>
        <c:barDir val="col"/>
        <c:grouping val="stacked"/>
        <c:varyColors val="0"/>
        <c:ser>
          <c:idx val="0"/>
          <c:order val="0"/>
          <c:tx>
            <c:strRef>
              <c:f>Sheet1!$B$1</c:f>
              <c:strCache>
                <c:ptCount val="1"/>
                <c:pt idx="0">
                  <c:v>Completely false</c:v>
                </c:pt>
              </c:strCache>
            </c:strRef>
          </c:tx>
          <c:spPr>
            <a:solidFill>
              <a:schemeClr val="accent3"/>
            </a:solidFill>
            <a:ln w="19050">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0.03</c:v>
                </c:pt>
              </c:numCache>
            </c:numRef>
          </c:val>
          <c:extLst>
            <c:ext xmlns:c16="http://schemas.microsoft.com/office/drawing/2014/chart" uri="{C3380CC4-5D6E-409C-BE32-E72D297353CC}">
              <c16:uniqueId val="{00000000-15F9-4C07-9DD3-72EA5E373366}"/>
            </c:ext>
          </c:extLst>
        </c:ser>
        <c:ser>
          <c:idx val="1"/>
          <c:order val="1"/>
          <c:tx>
            <c:strRef>
              <c:f>Sheet1!$C$1</c:f>
              <c:strCache>
                <c:ptCount val="1"/>
                <c:pt idx="0">
                  <c:v>Not very believable</c:v>
                </c:pt>
              </c:strCache>
            </c:strRef>
          </c:tx>
          <c:spPr>
            <a:solidFill>
              <a:schemeClr val="bg2"/>
            </a:solidFill>
            <a:ln w="19050">
              <a:noFill/>
            </a:ln>
            <a:effectLst/>
          </c:spPr>
          <c:invertIfNegative val="0"/>
          <c:dPt>
            <c:idx val="0"/>
            <c:invertIfNegative val="0"/>
            <c:bubble3D val="0"/>
            <c:spPr>
              <a:solidFill>
                <a:schemeClr val="bg2"/>
              </a:solidFill>
              <a:ln w="19050">
                <a:noFill/>
              </a:ln>
              <a:effectLst/>
            </c:spPr>
            <c:extLst>
              <c:ext xmlns:c16="http://schemas.microsoft.com/office/drawing/2014/chart" uri="{C3380CC4-5D6E-409C-BE32-E72D297353CC}">
                <c16:uniqueId val="{00000002-15F9-4C07-9DD3-72EA5E373366}"/>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0.13</c:v>
                </c:pt>
              </c:numCache>
            </c:numRef>
          </c:val>
          <c:extLst>
            <c:ext xmlns:c16="http://schemas.microsoft.com/office/drawing/2014/chart" uri="{C3380CC4-5D6E-409C-BE32-E72D297353CC}">
              <c16:uniqueId val="{00000003-15F9-4C07-9DD3-72EA5E373366}"/>
            </c:ext>
          </c:extLst>
        </c:ser>
        <c:ser>
          <c:idx val="2"/>
          <c:order val="2"/>
          <c:tx>
            <c:strRef>
              <c:f>Sheet1!$D$1</c:f>
              <c:strCache>
                <c:ptCount val="1"/>
                <c:pt idx="0">
                  <c:v>Somewhat believable</c:v>
                </c:pt>
              </c:strCache>
            </c:strRef>
          </c:tx>
          <c:spPr>
            <a:solidFill>
              <a:schemeClr val="tx1"/>
            </a:solidFill>
            <a:ln w="19050">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0.35</c:v>
                </c:pt>
              </c:numCache>
            </c:numRef>
          </c:val>
          <c:extLst>
            <c:ext xmlns:c16="http://schemas.microsoft.com/office/drawing/2014/chart" uri="{C3380CC4-5D6E-409C-BE32-E72D297353CC}">
              <c16:uniqueId val="{00000004-15F9-4C07-9DD3-72EA5E373366}"/>
            </c:ext>
          </c:extLst>
        </c:ser>
        <c:ser>
          <c:idx val="3"/>
          <c:order val="3"/>
          <c:tx>
            <c:strRef>
              <c:f>Sheet1!$E$1</c:f>
              <c:strCache>
                <c:ptCount val="1"/>
                <c:pt idx="0">
                  <c:v>Very believable</c:v>
                </c:pt>
              </c:strCache>
            </c:strRef>
          </c:tx>
          <c:spPr>
            <a:solidFill>
              <a:schemeClr val="accent1"/>
            </a:solidFill>
            <a:ln w="19050">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0.48</c:v>
                </c:pt>
              </c:numCache>
            </c:numRef>
          </c:val>
          <c:extLst>
            <c:ext xmlns:c16="http://schemas.microsoft.com/office/drawing/2014/chart" uri="{C3380CC4-5D6E-409C-BE32-E72D297353CC}">
              <c16:uniqueId val="{00000005-15F9-4C07-9DD3-72EA5E373366}"/>
            </c:ext>
          </c:extLst>
        </c:ser>
        <c:dLbls>
          <c:dLblPos val="ctr"/>
          <c:showLegendKey val="0"/>
          <c:showVal val="1"/>
          <c:showCatName val="0"/>
          <c:showSerName val="0"/>
          <c:showPercent val="0"/>
          <c:showBubbleSize val="0"/>
        </c:dLbls>
        <c:gapWidth val="100"/>
        <c:overlap val="100"/>
        <c:axId val="404117064"/>
        <c:axId val="404117456"/>
      </c:barChart>
      <c:catAx>
        <c:axId val="4041170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404117456"/>
        <c:crosses val="autoZero"/>
        <c:auto val="1"/>
        <c:lblAlgn val="ctr"/>
        <c:lblOffset val="100"/>
        <c:noMultiLvlLbl val="0"/>
      </c:catAx>
      <c:valAx>
        <c:axId val="404117456"/>
        <c:scaling>
          <c:orientation val="minMax"/>
          <c:max val="1"/>
        </c:scaling>
        <c:delete val="1"/>
        <c:axPos val="l"/>
        <c:numFmt formatCode="0%" sourceLinked="1"/>
        <c:majorTickMark val="out"/>
        <c:minorTickMark val="none"/>
        <c:tickLblPos val="nextTo"/>
        <c:crossAx val="404117064"/>
        <c:crosses val="autoZero"/>
        <c:crossBetween val="between"/>
      </c:valAx>
      <c:spPr>
        <a:noFill/>
        <a:ln>
          <a:noFill/>
        </a:ln>
        <a:effectLst/>
      </c:spPr>
    </c:plotArea>
    <c:legend>
      <c:legendPos val="r"/>
      <c:layout>
        <c:manualLayout>
          <c:xMode val="edge"/>
          <c:yMode val="edge"/>
          <c:x val="0.30829439947900567"/>
          <c:y val="0.27014074423903589"/>
          <c:w val="0.39150233795631878"/>
          <c:h val="0.39015991056673471"/>
        </c:manualLayout>
      </c:layout>
      <c:overlay val="0"/>
      <c:spPr>
        <a:noFill/>
        <a:ln>
          <a:noFill/>
        </a:ln>
        <a:effectLst/>
      </c:spPr>
      <c:txPr>
        <a:bodyPr rot="0" spcFirstLastPara="1" vertOverflow="ellipsis" vert="horz" wrap="square" anchor="ctr" anchorCtr="1"/>
        <a:lstStyle/>
        <a:p>
          <a:pPr marL="0" algn="ctr" defTabSz="914400" rtl="0" eaLnBrk="1" latinLnBrk="0" hangingPunct="1">
            <a:defRPr lang="en-US" sz="1200" b="0" i="0" u="none" strike="noStrike" kern="1200" spc="0" baseline="0">
              <a:solidFill>
                <a:srgbClr val="303030">
                  <a:lumMod val="65000"/>
                  <a:lumOff val="35000"/>
                </a:srgb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266837881786117E-2"/>
          <c:y val="0"/>
          <c:w val="0.97864259579958424"/>
          <c:h val="0.97209489942332006"/>
        </c:manualLayout>
      </c:layout>
      <c:barChart>
        <c:barDir val="col"/>
        <c:grouping val="stacked"/>
        <c:varyColors val="0"/>
        <c:ser>
          <c:idx val="0"/>
          <c:order val="0"/>
          <c:tx>
            <c:strRef>
              <c:f>Sheet1!$B$1</c:f>
              <c:strCache>
                <c:ptCount val="1"/>
                <c:pt idx="0">
                  <c:v>Completely false</c:v>
                </c:pt>
              </c:strCache>
            </c:strRef>
          </c:tx>
          <c:spPr>
            <a:solidFill>
              <a:schemeClr val="accent3"/>
            </a:solidFill>
            <a:ln w="19050">
              <a:noFill/>
            </a:ln>
            <a:effectLst/>
          </c:spPr>
          <c:invertIfNegative val="0"/>
          <c:dPt>
            <c:idx val="0"/>
            <c:invertIfNegative val="0"/>
            <c:bubble3D val="0"/>
            <c:spPr>
              <a:solidFill>
                <a:schemeClr val="accent3"/>
              </a:solidFill>
              <a:ln w="19050">
                <a:noFill/>
              </a:ln>
              <a:effectLst/>
            </c:spPr>
            <c:extLst>
              <c:ext xmlns:c16="http://schemas.microsoft.com/office/drawing/2014/chart" uri="{C3380CC4-5D6E-409C-BE32-E72D297353CC}">
                <c16:uniqueId val="{00000001-71F5-45A8-8AB5-99905AA7C7E7}"/>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0.01</c:v>
                </c:pt>
              </c:numCache>
            </c:numRef>
          </c:val>
          <c:extLst>
            <c:ext xmlns:c16="http://schemas.microsoft.com/office/drawing/2014/chart" uri="{C3380CC4-5D6E-409C-BE32-E72D297353CC}">
              <c16:uniqueId val="{00000002-71F5-45A8-8AB5-99905AA7C7E7}"/>
            </c:ext>
          </c:extLst>
        </c:ser>
        <c:ser>
          <c:idx val="1"/>
          <c:order val="1"/>
          <c:tx>
            <c:strRef>
              <c:f>Sheet1!$C$1</c:f>
              <c:strCache>
                <c:ptCount val="1"/>
                <c:pt idx="0">
                  <c:v>Not very believable</c:v>
                </c:pt>
              </c:strCache>
            </c:strRef>
          </c:tx>
          <c:spPr>
            <a:solidFill>
              <a:schemeClr val="bg2"/>
            </a:solidFill>
            <a:ln w="19050">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7.0000000000000007E-2</c:v>
                </c:pt>
              </c:numCache>
            </c:numRef>
          </c:val>
          <c:extLst>
            <c:ext xmlns:c16="http://schemas.microsoft.com/office/drawing/2014/chart" uri="{C3380CC4-5D6E-409C-BE32-E72D297353CC}">
              <c16:uniqueId val="{00000003-71F5-45A8-8AB5-99905AA7C7E7}"/>
            </c:ext>
          </c:extLst>
        </c:ser>
        <c:ser>
          <c:idx val="2"/>
          <c:order val="2"/>
          <c:tx>
            <c:strRef>
              <c:f>Sheet1!$D$1</c:f>
              <c:strCache>
                <c:ptCount val="1"/>
                <c:pt idx="0">
                  <c:v>Somewhat believable</c:v>
                </c:pt>
              </c:strCache>
            </c:strRef>
          </c:tx>
          <c:spPr>
            <a:solidFill>
              <a:schemeClr val="tx1"/>
            </a:solidFill>
            <a:ln w="19050">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0.42</c:v>
                </c:pt>
              </c:numCache>
            </c:numRef>
          </c:val>
          <c:extLst>
            <c:ext xmlns:c16="http://schemas.microsoft.com/office/drawing/2014/chart" uri="{C3380CC4-5D6E-409C-BE32-E72D297353CC}">
              <c16:uniqueId val="{00000004-71F5-45A8-8AB5-99905AA7C7E7}"/>
            </c:ext>
          </c:extLst>
        </c:ser>
        <c:ser>
          <c:idx val="3"/>
          <c:order val="3"/>
          <c:tx>
            <c:strRef>
              <c:f>Sheet1!$E$1</c:f>
              <c:strCache>
                <c:ptCount val="1"/>
                <c:pt idx="0">
                  <c:v>Very believable</c:v>
                </c:pt>
              </c:strCache>
            </c:strRef>
          </c:tx>
          <c:spPr>
            <a:solidFill>
              <a:schemeClr val="accent1"/>
            </a:solidFill>
            <a:ln w="19050">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0.5</c:v>
                </c:pt>
              </c:numCache>
            </c:numRef>
          </c:val>
          <c:extLst>
            <c:ext xmlns:c16="http://schemas.microsoft.com/office/drawing/2014/chart" uri="{C3380CC4-5D6E-409C-BE32-E72D297353CC}">
              <c16:uniqueId val="{00000005-71F5-45A8-8AB5-99905AA7C7E7}"/>
            </c:ext>
          </c:extLst>
        </c:ser>
        <c:dLbls>
          <c:dLblPos val="ctr"/>
          <c:showLegendKey val="0"/>
          <c:showVal val="1"/>
          <c:showCatName val="0"/>
          <c:showSerName val="0"/>
          <c:showPercent val="0"/>
          <c:showBubbleSize val="0"/>
        </c:dLbls>
        <c:gapWidth val="100"/>
        <c:overlap val="100"/>
        <c:axId val="402061192"/>
        <c:axId val="404115496"/>
      </c:barChart>
      <c:catAx>
        <c:axId val="4020611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404115496"/>
        <c:crosses val="autoZero"/>
        <c:auto val="1"/>
        <c:lblAlgn val="ctr"/>
        <c:lblOffset val="100"/>
        <c:noMultiLvlLbl val="0"/>
      </c:catAx>
      <c:valAx>
        <c:axId val="404115496"/>
        <c:scaling>
          <c:orientation val="minMax"/>
          <c:max val="1"/>
        </c:scaling>
        <c:delete val="1"/>
        <c:axPos val="l"/>
        <c:numFmt formatCode="0%" sourceLinked="1"/>
        <c:majorTickMark val="out"/>
        <c:minorTickMark val="none"/>
        <c:tickLblPos val="nextTo"/>
        <c:crossAx val="402061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66666666666666E-2"/>
          <c:y val="1.8616444860629484E-2"/>
          <c:w val="0.95416666666666672"/>
          <c:h val="0.87782111238520655"/>
        </c:manualLayout>
      </c:layout>
      <c:barChart>
        <c:barDir val="bar"/>
        <c:grouping val="percentStacked"/>
        <c:varyColors val="0"/>
        <c:ser>
          <c:idx val="0"/>
          <c:order val="0"/>
          <c:tx>
            <c:strRef>
              <c:f>Sheet1!$B$1</c:f>
              <c:strCache>
                <c:ptCount val="1"/>
                <c:pt idx="0">
                  <c:v>Very/Somewhat persuasive</c:v>
                </c:pt>
              </c:strCache>
            </c:strRef>
          </c:tx>
          <c:spPr>
            <a:solidFill>
              <a:schemeClr val="accent1"/>
            </a:solidFill>
            <a:ln>
              <a:noFill/>
            </a:ln>
            <a:effectLst/>
          </c:spPr>
          <c:invertIfNegative val="0"/>
          <c:dPt>
            <c:idx val="7"/>
            <c:invertIfNegative val="0"/>
            <c:bubble3D val="0"/>
            <c:spPr>
              <a:solidFill>
                <a:schemeClr val="bg1"/>
              </a:solidFill>
              <a:ln>
                <a:noFill/>
              </a:ln>
              <a:effectLst/>
            </c:spPr>
            <c:extLst>
              <c:ext xmlns:c16="http://schemas.microsoft.com/office/drawing/2014/chart" uri="{C3380CC4-5D6E-409C-BE32-E72D297353CC}">
                <c16:uniqueId val="{00000004-30D0-4F3B-AC69-DE31E2C1EF4C}"/>
              </c:ext>
            </c:extLst>
          </c:dPt>
          <c:dLbls>
            <c:dLbl>
              <c:idx val="7"/>
              <c:delete val="1"/>
              <c:extLst>
                <c:ext xmlns:c15="http://schemas.microsoft.com/office/drawing/2012/chart" uri="{CE6537A1-D6FC-4f65-9D91-7224C49458BB}"/>
                <c:ext xmlns:c16="http://schemas.microsoft.com/office/drawing/2014/chart" uri="{C3380CC4-5D6E-409C-BE32-E72D297353CC}">
                  <c16:uniqueId val="{00000004-30D0-4F3B-AC69-DE31E2C1EF4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7"/>
                <c:pt idx="6">
                  <c:v>Top</c:v>
                </c:pt>
              </c:strCache>
            </c:strRef>
          </c:cat>
          <c:val>
            <c:numRef>
              <c:f>Sheet1!$B$2:$B$9</c:f>
              <c:numCache>
                <c:formatCode>0%</c:formatCode>
                <c:ptCount val="8"/>
                <c:pt idx="0">
                  <c:v>0.84</c:v>
                </c:pt>
                <c:pt idx="1">
                  <c:v>0.84</c:v>
                </c:pt>
                <c:pt idx="2">
                  <c:v>0.85</c:v>
                </c:pt>
                <c:pt idx="3">
                  <c:v>0.86</c:v>
                </c:pt>
                <c:pt idx="4">
                  <c:v>0.88</c:v>
                </c:pt>
                <c:pt idx="5">
                  <c:v>0.9</c:v>
                </c:pt>
                <c:pt idx="6">
                  <c:v>0.9</c:v>
                </c:pt>
                <c:pt idx="7">
                  <c:v>0.16</c:v>
                </c:pt>
              </c:numCache>
            </c:numRef>
          </c:val>
          <c:extLst>
            <c:ext xmlns:c16="http://schemas.microsoft.com/office/drawing/2014/chart" uri="{C3380CC4-5D6E-409C-BE32-E72D297353CC}">
              <c16:uniqueId val="{00000000-30D0-4F3B-AC69-DE31E2C1EF4C}"/>
            </c:ext>
          </c:extLst>
        </c:ser>
        <c:ser>
          <c:idx val="1"/>
          <c:order val="1"/>
          <c:tx>
            <c:strRef>
              <c:f>Sheet1!$C$1</c:f>
              <c:strCache>
                <c:ptCount val="1"/>
                <c:pt idx="0">
                  <c:v>Not very/Not at all persuasive</c:v>
                </c:pt>
              </c:strCache>
            </c:strRef>
          </c:tx>
          <c:spPr>
            <a:solidFill>
              <a:schemeClr val="tx1"/>
            </a:solidFill>
            <a:ln>
              <a:noFill/>
            </a:ln>
            <a:effectLst/>
          </c:spPr>
          <c:invertIfNegative val="0"/>
          <c:dPt>
            <c:idx val="7"/>
            <c:invertIfNegative val="0"/>
            <c:bubble3D val="0"/>
            <c:spPr>
              <a:solidFill>
                <a:schemeClr val="bg1"/>
              </a:solidFill>
              <a:ln>
                <a:noFill/>
              </a:ln>
              <a:effectLst/>
            </c:spPr>
            <c:extLst>
              <c:ext xmlns:c16="http://schemas.microsoft.com/office/drawing/2014/chart" uri="{C3380CC4-5D6E-409C-BE32-E72D297353CC}">
                <c16:uniqueId val="{00000003-30D0-4F3B-AC69-DE31E2C1EF4C}"/>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7"/>
                <c:pt idx="6">
                  <c:v>Top</c:v>
                </c:pt>
              </c:strCache>
            </c:strRef>
          </c:cat>
          <c:val>
            <c:numRef>
              <c:f>Sheet1!$C$2:$C$10</c:f>
              <c:numCache>
                <c:formatCode>0%</c:formatCode>
                <c:ptCount val="9"/>
                <c:pt idx="0">
                  <c:v>0.16</c:v>
                </c:pt>
                <c:pt idx="1">
                  <c:v>0.16</c:v>
                </c:pt>
                <c:pt idx="2">
                  <c:v>0.15</c:v>
                </c:pt>
                <c:pt idx="3">
                  <c:v>0.14000000000000001</c:v>
                </c:pt>
                <c:pt idx="4">
                  <c:v>0.12</c:v>
                </c:pt>
                <c:pt idx="5">
                  <c:v>0.1</c:v>
                </c:pt>
                <c:pt idx="6">
                  <c:v>0.1</c:v>
                </c:pt>
                <c:pt idx="7">
                  <c:v>0.9</c:v>
                </c:pt>
              </c:numCache>
            </c:numRef>
          </c:val>
          <c:extLst>
            <c:ext xmlns:c16="http://schemas.microsoft.com/office/drawing/2014/chart" uri="{C3380CC4-5D6E-409C-BE32-E72D297353CC}">
              <c16:uniqueId val="{00000001-30D0-4F3B-AC69-DE31E2C1EF4C}"/>
            </c:ext>
          </c:extLst>
        </c:ser>
        <c:dLbls>
          <c:showLegendKey val="0"/>
          <c:showVal val="0"/>
          <c:showCatName val="0"/>
          <c:showSerName val="0"/>
          <c:showPercent val="0"/>
          <c:showBubbleSize val="0"/>
        </c:dLbls>
        <c:gapWidth val="75"/>
        <c:overlap val="100"/>
        <c:axId val="415120744"/>
        <c:axId val="415121136"/>
      </c:barChart>
      <c:catAx>
        <c:axId val="415120744"/>
        <c:scaling>
          <c:orientation val="minMax"/>
        </c:scaling>
        <c:delete val="1"/>
        <c:axPos val="l"/>
        <c:numFmt formatCode="General" sourceLinked="1"/>
        <c:majorTickMark val="none"/>
        <c:minorTickMark val="none"/>
        <c:tickLblPos val="nextTo"/>
        <c:crossAx val="415121136"/>
        <c:crosses val="autoZero"/>
        <c:auto val="1"/>
        <c:lblAlgn val="ctr"/>
        <c:lblOffset val="100"/>
        <c:noMultiLvlLbl val="0"/>
      </c:catAx>
      <c:valAx>
        <c:axId val="415121136"/>
        <c:scaling>
          <c:orientation val="minMax"/>
        </c:scaling>
        <c:delete val="1"/>
        <c:axPos val="b"/>
        <c:numFmt formatCode="0%" sourceLinked="1"/>
        <c:majorTickMark val="none"/>
        <c:minorTickMark val="none"/>
        <c:tickLblPos val="nextTo"/>
        <c:crossAx val="415120744"/>
        <c:crosses val="autoZero"/>
        <c:crossBetween val="between"/>
      </c:valAx>
      <c:spPr>
        <a:noFill/>
        <a:ln>
          <a:noFill/>
        </a:ln>
        <a:effectLst/>
      </c:spPr>
    </c:plotArea>
    <c:legend>
      <c:legendPos val="b"/>
      <c:layout>
        <c:manualLayout>
          <c:xMode val="edge"/>
          <c:yMode val="edge"/>
          <c:x val="4.4131455399061034E-2"/>
          <c:y val="0.91055235239586707"/>
          <c:w val="0.9"/>
          <c:h val="5.852939279355685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66666666666666E-2"/>
          <c:y val="1.8616444860629484E-2"/>
          <c:w val="0.95416666666666672"/>
          <c:h val="0.87782111238520655"/>
        </c:manualLayout>
      </c:layout>
      <c:barChart>
        <c:barDir val="bar"/>
        <c:grouping val="percentStacked"/>
        <c:varyColors val="0"/>
        <c:ser>
          <c:idx val="0"/>
          <c:order val="0"/>
          <c:tx>
            <c:strRef>
              <c:f>Sheet1!$B$1</c:f>
              <c:strCache>
                <c:ptCount val="1"/>
                <c:pt idx="0">
                  <c:v>Very/Somewhat persuasive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Bottom</c:v>
                </c:pt>
                <c:pt idx="6">
                  <c:v>Top</c:v>
                </c:pt>
              </c:strCache>
            </c:strRef>
          </c:cat>
          <c:val>
            <c:numRef>
              <c:f>Sheet1!$B$3:$B$8</c:f>
              <c:numCache>
                <c:formatCode>0%</c:formatCode>
                <c:ptCount val="6"/>
                <c:pt idx="0">
                  <c:v>0.8</c:v>
                </c:pt>
                <c:pt idx="1">
                  <c:v>0.81</c:v>
                </c:pt>
                <c:pt idx="2">
                  <c:v>0.82</c:v>
                </c:pt>
                <c:pt idx="3">
                  <c:v>0.82</c:v>
                </c:pt>
                <c:pt idx="4">
                  <c:v>0.82</c:v>
                </c:pt>
                <c:pt idx="5">
                  <c:v>0.83</c:v>
                </c:pt>
              </c:numCache>
            </c:numRef>
          </c:val>
          <c:extLst>
            <c:ext xmlns:c16="http://schemas.microsoft.com/office/drawing/2014/chart" uri="{C3380CC4-5D6E-409C-BE32-E72D297353CC}">
              <c16:uniqueId val="{00000000-69F7-4F46-9B8E-A9013A12E17E}"/>
            </c:ext>
          </c:extLst>
        </c:ser>
        <c:ser>
          <c:idx val="1"/>
          <c:order val="1"/>
          <c:tx>
            <c:strRef>
              <c:f>Sheet1!$C$1</c:f>
              <c:strCache>
                <c:ptCount val="1"/>
                <c:pt idx="0">
                  <c:v>Not very/Not at all persuasive</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Bottom</c:v>
                </c:pt>
                <c:pt idx="6">
                  <c:v>Top</c:v>
                </c:pt>
              </c:strCache>
            </c:strRef>
          </c:cat>
          <c:val>
            <c:numRef>
              <c:f>Sheet1!$C$3:$C$8</c:f>
              <c:numCache>
                <c:formatCode>0%</c:formatCode>
                <c:ptCount val="6"/>
                <c:pt idx="0">
                  <c:v>0.2</c:v>
                </c:pt>
                <c:pt idx="1">
                  <c:v>0.19</c:v>
                </c:pt>
                <c:pt idx="2">
                  <c:v>0.18</c:v>
                </c:pt>
                <c:pt idx="3">
                  <c:v>0.18</c:v>
                </c:pt>
                <c:pt idx="4">
                  <c:v>0.18</c:v>
                </c:pt>
                <c:pt idx="5">
                  <c:v>0.17</c:v>
                </c:pt>
              </c:numCache>
            </c:numRef>
          </c:val>
          <c:extLst>
            <c:ext xmlns:c16="http://schemas.microsoft.com/office/drawing/2014/chart" uri="{C3380CC4-5D6E-409C-BE32-E72D297353CC}">
              <c16:uniqueId val="{00000001-69F7-4F46-9B8E-A9013A12E17E}"/>
            </c:ext>
          </c:extLst>
        </c:ser>
        <c:dLbls>
          <c:showLegendKey val="0"/>
          <c:showVal val="0"/>
          <c:showCatName val="0"/>
          <c:showSerName val="0"/>
          <c:showPercent val="0"/>
          <c:showBubbleSize val="0"/>
        </c:dLbls>
        <c:gapWidth val="75"/>
        <c:overlap val="100"/>
        <c:axId val="415120744"/>
        <c:axId val="415121136"/>
      </c:barChart>
      <c:catAx>
        <c:axId val="415120744"/>
        <c:scaling>
          <c:orientation val="minMax"/>
        </c:scaling>
        <c:delete val="1"/>
        <c:axPos val="l"/>
        <c:numFmt formatCode="General" sourceLinked="1"/>
        <c:majorTickMark val="none"/>
        <c:minorTickMark val="none"/>
        <c:tickLblPos val="nextTo"/>
        <c:crossAx val="415121136"/>
        <c:crosses val="autoZero"/>
        <c:auto val="1"/>
        <c:lblAlgn val="ctr"/>
        <c:lblOffset val="100"/>
        <c:noMultiLvlLbl val="0"/>
      </c:catAx>
      <c:valAx>
        <c:axId val="415121136"/>
        <c:scaling>
          <c:orientation val="minMax"/>
        </c:scaling>
        <c:delete val="1"/>
        <c:axPos val="b"/>
        <c:numFmt formatCode="0%" sourceLinked="1"/>
        <c:majorTickMark val="none"/>
        <c:minorTickMark val="none"/>
        <c:tickLblPos val="nextTo"/>
        <c:crossAx val="415120744"/>
        <c:crosses val="autoZero"/>
        <c:crossBetween val="between"/>
      </c:valAx>
      <c:spPr>
        <a:noFill/>
        <a:ln>
          <a:noFill/>
        </a:ln>
        <a:effectLst/>
      </c:spPr>
    </c:plotArea>
    <c:legend>
      <c:legendPos val="b"/>
      <c:layout>
        <c:manualLayout>
          <c:xMode val="edge"/>
          <c:yMode val="edge"/>
          <c:x val="4.4131455399061034E-2"/>
          <c:y val="0.91055235239586707"/>
          <c:w val="0.9"/>
          <c:h val="5.852939279355685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2.8124998269869694E-2"/>
          <c:w val="0.96562499999999996"/>
          <c:h val="0.71689660944287592"/>
        </c:manualLayout>
      </c:layout>
      <c:barChart>
        <c:barDir val="col"/>
        <c:grouping val="clustered"/>
        <c:varyColors val="0"/>
        <c:ser>
          <c:idx val="0"/>
          <c:order val="0"/>
          <c:tx>
            <c:strRef>
              <c:f>Sheet1!$B$1</c:f>
              <c:strCache>
                <c:ptCount val="1"/>
                <c:pt idx="0">
                  <c:v>Pre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Extremely/Very</c:v>
                </c:pt>
                <c:pt idx="1">
                  <c:v>Extremely</c:v>
                </c:pt>
                <c:pt idx="2">
                  <c:v>Very</c:v>
                </c:pt>
                <c:pt idx="3">
                  <c:v>Somewhat </c:v>
                </c:pt>
                <c:pt idx="4">
                  <c:v>Not too</c:v>
                </c:pt>
                <c:pt idx="5">
                  <c:v>Not at all</c:v>
                </c:pt>
              </c:strCache>
            </c:strRef>
          </c:cat>
          <c:val>
            <c:numRef>
              <c:f>Sheet1!$B$2:$B$7</c:f>
              <c:numCache>
                <c:formatCode>0%</c:formatCode>
                <c:ptCount val="6"/>
                <c:pt idx="0">
                  <c:v>0.55000000000000004</c:v>
                </c:pt>
                <c:pt idx="1">
                  <c:v>0.26</c:v>
                </c:pt>
                <c:pt idx="2">
                  <c:v>0.28999999999999998</c:v>
                </c:pt>
                <c:pt idx="3">
                  <c:v>0.33</c:v>
                </c:pt>
                <c:pt idx="4">
                  <c:v>0.09</c:v>
                </c:pt>
                <c:pt idx="5">
                  <c:v>0.03</c:v>
                </c:pt>
              </c:numCache>
            </c:numRef>
          </c:val>
          <c:extLst>
            <c:ext xmlns:c16="http://schemas.microsoft.com/office/drawing/2014/chart" uri="{C3380CC4-5D6E-409C-BE32-E72D297353CC}">
              <c16:uniqueId val="{00000000-116F-424B-9D51-2D72E9834447}"/>
            </c:ext>
          </c:extLst>
        </c:ser>
        <c:ser>
          <c:idx val="1"/>
          <c:order val="1"/>
          <c:tx>
            <c:strRef>
              <c:f>Sheet1!$C$1</c:f>
              <c:strCache>
                <c:ptCount val="1"/>
                <c:pt idx="0">
                  <c:v>Post</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Extremely/Very</c:v>
                </c:pt>
                <c:pt idx="1">
                  <c:v>Extremely</c:v>
                </c:pt>
                <c:pt idx="2">
                  <c:v>Very</c:v>
                </c:pt>
                <c:pt idx="3">
                  <c:v>Somewhat </c:v>
                </c:pt>
                <c:pt idx="4">
                  <c:v>Not too</c:v>
                </c:pt>
                <c:pt idx="5">
                  <c:v>Not at all</c:v>
                </c:pt>
              </c:strCache>
            </c:strRef>
          </c:cat>
          <c:val>
            <c:numRef>
              <c:f>Sheet1!$C$2:$C$7</c:f>
              <c:numCache>
                <c:formatCode>0%</c:formatCode>
                <c:ptCount val="6"/>
                <c:pt idx="0">
                  <c:v>0.62</c:v>
                </c:pt>
                <c:pt idx="1">
                  <c:v>0.3</c:v>
                </c:pt>
                <c:pt idx="2">
                  <c:v>0.31</c:v>
                </c:pt>
                <c:pt idx="3">
                  <c:v>0.28000000000000003</c:v>
                </c:pt>
                <c:pt idx="4">
                  <c:v>0.08</c:v>
                </c:pt>
                <c:pt idx="5">
                  <c:v>0.02</c:v>
                </c:pt>
              </c:numCache>
            </c:numRef>
          </c:val>
          <c:extLst>
            <c:ext xmlns:c16="http://schemas.microsoft.com/office/drawing/2014/chart" uri="{C3380CC4-5D6E-409C-BE32-E72D297353CC}">
              <c16:uniqueId val="{00000001-116F-424B-9D51-2D72E9834447}"/>
            </c:ext>
          </c:extLst>
        </c:ser>
        <c:dLbls>
          <c:dLblPos val="outEnd"/>
          <c:showLegendKey val="0"/>
          <c:showVal val="1"/>
          <c:showCatName val="0"/>
          <c:showSerName val="0"/>
          <c:showPercent val="0"/>
          <c:showBubbleSize val="0"/>
        </c:dLbls>
        <c:gapWidth val="200"/>
        <c:axId val="416527304"/>
        <c:axId val="416527696"/>
      </c:barChart>
      <c:catAx>
        <c:axId val="416527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6527696"/>
        <c:crosses val="autoZero"/>
        <c:auto val="1"/>
        <c:lblAlgn val="ctr"/>
        <c:lblOffset val="100"/>
        <c:noMultiLvlLbl val="0"/>
      </c:catAx>
      <c:valAx>
        <c:axId val="416527696"/>
        <c:scaling>
          <c:orientation val="minMax"/>
          <c:max val="1"/>
        </c:scaling>
        <c:delete val="1"/>
        <c:axPos val="l"/>
        <c:numFmt formatCode="0%" sourceLinked="1"/>
        <c:majorTickMark val="none"/>
        <c:minorTickMark val="none"/>
        <c:tickLblPos val="nextTo"/>
        <c:crossAx val="416527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07156041950197E-2"/>
          <c:y val="0.24648468000364926"/>
          <c:w val="0.76700350867218881"/>
          <c:h val="0.60268402280573841"/>
        </c:manualLayout>
      </c:layout>
      <c:barChart>
        <c:barDir val="bar"/>
        <c:grouping val="clustered"/>
        <c:varyColors val="0"/>
        <c:ser>
          <c:idx val="0"/>
          <c:order val="0"/>
          <c:tx>
            <c:strRef>
              <c:f>Sheet1!$B$1</c:f>
              <c:strCache>
                <c:ptCount val="1"/>
                <c:pt idx="0">
                  <c:v>Column1</c:v>
                </c:pt>
              </c:strCache>
            </c:strRef>
          </c:tx>
          <c:spPr>
            <a:solidFill>
              <a:srgbClr val="20A5E8"/>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1-7DA4-4510-A9A0-82E0033F1CDB}"/>
              </c:ext>
            </c:extLst>
          </c:dPt>
          <c:dPt>
            <c:idx val="1"/>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3-7DA4-4510-A9A0-82E0033F1CDB}"/>
              </c:ext>
            </c:extLst>
          </c:dPt>
          <c:dPt>
            <c:idx val="2"/>
            <c:invertIfNegative val="0"/>
            <c:bubble3D val="0"/>
            <c:spPr>
              <a:solidFill>
                <a:srgbClr val="C00000"/>
              </a:solidFill>
              <a:ln>
                <a:noFill/>
              </a:ln>
              <a:effectLst/>
            </c:spPr>
            <c:extLst>
              <c:ext xmlns:c16="http://schemas.microsoft.com/office/drawing/2014/chart" uri="{C3380CC4-5D6E-409C-BE32-E72D297353CC}">
                <c16:uniqueId val="{00000005-7DA4-4510-A9A0-82E0033F1CD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Gave a more dangerous post score</c:v>
                </c:pt>
                <c:pt idx="1">
                  <c:v>Gave same post score</c:v>
                </c:pt>
                <c:pt idx="2">
                  <c:v>Gave a less dangerous post score</c:v>
                </c:pt>
              </c:strCache>
            </c:strRef>
          </c:cat>
          <c:val>
            <c:numRef>
              <c:f>Sheet1!$B$2:$B$4</c:f>
              <c:numCache>
                <c:formatCode>0%</c:formatCode>
                <c:ptCount val="3"/>
                <c:pt idx="0">
                  <c:v>0.26</c:v>
                </c:pt>
                <c:pt idx="1">
                  <c:v>0.59</c:v>
                </c:pt>
                <c:pt idx="2">
                  <c:v>0.16</c:v>
                </c:pt>
              </c:numCache>
            </c:numRef>
          </c:val>
          <c:extLst>
            <c:ext xmlns:c16="http://schemas.microsoft.com/office/drawing/2014/chart" uri="{C3380CC4-5D6E-409C-BE32-E72D297353CC}">
              <c16:uniqueId val="{00000008-7DA4-4510-A9A0-82E0033F1CDB}"/>
            </c:ext>
          </c:extLst>
        </c:ser>
        <c:dLbls>
          <c:showLegendKey val="0"/>
          <c:showVal val="0"/>
          <c:showCatName val="0"/>
          <c:showSerName val="0"/>
          <c:showPercent val="0"/>
          <c:showBubbleSize val="0"/>
        </c:dLbls>
        <c:gapWidth val="100"/>
        <c:axId val="415778640"/>
        <c:axId val="415779032"/>
      </c:barChart>
      <c:catAx>
        <c:axId val="415778640"/>
        <c:scaling>
          <c:orientation val="minMax"/>
        </c:scaling>
        <c:delete val="1"/>
        <c:axPos val="l"/>
        <c:numFmt formatCode="General" sourceLinked="1"/>
        <c:majorTickMark val="out"/>
        <c:minorTickMark val="none"/>
        <c:tickLblPos val="nextTo"/>
        <c:crossAx val="415779032"/>
        <c:crosses val="autoZero"/>
        <c:auto val="1"/>
        <c:lblAlgn val="ctr"/>
        <c:lblOffset val="100"/>
        <c:noMultiLvlLbl val="0"/>
      </c:catAx>
      <c:valAx>
        <c:axId val="415779032"/>
        <c:scaling>
          <c:orientation val="minMax"/>
          <c:max val="1"/>
        </c:scaling>
        <c:delete val="1"/>
        <c:axPos val="b"/>
        <c:numFmt formatCode="0%" sourceLinked="1"/>
        <c:majorTickMark val="out"/>
        <c:minorTickMark val="none"/>
        <c:tickLblPos val="nextTo"/>
        <c:crossAx val="415778640"/>
        <c:crosses val="autoZero"/>
        <c:crossBetween val="between"/>
      </c:valAx>
      <c:spPr>
        <a:noFill/>
        <a:ln>
          <a:noFill/>
        </a:ln>
        <a:effectLst/>
      </c:spPr>
    </c:plotArea>
    <c:legend>
      <c:legendPos val="b"/>
      <c:layout>
        <c:manualLayout>
          <c:xMode val="edge"/>
          <c:yMode val="edge"/>
          <c:x val="2.2705995646992348E-2"/>
          <c:y val="0.84207963260944196"/>
          <c:w val="0.75031179080065968"/>
          <c:h val="0.1326640066283031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03-3DA6-4FD9-88D9-82931203143F}"/>
              </c:ext>
            </c:extLst>
          </c:dPt>
          <c:dPt>
            <c:idx val="1"/>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1-3DA6-4FD9-88D9-82931203143F}"/>
              </c:ext>
            </c:extLst>
          </c:dPt>
          <c:dPt>
            <c:idx val="2"/>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2-3DA6-4FD9-88D9-82931203143F}"/>
              </c:ext>
            </c:extLst>
          </c:dPt>
          <c:dPt>
            <c:idx val="3"/>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5-3DA6-4FD9-88D9-82931203143F}"/>
              </c:ext>
            </c:extLst>
          </c:dPt>
          <c:dPt>
            <c:idx val="4"/>
            <c:bubble3D val="0"/>
            <c:spPr>
              <a:solidFill>
                <a:schemeClr val="accent5">
                  <a:lumMod val="20000"/>
                  <a:lumOff val="80000"/>
                </a:schemeClr>
              </a:solidFill>
              <a:ln w="19050">
                <a:solidFill>
                  <a:schemeClr val="lt1"/>
                </a:solidFill>
              </a:ln>
              <a:effectLst/>
            </c:spPr>
            <c:extLst>
              <c:ext xmlns:c16="http://schemas.microsoft.com/office/drawing/2014/chart" uri="{C3380CC4-5D6E-409C-BE32-E72D297353CC}">
                <c16:uniqueId val="{00000004-3DA6-4FD9-88D9-82931203143F}"/>
              </c:ext>
            </c:extLst>
          </c:dPt>
          <c:cat>
            <c:strRef>
              <c:f>Sheet1!$A$2:$A$6</c:f>
              <c:strCache>
                <c:ptCount val="5"/>
                <c:pt idx="0">
                  <c:v>Extremely dangerous</c:v>
                </c:pt>
                <c:pt idx="1">
                  <c:v>Very dangerous</c:v>
                </c:pt>
                <c:pt idx="2">
                  <c:v>Somewhat dangerous</c:v>
                </c:pt>
                <c:pt idx="3">
                  <c:v>Not very dangerous</c:v>
                </c:pt>
                <c:pt idx="4">
                  <c:v>Not at all dangerous</c:v>
                </c:pt>
              </c:strCache>
            </c:strRef>
          </c:cat>
          <c:val>
            <c:numRef>
              <c:f>Sheet1!$B$2:$B$6</c:f>
              <c:numCache>
                <c:formatCode>0%</c:formatCode>
                <c:ptCount val="5"/>
                <c:pt idx="0">
                  <c:v>0.32</c:v>
                </c:pt>
                <c:pt idx="1">
                  <c:v>0.28999999999999998</c:v>
                </c:pt>
                <c:pt idx="2">
                  <c:v>0.32</c:v>
                </c:pt>
                <c:pt idx="3">
                  <c:v>0.06</c:v>
                </c:pt>
                <c:pt idx="4">
                  <c:v>0.02</c:v>
                </c:pt>
              </c:numCache>
            </c:numRef>
          </c:val>
          <c:extLst>
            <c:ext xmlns:c16="http://schemas.microsoft.com/office/drawing/2014/chart" uri="{C3380CC4-5D6E-409C-BE32-E72D297353CC}">
              <c16:uniqueId val="{00000000-3DA6-4FD9-88D9-82931203143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2.578124841404722E-2"/>
          <c:w val="0.96562499999999996"/>
          <c:h val="0.74736535756856803"/>
        </c:manualLayout>
      </c:layout>
      <c:barChart>
        <c:barDir val="col"/>
        <c:grouping val="clustered"/>
        <c:varyColors val="0"/>
        <c:ser>
          <c:idx val="0"/>
          <c:order val="0"/>
          <c:tx>
            <c:strRef>
              <c:f>Sheet1!$B$1</c:f>
              <c:strCache>
                <c:ptCount val="1"/>
                <c:pt idx="0">
                  <c:v>Pre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Certainly/Very</c:v>
                </c:pt>
                <c:pt idx="1">
                  <c:v>Certainly</c:v>
                </c:pt>
                <c:pt idx="2">
                  <c:v>Very</c:v>
                </c:pt>
                <c:pt idx="3">
                  <c:v>Might</c:v>
                </c:pt>
                <c:pt idx="4">
                  <c:v>Not likely</c:v>
                </c:pt>
                <c:pt idx="5">
                  <c:v>No realistic chance</c:v>
                </c:pt>
              </c:strCache>
            </c:strRef>
          </c:cat>
          <c:val>
            <c:numRef>
              <c:f>Sheet1!$B$2:$B$7</c:f>
              <c:numCache>
                <c:formatCode>0%</c:formatCode>
                <c:ptCount val="6"/>
                <c:pt idx="0">
                  <c:v>0.24</c:v>
                </c:pt>
                <c:pt idx="1">
                  <c:v>0.11</c:v>
                </c:pt>
                <c:pt idx="2">
                  <c:v>0.13</c:v>
                </c:pt>
                <c:pt idx="3">
                  <c:v>0.42</c:v>
                </c:pt>
                <c:pt idx="4">
                  <c:v>0.19</c:v>
                </c:pt>
                <c:pt idx="5">
                  <c:v>0.14000000000000001</c:v>
                </c:pt>
              </c:numCache>
            </c:numRef>
          </c:val>
          <c:extLst>
            <c:ext xmlns:c16="http://schemas.microsoft.com/office/drawing/2014/chart" uri="{C3380CC4-5D6E-409C-BE32-E72D297353CC}">
              <c16:uniqueId val="{00000000-8700-4202-9270-E521CC251108}"/>
            </c:ext>
          </c:extLst>
        </c:ser>
        <c:ser>
          <c:idx val="1"/>
          <c:order val="1"/>
          <c:tx>
            <c:strRef>
              <c:f>Sheet1!$C$1</c:f>
              <c:strCache>
                <c:ptCount val="1"/>
                <c:pt idx="0">
                  <c:v>Post</c:v>
                </c:pt>
              </c:strCache>
            </c:strRef>
          </c:tx>
          <c:spPr>
            <a:solidFill>
              <a:schemeClr val="tx1"/>
            </a:solidFill>
            <a:ln>
              <a:noFill/>
            </a:ln>
            <a:effectLst/>
          </c:spPr>
          <c:invertIfNegative val="0"/>
          <c:dLbls>
            <c:dLbl>
              <c:idx val="0"/>
              <c:tx>
                <c:rich>
                  <a:bodyPr/>
                  <a:lstStyle/>
                  <a:p>
                    <a:fld id="{226D4B44-137A-4CE1-A7D3-3F5743DEFFB3}" type="VALUE">
                      <a:rPr lang="en-US">
                        <a:solidFill>
                          <a:srgbClr val="646464"/>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0B1-4B3C-BB5D-98E73B9402E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Certainly/Very</c:v>
                </c:pt>
                <c:pt idx="1">
                  <c:v>Certainly</c:v>
                </c:pt>
                <c:pt idx="2">
                  <c:v>Very</c:v>
                </c:pt>
                <c:pt idx="3">
                  <c:v>Might</c:v>
                </c:pt>
                <c:pt idx="4">
                  <c:v>Not likely</c:v>
                </c:pt>
                <c:pt idx="5">
                  <c:v>No realistic chance</c:v>
                </c:pt>
              </c:strCache>
            </c:strRef>
          </c:cat>
          <c:val>
            <c:numRef>
              <c:f>Sheet1!$C$2:$C$7</c:f>
              <c:numCache>
                <c:formatCode>0%</c:formatCode>
                <c:ptCount val="6"/>
                <c:pt idx="0">
                  <c:v>0.35</c:v>
                </c:pt>
                <c:pt idx="1">
                  <c:v>0.15</c:v>
                </c:pt>
                <c:pt idx="2">
                  <c:v>0.2</c:v>
                </c:pt>
                <c:pt idx="3">
                  <c:v>0.39</c:v>
                </c:pt>
                <c:pt idx="4">
                  <c:v>0.17</c:v>
                </c:pt>
                <c:pt idx="5">
                  <c:v>0.08</c:v>
                </c:pt>
              </c:numCache>
            </c:numRef>
          </c:val>
          <c:extLst>
            <c:ext xmlns:c16="http://schemas.microsoft.com/office/drawing/2014/chart" uri="{C3380CC4-5D6E-409C-BE32-E72D297353CC}">
              <c16:uniqueId val="{00000001-8700-4202-9270-E521CC251108}"/>
            </c:ext>
          </c:extLst>
        </c:ser>
        <c:dLbls>
          <c:dLblPos val="outEnd"/>
          <c:showLegendKey val="0"/>
          <c:showVal val="1"/>
          <c:showCatName val="0"/>
          <c:showSerName val="0"/>
          <c:showPercent val="0"/>
          <c:showBubbleSize val="0"/>
        </c:dLbls>
        <c:gapWidth val="200"/>
        <c:axId val="404056624"/>
        <c:axId val="418938592"/>
      </c:barChart>
      <c:catAx>
        <c:axId val="404056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8938592"/>
        <c:crosses val="autoZero"/>
        <c:auto val="1"/>
        <c:lblAlgn val="ctr"/>
        <c:lblOffset val="100"/>
        <c:noMultiLvlLbl val="0"/>
      </c:catAx>
      <c:valAx>
        <c:axId val="418938592"/>
        <c:scaling>
          <c:orientation val="minMax"/>
          <c:max val="1"/>
        </c:scaling>
        <c:delete val="1"/>
        <c:axPos val="l"/>
        <c:numFmt formatCode="0%" sourceLinked="1"/>
        <c:majorTickMark val="none"/>
        <c:minorTickMark val="none"/>
        <c:tickLblPos val="nextTo"/>
        <c:crossAx val="404056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552230849963589E-2"/>
          <c:y val="0.13522610530215654"/>
          <c:w val="0.79848287556003361"/>
          <c:h val="0.72122591729195995"/>
        </c:manualLayout>
      </c:layout>
      <c:barChart>
        <c:barDir val="bar"/>
        <c:grouping val="clustered"/>
        <c:varyColors val="0"/>
        <c:ser>
          <c:idx val="0"/>
          <c:order val="0"/>
          <c:tx>
            <c:strRef>
              <c:f>Sheet1!$B$1</c:f>
              <c:strCache>
                <c:ptCount val="1"/>
                <c:pt idx="0">
                  <c:v>Column1</c:v>
                </c:pt>
              </c:strCache>
            </c:strRef>
          </c:tx>
          <c:spPr>
            <a:solidFill>
              <a:srgbClr val="20A5E8"/>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1-CE4A-47C6-B2C8-64C7FF110F3A}"/>
              </c:ext>
            </c:extLst>
          </c:dPt>
          <c:dPt>
            <c:idx val="1"/>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3-CE4A-47C6-B2C8-64C7FF110F3A}"/>
              </c:ext>
            </c:extLst>
          </c:dPt>
          <c:dPt>
            <c:idx val="2"/>
            <c:invertIfNegative val="0"/>
            <c:bubble3D val="0"/>
            <c:spPr>
              <a:solidFill>
                <a:srgbClr val="C00000"/>
              </a:solidFill>
              <a:ln>
                <a:noFill/>
              </a:ln>
              <a:effectLst/>
            </c:spPr>
            <c:extLst>
              <c:ext xmlns:c16="http://schemas.microsoft.com/office/drawing/2014/chart" uri="{C3380CC4-5D6E-409C-BE32-E72D297353CC}">
                <c16:uniqueId val="{00000005-CE4A-47C6-B2C8-64C7FF110F3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Gave a more certain post score</c:v>
                </c:pt>
                <c:pt idx="1">
                  <c:v>Gave same post score</c:v>
                </c:pt>
                <c:pt idx="2">
                  <c:v>Gave a less certain post score</c:v>
                </c:pt>
              </c:strCache>
            </c:strRef>
          </c:cat>
          <c:val>
            <c:numRef>
              <c:f>Sheet1!$B$2:$B$4</c:f>
              <c:numCache>
                <c:formatCode>0%</c:formatCode>
                <c:ptCount val="3"/>
                <c:pt idx="0">
                  <c:v>0.27</c:v>
                </c:pt>
                <c:pt idx="1">
                  <c:v>0.67</c:v>
                </c:pt>
                <c:pt idx="2">
                  <c:v>0.06</c:v>
                </c:pt>
              </c:numCache>
            </c:numRef>
          </c:val>
          <c:extLst>
            <c:ext xmlns:c16="http://schemas.microsoft.com/office/drawing/2014/chart" uri="{C3380CC4-5D6E-409C-BE32-E72D297353CC}">
              <c16:uniqueId val="{00000006-CE4A-47C6-B2C8-64C7FF110F3A}"/>
            </c:ext>
          </c:extLst>
        </c:ser>
        <c:dLbls>
          <c:showLegendKey val="0"/>
          <c:showVal val="0"/>
          <c:showCatName val="0"/>
          <c:showSerName val="0"/>
          <c:showPercent val="0"/>
          <c:showBubbleSize val="0"/>
        </c:dLbls>
        <c:gapWidth val="100"/>
        <c:axId val="415778640"/>
        <c:axId val="415779032"/>
      </c:barChart>
      <c:catAx>
        <c:axId val="415778640"/>
        <c:scaling>
          <c:orientation val="minMax"/>
        </c:scaling>
        <c:delete val="1"/>
        <c:axPos val="l"/>
        <c:numFmt formatCode="General" sourceLinked="1"/>
        <c:majorTickMark val="out"/>
        <c:minorTickMark val="none"/>
        <c:tickLblPos val="nextTo"/>
        <c:crossAx val="415779032"/>
        <c:crosses val="autoZero"/>
        <c:auto val="1"/>
        <c:lblAlgn val="ctr"/>
        <c:lblOffset val="100"/>
        <c:noMultiLvlLbl val="0"/>
      </c:catAx>
      <c:valAx>
        <c:axId val="415779032"/>
        <c:scaling>
          <c:orientation val="minMax"/>
          <c:max val="1"/>
        </c:scaling>
        <c:delete val="1"/>
        <c:axPos val="b"/>
        <c:numFmt formatCode="0%" sourceLinked="1"/>
        <c:majorTickMark val="out"/>
        <c:minorTickMark val="none"/>
        <c:tickLblPos val="nextTo"/>
        <c:crossAx val="415778640"/>
        <c:crosses val="autoZero"/>
        <c:crossBetween val="between"/>
      </c:valAx>
      <c:spPr>
        <a:noFill/>
        <a:ln>
          <a:noFill/>
        </a:ln>
        <a:effectLst/>
      </c:spPr>
    </c:plotArea>
    <c:legend>
      <c:legendPos val="b"/>
      <c:layout>
        <c:manualLayout>
          <c:xMode val="edge"/>
          <c:yMode val="edge"/>
          <c:x val="1.644285052980056E-2"/>
          <c:y val="0.83287693830871046"/>
          <c:w val="0.72013120996527513"/>
          <c:h val="0.1462420644674756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24742407126434E-2"/>
          <c:y val="5.5775785744877127E-2"/>
          <c:w val="0.80944673468670336"/>
          <c:h val="0.67112455132921212"/>
        </c:manualLayout>
      </c:layout>
      <c:barChart>
        <c:barDir val="bar"/>
        <c:grouping val="stacked"/>
        <c:varyColors val="0"/>
        <c:ser>
          <c:idx val="0"/>
          <c:order val="0"/>
          <c:tx>
            <c:strRef>
              <c:f>Sheet1!$B$1</c:f>
              <c:strCache>
                <c:ptCount val="1"/>
                <c:pt idx="0">
                  <c:v>Never</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DB5D-4CB2-A8C6-9216E84AD22A}"/>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c:formatCode>
                <c:ptCount val="1"/>
              </c:numCache>
            </c:numRef>
          </c:cat>
          <c:val>
            <c:numRef>
              <c:f>Sheet1!$B$2</c:f>
              <c:numCache>
                <c:formatCode>0%</c:formatCode>
                <c:ptCount val="1"/>
                <c:pt idx="0">
                  <c:v>0.16</c:v>
                </c:pt>
              </c:numCache>
            </c:numRef>
          </c:val>
          <c:extLst>
            <c:ext xmlns:c16="http://schemas.microsoft.com/office/drawing/2014/chart" uri="{C3380CC4-5D6E-409C-BE32-E72D297353CC}">
              <c16:uniqueId val="{00000002-DB5D-4CB2-A8C6-9216E84AD22A}"/>
            </c:ext>
          </c:extLst>
        </c:ser>
        <c:ser>
          <c:idx val="1"/>
          <c:order val="1"/>
          <c:tx>
            <c:strRef>
              <c:f>Sheet1!$C$1</c:f>
              <c:strCache>
                <c:ptCount val="1"/>
                <c:pt idx="0">
                  <c:v>Less than monthly</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c:formatCode>
                <c:ptCount val="1"/>
              </c:numCache>
            </c:numRef>
          </c:cat>
          <c:val>
            <c:numRef>
              <c:f>Sheet1!$C$2</c:f>
              <c:numCache>
                <c:formatCode>0%</c:formatCode>
                <c:ptCount val="1"/>
                <c:pt idx="0">
                  <c:v>0.25</c:v>
                </c:pt>
              </c:numCache>
            </c:numRef>
          </c:val>
          <c:extLst>
            <c:ext xmlns:c16="http://schemas.microsoft.com/office/drawing/2014/chart" uri="{C3380CC4-5D6E-409C-BE32-E72D297353CC}">
              <c16:uniqueId val="{00000003-DB5D-4CB2-A8C6-9216E84AD22A}"/>
            </c:ext>
          </c:extLst>
        </c:ser>
        <c:ser>
          <c:idx val="2"/>
          <c:order val="2"/>
          <c:tx>
            <c:strRef>
              <c:f>Sheet1!$D$1</c:f>
              <c:strCache>
                <c:ptCount val="1"/>
                <c:pt idx="0">
                  <c:v>At least once a month</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c:formatCode>
                <c:ptCount val="1"/>
              </c:numCache>
            </c:numRef>
          </c:cat>
          <c:val>
            <c:numRef>
              <c:f>Sheet1!$D$2</c:f>
              <c:numCache>
                <c:formatCode>0%</c:formatCode>
                <c:ptCount val="1"/>
                <c:pt idx="0">
                  <c:v>0.21</c:v>
                </c:pt>
              </c:numCache>
            </c:numRef>
          </c:val>
          <c:extLst>
            <c:ext xmlns:c16="http://schemas.microsoft.com/office/drawing/2014/chart" uri="{C3380CC4-5D6E-409C-BE32-E72D297353CC}">
              <c16:uniqueId val="{00000004-DB5D-4CB2-A8C6-9216E84AD22A}"/>
            </c:ext>
          </c:extLst>
        </c:ser>
        <c:ser>
          <c:idx val="3"/>
          <c:order val="3"/>
          <c:tx>
            <c:strRef>
              <c:f>Sheet1!$E$1</c:f>
              <c:strCache>
                <c:ptCount val="1"/>
                <c:pt idx="0">
                  <c:v>At least once a week</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c:formatCode>
                <c:ptCount val="1"/>
              </c:numCache>
            </c:numRef>
          </c:cat>
          <c:val>
            <c:numRef>
              <c:f>Sheet1!$E$2</c:f>
              <c:numCache>
                <c:formatCode>0%</c:formatCode>
                <c:ptCount val="1"/>
                <c:pt idx="0">
                  <c:v>0.39</c:v>
                </c:pt>
              </c:numCache>
            </c:numRef>
          </c:val>
          <c:extLst>
            <c:ext xmlns:c16="http://schemas.microsoft.com/office/drawing/2014/chart" uri="{C3380CC4-5D6E-409C-BE32-E72D297353CC}">
              <c16:uniqueId val="{00000005-DB5D-4CB2-A8C6-9216E84AD22A}"/>
            </c:ext>
          </c:extLst>
        </c:ser>
        <c:dLbls>
          <c:dLblPos val="ctr"/>
          <c:showLegendKey val="0"/>
          <c:showVal val="1"/>
          <c:showCatName val="0"/>
          <c:showSerName val="0"/>
          <c:showPercent val="0"/>
          <c:showBubbleSize val="0"/>
        </c:dLbls>
        <c:gapWidth val="100"/>
        <c:overlap val="100"/>
        <c:axId val="402061976"/>
        <c:axId val="402061584"/>
      </c:barChart>
      <c:valAx>
        <c:axId val="402061584"/>
        <c:scaling>
          <c:orientation val="minMax"/>
          <c:max val="1"/>
        </c:scaling>
        <c:delete val="0"/>
        <c:axPos val="b"/>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402061976"/>
        <c:crosses val="autoZero"/>
        <c:crossBetween val="between"/>
      </c:valAx>
      <c:catAx>
        <c:axId val="402061976"/>
        <c:scaling>
          <c:orientation val="minMax"/>
        </c:scaling>
        <c:delete val="0"/>
        <c:axPos val="l"/>
        <c:numFmt formatCode="@"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402061584"/>
        <c:crosses val="autoZero"/>
        <c:auto val="1"/>
        <c:lblAlgn val="ctr"/>
        <c:lblOffset val="100"/>
        <c:noMultiLvlLbl val="0"/>
      </c:catAx>
      <c:spPr>
        <a:noFill/>
        <a:ln>
          <a:noFill/>
        </a:ln>
        <a:effectLst/>
      </c:spPr>
    </c:plotArea>
    <c:legend>
      <c:legendPos val="b"/>
      <c:layout>
        <c:manualLayout>
          <c:xMode val="edge"/>
          <c:yMode val="edge"/>
          <c:x val="2.8918048175211597E-2"/>
          <c:y val="0.76948789435887621"/>
          <c:w val="0.95181661762624048"/>
          <c:h val="0.18991749342019085"/>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787878"/>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userShapes r:id="rId4"/>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01-AB84-409B-9139-E51CEF807925}"/>
              </c:ext>
            </c:extLst>
          </c:dPt>
          <c:dPt>
            <c:idx val="1"/>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3-AB84-409B-9139-E51CEF807925}"/>
              </c:ext>
            </c:extLst>
          </c:dPt>
          <c:dPt>
            <c:idx val="2"/>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5-AB84-409B-9139-E51CEF807925}"/>
              </c:ext>
            </c:extLst>
          </c:dPt>
          <c:dPt>
            <c:idx val="3"/>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7-AB84-409B-9139-E51CEF807925}"/>
              </c:ext>
            </c:extLst>
          </c:dPt>
          <c:dPt>
            <c:idx val="4"/>
            <c:bubble3D val="0"/>
            <c:spPr>
              <a:solidFill>
                <a:schemeClr val="accent5">
                  <a:lumMod val="20000"/>
                  <a:lumOff val="80000"/>
                </a:schemeClr>
              </a:solidFill>
              <a:ln w="19050">
                <a:solidFill>
                  <a:schemeClr val="lt1"/>
                </a:solidFill>
              </a:ln>
              <a:effectLst/>
            </c:spPr>
            <c:extLst>
              <c:ext xmlns:c16="http://schemas.microsoft.com/office/drawing/2014/chart" uri="{C3380CC4-5D6E-409C-BE32-E72D297353CC}">
                <c16:uniqueId val="{00000009-AB84-409B-9139-E51CEF807925}"/>
              </c:ext>
            </c:extLst>
          </c:dPt>
          <c:cat>
            <c:strRef>
              <c:f>Sheet1!$A$2:$A$6</c:f>
              <c:strCache>
                <c:ptCount val="5"/>
                <c:pt idx="0">
                  <c:v>Would certainly be pulled over</c:v>
                </c:pt>
                <c:pt idx="1">
                  <c:v>Very likely would be pulled over</c:v>
                </c:pt>
                <c:pt idx="2">
                  <c:v>Might be pulled over</c:v>
                </c:pt>
                <c:pt idx="3">
                  <c:v>Likely would not be pulled over</c:v>
                </c:pt>
                <c:pt idx="4">
                  <c:v>No realistic change I would be pulled over</c:v>
                </c:pt>
              </c:strCache>
            </c:strRef>
          </c:cat>
          <c:val>
            <c:numRef>
              <c:f>Sheet1!$B$2:$B$6</c:f>
              <c:numCache>
                <c:formatCode>0%</c:formatCode>
                <c:ptCount val="5"/>
                <c:pt idx="0">
                  <c:v>0.13</c:v>
                </c:pt>
                <c:pt idx="1">
                  <c:v>0.12</c:v>
                </c:pt>
                <c:pt idx="2">
                  <c:v>0.43</c:v>
                </c:pt>
                <c:pt idx="3">
                  <c:v>0.21</c:v>
                </c:pt>
                <c:pt idx="4">
                  <c:v>0.11</c:v>
                </c:pt>
              </c:numCache>
            </c:numRef>
          </c:val>
          <c:extLst>
            <c:ext xmlns:c16="http://schemas.microsoft.com/office/drawing/2014/chart" uri="{C3380CC4-5D6E-409C-BE32-E72D297353CC}">
              <c16:uniqueId val="{0000000A-AB84-409B-9139-E51CEF80792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2.578124841404722E-2"/>
          <c:w val="0.96562499999999996"/>
          <c:h val="0.76611535641514794"/>
        </c:manualLayout>
      </c:layout>
      <c:barChart>
        <c:barDir val="col"/>
        <c:grouping val="clustered"/>
        <c:varyColors val="0"/>
        <c:ser>
          <c:idx val="0"/>
          <c:order val="0"/>
          <c:tx>
            <c:strRef>
              <c:f>Sheet1!$B$1</c:f>
              <c:strCache>
                <c:ptCount val="1"/>
                <c:pt idx="0">
                  <c:v>Pre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Always</c:v>
                </c:pt>
                <c:pt idx="1">
                  <c:v>Sometimes</c:v>
                </c:pt>
                <c:pt idx="2">
                  <c:v>Rarely</c:v>
                </c:pt>
                <c:pt idx="3">
                  <c:v>Never</c:v>
                </c:pt>
              </c:strCache>
            </c:strRef>
          </c:cat>
          <c:val>
            <c:numRef>
              <c:f>Sheet1!$B$2:$B$5</c:f>
              <c:numCache>
                <c:formatCode>0%</c:formatCode>
                <c:ptCount val="4"/>
                <c:pt idx="0">
                  <c:v>0.54</c:v>
                </c:pt>
                <c:pt idx="1">
                  <c:v>0.24</c:v>
                </c:pt>
                <c:pt idx="2">
                  <c:v>0.1</c:v>
                </c:pt>
                <c:pt idx="3">
                  <c:v>0.13</c:v>
                </c:pt>
              </c:numCache>
            </c:numRef>
          </c:val>
          <c:extLst>
            <c:ext xmlns:c16="http://schemas.microsoft.com/office/drawing/2014/chart" uri="{C3380CC4-5D6E-409C-BE32-E72D297353CC}">
              <c16:uniqueId val="{00000000-4450-45D5-8CCA-2371400EC22D}"/>
            </c:ext>
          </c:extLst>
        </c:ser>
        <c:ser>
          <c:idx val="1"/>
          <c:order val="1"/>
          <c:tx>
            <c:strRef>
              <c:f>Sheet1!$C$1</c:f>
              <c:strCache>
                <c:ptCount val="1"/>
                <c:pt idx="0">
                  <c:v>Post</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Always</c:v>
                </c:pt>
                <c:pt idx="1">
                  <c:v>Sometimes</c:v>
                </c:pt>
                <c:pt idx="2">
                  <c:v>Rarely</c:v>
                </c:pt>
                <c:pt idx="3">
                  <c:v>Never</c:v>
                </c:pt>
              </c:strCache>
            </c:strRef>
          </c:cat>
          <c:val>
            <c:numRef>
              <c:f>Sheet1!$C$2:$C$5</c:f>
              <c:numCache>
                <c:formatCode>0%</c:formatCode>
                <c:ptCount val="4"/>
                <c:pt idx="0">
                  <c:v>0.6</c:v>
                </c:pt>
                <c:pt idx="1">
                  <c:v>0.19</c:v>
                </c:pt>
                <c:pt idx="2">
                  <c:v>0.1</c:v>
                </c:pt>
                <c:pt idx="3">
                  <c:v>0.12</c:v>
                </c:pt>
              </c:numCache>
            </c:numRef>
          </c:val>
          <c:extLst>
            <c:ext xmlns:c16="http://schemas.microsoft.com/office/drawing/2014/chart" uri="{C3380CC4-5D6E-409C-BE32-E72D297353CC}">
              <c16:uniqueId val="{00000001-4450-45D5-8CCA-2371400EC22D}"/>
            </c:ext>
          </c:extLst>
        </c:ser>
        <c:dLbls>
          <c:dLblPos val="outEnd"/>
          <c:showLegendKey val="0"/>
          <c:showVal val="1"/>
          <c:showCatName val="0"/>
          <c:showSerName val="0"/>
          <c:showPercent val="0"/>
          <c:showBubbleSize val="0"/>
        </c:dLbls>
        <c:gapWidth val="200"/>
        <c:axId val="418939768"/>
        <c:axId val="418940160"/>
      </c:barChart>
      <c:catAx>
        <c:axId val="418939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8940160"/>
        <c:crosses val="autoZero"/>
        <c:auto val="1"/>
        <c:lblAlgn val="ctr"/>
        <c:lblOffset val="100"/>
        <c:noMultiLvlLbl val="0"/>
      </c:catAx>
      <c:valAx>
        <c:axId val="418940160"/>
        <c:scaling>
          <c:orientation val="minMax"/>
          <c:max val="1"/>
        </c:scaling>
        <c:delete val="1"/>
        <c:axPos val="l"/>
        <c:numFmt formatCode="0%" sourceLinked="1"/>
        <c:majorTickMark val="none"/>
        <c:minorTickMark val="none"/>
        <c:tickLblPos val="nextTo"/>
        <c:crossAx val="418939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913135246365714E-3"/>
          <c:y val="8.4506674362106085E-2"/>
          <c:w val="0.71628997312837073"/>
          <c:h val="0.72122591729195995"/>
        </c:manualLayout>
      </c:layout>
      <c:barChart>
        <c:barDir val="bar"/>
        <c:grouping val="clustered"/>
        <c:varyColors val="0"/>
        <c:ser>
          <c:idx val="0"/>
          <c:order val="0"/>
          <c:tx>
            <c:strRef>
              <c:f>Sheet1!$B$1</c:f>
              <c:strCache>
                <c:ptCount val="1"/>
                <c:pt idx="0">
                  <c:v>Column1</c:v>
                </c:pt>
              </c:strCache>
            </c:strRef>
          </c:tx>
          <c:spPr>
            <a:solidFill>
              <a:srgbClr val="20A5E8"/>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1-C810-4CA6-B6BA-1C9B7E13B228}"/>
              </c:ext>
            </c:extLst>
          </c:dPt>
          <c:dPt>
            <c:idx val="1"/>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3-C810-4CA6-B6BA-1C9B7E13B228}"/>
              </c:ext>
            </c:extLst>
          </c:dPt>
          <c:dPt>
            <c:idx val="2"/>
            <c:invertIfNegative val="0"/>
            <c:bubble3D val="0"/>
            <c:spPr>
              <a:solidFill>
                <a:srgbClr val="C00000"/>
              </a:solidFill>
              <a:ln>
                <a:noFill/>
              </a:ln>
              <a:effectLst/>
            </c:spPr>
            <c:extLst>
              <c:ext xmlns:c16="http://schemas.microsoft.com/office/drawing/2014/chart" uri="{C3380CC4-5D6E-409C-BE32-E72D297353CC}">
                <c16:uniqueId val="{00000005-C810-4CA6-B6BA-1C9B7E13B22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Gave a more likely to have a plan post score</c:v>
                </c:pt>
                <c:pt idx="1">
                  <c:v>Gave same post score</c:v>
                </c:pt>
                <c:pt idx="2">
                  <c:v>Gave a less likely to have a plan post score</c:v>
                </c:pt>
              </c:strCache>
            </c:strRef>
          </c:cat>
          <c:val>
            <c:numRef>
              <c:f>Sheet1!$B$2:$B$4</c:f>
              <c:numCache>
                <c:formatCode>0%</c:formatCode>
                <c:ptCount val="3"/>
                <c:pt idx="0">
                  <c:v>0.21</c:v>
                </c:pt>
                <c:pt idx="1">
                  <c:v>0.62</c:v>
                </c:pt>
                <c:pt idx="2">
                  <c:v>0.17</c:v>
                </c:pt>
              </c:numCache>
            </c:numRef>
          </c:val>
          <c:extLst>
            <c:ext xmlns:c16="http://schemas.microsoft.com/office/drawing/2014/chart" uri="{C3380CC4-5D6E-409C-BE32-E72D297353CC}">
              <c16:uniqueId val="{00000006-C810-4CA6-B6BA-1C9B7E13B228}"/>
            </c:ext>
          </c:extLst>
        </c:ser>
        <c:dLbls>
          <c:showLegendKey val="0"/>
          <c:showVal val="0"/>
          <c:showCatName val="0"/>
          <c:showSerName val="0"/>
          <c:showPercent val="0"/>
          <c:showBubbleSize val="0"/>
        </c:dLbls>
        <c:gapWidth val="100"/>
        <c:axId val="415778640"/>
        <c:axId val="415779032"/>
      </c:barChart>
      <c:catAx>
        <c:axId val="415778640"/>
        <c:scaling>
          <c:orientation val="minMax"/>
        </c:scaling>
        <c:delete val="1"/>
        <c:axPos val="l"/>
        <c:numFmt formatCode="General" sourceLinked="1"/>
        <c:majorTickMark val="out"/>
        <c:minorTickMark val="none"/>
        <c:tickLblPos val="nextTo"/>
        <c:crossAx val="415779032"/>
        <c:crosses val="autoZero"/>
        <c:auto val="1"/>
        <c:lblAlgn val="ctr"/>
        <c:lblOffset val="100"/>
        <c:noMultiLvlLbl val="0"/>
      </c:catAx>
      <c:valAx>
        <c:axId val="415779032"/>
        <c:scaling>
          <c:orientation val="minMax"/>
          <c:max val="1"/>
        </c:scaling>
        <c:delete val="1"/>
        <c:axPos val="b"/>
        <c:numFmt formatCode="0%" sourceLinked="1"/>
        <c:majorTickMark val="out"/>
        <c:minorTickMark val="none"/>
        <c:tickLblPos val="nextTo"/>
        <c:crossAx val="415778640"/>
        <c:crosses val="autoZero"/>
        <c:crossBetween val="between"/>
      </c:valAx>
      <c:spPr>
        <a:noFill/>
        <a:ln>
          <a:noFill/>
        </a:ln>
        <a:effectLst/>
      </c:spPr>
    </c:plotArea>
    <c:legend>
      <c:legendPos val="b"/>
      <c:layout>
        <c:manualLayout>
          <c:xMode val="edge"/>
          <c:yMode val="edge"/>
          <c:x val="1.1890046772129034E-3"/>
          <c:y val="0.81698793368158729"/>
          <c:w val="0.85003173256265507"/>
          <c:h val="0.1340357682216025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1-8004-45CD-97C5-4186162D59FA}"/>
              </c:ext>
            </c:extLst>
          </c:dPt>
          <c:dPt>
            <c:idx val="1"/>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3-8004-45CD-97C5-4186162D59FA}"/>
              </c:ext>
            </c:extLst>
          </c:dPt>
          <c:dPt>
            <c:idx val="2"/>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5-8004-45CD-97C5-4186162D59FA}"/>
              </c:ext>
            </c:extLst>
          </c:dPt>
          <c:dPt>
            <c:idx val="3"/>
            <c:bubble3D val="0"/>
            <c:spPr>
              <a:solidFill>
                <a:schemeClr val="accent5">
                  <a:lumMod val="20000"/>
                  <a:lumOff val="80000"/>
                </a:schemeClr>
              </a:solidFill>
              <a:ln w="19050">
                <a:solidFill>
                  <a:schemeClr val="lt1"/>
                </a:solidFill>
              </a:ln>
              <a:effectLst/>
            </c:spPr>
            <c:extLst>
              <c:ext xmlns:c16="http://schemas.microsoft.com/office/drawing/2014/chart" uri="{C3380CC4-5D6E-409C-BE32-E72D297353CC}">
                <c16:uniqueId val="{00000007-8004-45CD-97C5-4186162D59FA}"/>
              </c:ext>
            </c:extLst>
          </c:dPt>
          <c:cat>
            <c:strRef>
              <c:f>Sheet1!$A$2:$A$5</c:f>
              <c:strCache>
                <c:ptCount val="4"/>
                <c:pt idx="0">
                  <c:v>Always</c:v>
                </c:pt>
                <c:pt idx="1">
                  <c:v>Sometimes</c:v>
                </c:pt>
                <c:pt idx="2">
                  <c:v>Rarely</c:v>
                </c:pt>
                <c:pt idx="3">
                  <c:v>Never</c:v>
                </c:pt>
              </c:strCache>
            </c:strRef>
          </c:cat>
          <c:val>
            <c:numRef>
              <c:f>Sheet1!$B$2:$B$5</c:f>
              <c:numCache>
                <c:formatCode>0%</c:formatCode>
                <c:ptCount val="4"/>
                <c:pt idx="0">
                  <c:v>0.69</c:v>
                </c:pt>
                <c:pt idx="1">
                  <c:v>0.14000000000000001</c:v>
                </c:pt>
                <c:pt idx="2">
                  <c:v>0.05</c:v>
                </c:pt>
                <c:pt idx="3">
                  <c:v>0.11</c:v>
                </c:pt>
              </c:numCache>
            </c:numRef>
          </c:val>
          <c:extLst>
            <c:ext xmlns:c16="http://schemas.microsoft.com/office/drawing/2014/chart" uri="{C3380CC4-5D6E-409C-BE32-E72D297353CC}">
              <c16:uniqueId val="{0000000A-8004-45CD-97C5-4186162D59F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2.578124841404722E-2"/>
          <c:w val="0.96562499999999996"/>
          <c:h val="0.76611535641514794"/>
        </c:manualLayout>
      </c:layout>
      <c:barChart>
        <c:barDir val="col"/>
        <c:grouping val="clustered"/>
        <c:varyColors val="0"/>
        <c:ser>
          <c:idx val="0"/>
          <c:order val="0"/>
          <c:tx>
            <c:strRef>
              <c:f>Sheet1!$B$1</c:f>
              <c:strCache>
                <c:ptCount val="1"/>
                <c:pt idx="0">
                  <c:v>Past 3-Month Marijuana Users (n=304)</c:v>
                </c:pt>
              </c:strCache>
            </c:strRef>
          </c:tx>
          <c:spPr>
            <a:solidFill>
              <a:schemeClr val="accent1"/>
            </a:solidFill>
            <a:ln>
              <a:noFill/>
            </a:ln>
            <a:effectLst/>
          </c:spPr>
          <c:invertIfNegative val="0"/>
          <c:dLbls>
            <c:dLbl>
              <c:idx val="0"/>
              <c:layout>
                <c:manualLayout>
                  <c:x val="-4.7749381169273309E-3"/>
                  <c:y val="-1.9805560483466798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87-4BCE-A742-D3FA5475B569}"/>
                </c:ext>
              </c:extLst>
            </c:dLbl>
            <c:dLbl>
              <c:idx val="4"/>
              <c:layout>
                <c:manualLayout>
                  <c:x val="-9.0925753037063347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D87-4BCE-A742-D3FA5475B569}"/>
                </c:ext>
              </c:extLst>
            </c:dLbl>
            <c:dLbl>
              <c:idx val="6"/>
              <c:layout>
                <c:manualLayout>
                  <c:x val="-1.51542921728438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D87-4BCE-A742-D3FA5475B56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Facebook</c:v>
                </c:pt>
                <c:pt idx="1">
                  <c:v>Instagram</c:v>
                </c:pt>
                <c:pt idx="2">
                  <c:v>YouTube</c:v>
                </c:pt>
                <c:pt idx="3">
                  <c:v>Twitter</c:v>
                </c:pt>
                <c:pt idx="4">
                  <c:v>Pinterest</c:v>
                </c:pt>
                <c:pt idx="5">
                  <c:v>Tik Tok</c:v>
                </c:pt>
                <c:pt idx="6">
                  <c:v>LinkedIn</c:v>
                </c:pt>
                <c:pt idx="7">
                  <c:v>Snapchat</c:v>
                </c:pt>
                <c:pt idx="8">
                  <c:v>WhatsApp</c:v>
                </c:pt>
                <c:pt idx="9">
                  <c:v>Reddit</c:v>
                </c:pt>
                <c:pt idx="10">
                  <c:v>Tumblr</c:v>
                </c:pt>
              </c:strCache>
            </c:strRef>
          </c:cat>
          <c:val>
            <c:numRef>
              <c:f>Sheet1!$B$2:$B$12</c:f>
              <c:numCache>
                <c:formatCode>0%</c:formatCode>
                <c:ptCount val="11"/>
                <c:pt idx="0">
                  <c:v>0.76</c:v>
                </c:pt>
                <c:pt idx="1">
                  <c:v>0.59</c:v>
                </c:pt>
                <c:pt idx="2">
                  <c:v>0.67</c:v>
                </c:pt>
                <c:pt idx="3">
                  <c:v>0.51</c:v>
                </c:pt>
                <c:pt idx="4">
                  <c:v>0.35</c:v>
                </c:pt>
                <c:pt idx="5">
                  <c:v>0.44</c:v>
                </c:pt>
                <c:pt idx="6">
                  <c:v>0.3</c:v>
                </c:pt>
                <c:pt idx="7">
                  <c:v>0.4</c:v>
                </c:pt>
                <c:pt idx="8">
                  <c:v>0.31</c:v>
                </c:pt>
                <c:pt idx="9">
                  <c:v>0.25</c:v>
                </c:pt>
                <c:pt idx="10">
                  <c:v>0.1</c:v>
                </c:pt>
              </c:numCache>
            </c:numRef>
          </c:val>
          <c:extLst>
            <c:ext xmlns:c16="http://schemas.microsoft.com/office/drawing/2014/chart" uri="{C3380CC4-5D6E-409C-BE32-E72D297353CC}">
              <c16:uniqueId val="{00000000-4450-45D5-8CCA-2371400EC22D}"/>
            </c:ext>
          </c:extLst>
        </c:ser>
        <c:ser>
          <c:idx val="1"/>
          <c:order val="1"/>
          <c:tx>
            <c:strRef>
              <c:f>Sheet1!$C$1</c:f>
              <c:strCache>
                <c:ptCount val="1"/>
                <c:pt idx="0">
                  <c:v>Non-Users (n=579)</c:v>
                </c:pt>
              </c:strCache>
            </c:strRef>
          </c:tx>
          <c:spPr>
            <a:solidFill>
              <a:schemeClr val="tx1"/>
            </a:solidFill>
            <a:ln>
              <a:noFill/>
            </a:ln>
            <a:effectLst/>
          </c:spPr>
          <c:invertIfNegative val="0"/>
          <c:dLbls>
            <c:dLbl>
              <c:idx val="0"/>
              <c:layout>
                <c:manualLayout>
                  <c:x val="7.9582301948788858E-3"/>
                  <c:y val="-1.9805560483466798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87-4BCE-A742-D3FA5475B569}"/>
                </c:ext>
              </c:extLst>
            </c:dLbl>
            <c:dLbl>
              <c:idx val="4"/>
              <c:layout>
                <c:manualLayout>
                  <c:x val="4.546287651853111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D87-4BCE-A742-D3FA5475B569}"/>
                </c:ext>
              </c:extLst>
            </c:dLbl>
            <c:dLbl>
              <c:idx val="6"/>
              <c:layout>
                <c:manualLayout>
                  <c:x val="1.060800452099061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D87-4BCE-A742-D3FA5475B56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Facebook</c:v>
                </c:pt>
                <c:pt idx="1">
                  <c:v>Instagram</c:v>
                </c:pt>
                <c:pt idx="2">
                  <c:v>YouTube</c:v>
                </c:pt>
                <c:pt idx="3">
                  <c:v>Twitter</c:v>
                </c:pt>
                <c:pt idx="4">
                  <c:v>Pinterest</c:v>
                </c:pt>
                <c:pt idx="5">
                  <c:v>Tik Tok</c:v>
                </c:pt>
                <c:pt idx="6">
                  <c:v>LinkedIn</c:v>
                </c:pt>
                <c:pt idx="7">
                  <c:v>Snapchat</c:v>
                </c:pt>
                <c:pt idx="8">
                  <c:v>WhatsApp</c:v>
                </c:pt>
                <c:pt idx="9">
                  <c:v>Reddit</c:v>
                </c:pt>
                <c:pt idx="10">
                  <c:v>Tumblr</c:v>
                </c:pt>
              </c:strCache>
            </c:strRef>
          </c:cat>
          <c:val>
            <c:numRef>
              <c:f>Sheet1!$C$2:$C$12</c:f>
              <c:numCache>
                <c:formatCode>0%</c:formatCode>
                <c:ptCount val="11"/>
                <c:pt idx="0">
                  <c:v>0.75</c:v>
                </c:pt>
                <c:pt idx="1">
                  <c:v>0.51</c:v>
                </c:pt>
                <c:pt idx="2">
                  <c:v>0.47</c:v>
                </c:pt>
                <c:pt idx="3">
                  <c:v>0.31</c:v>
                </c:pt>
                <c:pt idx="4">
                  <c:v>0.35</c:v>
                </c:pt>
                <c:pt idx="5">
                  <c:v>0.27</c:v>
                </c:pt>
                <c:pt idx="6">
                  <c:v>0.3</c:v>
                </c:pt>
                <c:pt idx="7">
                  <c:v>0.23</c:v>
                </c:pt>
                <c:pt idx="8">
                  <c:v>0.18</c:v>
                </c:pt>
                <c:pt idx="9">
                  <c:v>0.14000000000000001</c:v>
                </c:pt>
                <c:pt idx="10">
                  <c:v>0.04</c:v>
                </c:pt>
              </c:numCache>
            </c:numRef>
          </c:val>
          <c:extLst>
            <c:ext xmlns:c16="http://schemas.microsoft.com/office/drawing/2014/chart" uri="{C3380CC4-5D6E-409C-BE32-E72D297353CC}">
              <c16:uniqueId val="{00000001-4450-45D5-8CCA-2371400EC22D}"/>
            </c:ext>
          </c:extLst>
        </c:ser>
        <c:dLbls>
          <c:dLblPos val="outEnd"/>
          <c:showLegendKey val="0"/>
          <c:showVal val="1"/>
          <c:showCatName val="0"/>
          <c:showSerName val="0"/>
          <c:showPercent val="0"/>
          <c:showBubbleSize val="0"/>
        </c:dLbls>
        <c:gapWidth val="200"/>
        <c:axId val="418939768"/>
        <c:axId val="418940160"/>
      </c:barChart>
      <c:catAx>
        <c:axId val="418939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8940160"/>
        <c:crosses val="autoZero"/>
        <c:auto val="1"/>
        <c:lblAlgn val="ctr"/>
        <c:lblOffset val="100"/>
        <c:noMultiLvlLbl val="0"/>
      </c:catAx>
      <c:valAx>
        <c:axId val="418940160"/>
        <c:scaling>
          <c:orientation val="minMax"/>
          <c:max val="1"/>
        </c:scaling>
        <c:delete val="1"/>
        <c:axPos val="l"/>
        <c:numFmt formatCode="0%" sourceLinked="1"/>
        <c:majorTickMark val="none"/>
        <c:minorTickMark val="none"/>
        <c:tickLblPos val="nextTo"/>
        <c:crossAx val="418939768"/>
        <c:crosses val="autoZero"/>
        <c:crossBetween val="between"/>
      </c:valAx>
      <c:spPr>
        <a:noFill/>
        <a:ln>
          <a:noFill/>
        </a:ln>
        <a:effectLst/>
      </c:spPr>
    </c:plotArea>
    <c:legend>
      <c:legendPos val="b"/>
      <c:layout>
        <c:manualLayout>
          <c:xMode val="edge"/>
          <c:yMode val="edge"/>
          <c:x val="8.2052235817775834E-2"/>
          <c:y val="0.94650106134645451"/>
          <c:w val="0.60805141576886435"/>
          <c:h val="4.701704398042093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66666666666666E-2"/>
          <c:y val="1.8616444860629484E-2"/>
          <c:w val="0.90123707194007974"/>
          <c:h val="0.88672165123869973"/>
        </c:manualLayout>
      </c:layout>
      <c:barChart>
        <c:barDir val="bar"/>
        <c:grouping val="percentStacked"/>
        <c:varyColors val="0"/>
        <c:ser>
          <c:idx val="0"/>
          <c:order val="0"/>
          <c:tx>
            <c:strRef>
              <c:f>Sheet1!$B$1</c:f>
              <c:strCache>
                <c:ptCount val="1"/>
                <c:pt idx="0">
                  <c:v>Weekly+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Tumblr</c:v>
                </c:pt>
                <c:pt idx="1">
                  <c:v>LinkedIn</c:v>
                </c:pt>
                <c:pt idx="2">
                  <c:v>Reddit</c:v>
                </c:pt>
                <c:pt idx="3">
                  <c:v>WhatsApp</c:v>
                </c:pt>
                <c:pt idx="4">
                  <c:v>Pinterest</c:v>
                </c:pt>
                <c:pt idx="5">
                  <c:v>Snapchat</c:v>
                </c:pt>
                <c:pt idx="6">
                  <c:v>Tik Tok</c:v>
                </c:pt>
                <c:pt idx="7">
                  <c:v>Twitter</c:v>
                </c:pt>
                <c:pt idx="8">
                  <c:v>Instagram</c:v>
                </c:pt>
                <c:pt idx="9">
                  <c:v>YouTube</c:v>
                </c:pt>
                <c:pt idx="10">
                  <c:v>Facebook</c:v>
                </c:pt>
              </c:strCache>
            </c:strRef>
          </c:cat>
          <c:val>
            <c:numRef>
              <c:f>Sheet1!$B$2:$B$12</c:f>
              <c:numCache>
                <c:formatCode>0%</c:formatCode>
                <c:ptCount val="11"/>
                <c:pt idx="0">
                  <c:v>0.09</c:v>
                </c:pt>
                <c:pt idx="1">
                  <c:v>0.2</c:v>
                </c:pt>
                <c:pt idx="2">
                  <c:v>0.22</c:v>
                </c:pt>
                <c:pt idx="3">
                  <c:v>0.27</c:v>
                </c:pt>
                <c:pt idx="4">
                  <c:v>0.27</c:v>
                </c:pt>
                <c:pt idx="5">
                  <c:v>0.35</c:v>
                </c:pt>
                <c:pt idx="6">
                  <c:v>0.4</c:v>
                </c:pt>
                <c:pt idx="7">
                  <c:v>0.44</c:v>
                </c:pt>
                <c:pt idx="8">
                  <c:v>0.54</c:v>
                </c:pt>
                <c:pt idx="9">
                  <c:v>0.64</c:v>
                </c:pt>
                <c:pt idx="10">
                  <c:v>0.72</c:v>
                </c:pt>
              </c:numCache>
            </c:numRef>
          </c:val>
          <c:extLst>
            <c:ext xmlns:c16="http://schemas.microsoft.com/office/drawing/2014/chart" uri="{C3380CC4-5D6E-409C-BE32-E72D297353CC}">
              <c16:uniqueId val="{00000000-7191-430F-BBF5-D628BAC651A6}"/>
            </c:ext>
          </c:extLst>
        </c:ser>
        <c:ser>
          <c:idx val="1"/>
          <c:order val="1"/>
          <c:tx>
            <c:strRef>
              <c:f>Sheet1!$C$1</c:f>
              <c:strCache>
                <c:ptCount val="1"/>
                <c:pt idx="0">
                  <c:v>Less often</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Tumblr</c:v>
                </c:pt>
                <c:pt idx="1">
                  <c:v>LinkedIn</c:v>
                </c:pt>
                <c:pt idx="2">
                  <c:v>Reddit</c:v>
                </c:pt>
                <c:pt idx="3">
                  <c:v>WhatsApp</c:v>
                </c:pt>
                <c:pt idx="4">
                  <c:v>Pinterest</c:v>
                </c:pt>
                <c:pt idx="5">
                  <c:v>Snapchat</c:v>
                </c:pt>
                <c:pt idx="6">
                  <c:v>Tik Tok</c:v>
                </c:pt>
                <c:pt idx="7">
                  <c:v>Twitter</c:v>
                </c:pt>
                <c:pt idx="8">
                  <c:v>Instagram</c:v>
                </c:pt>
                <c:pt idx="9">
                  <c:v>YouTube</c:v>
                </c:pt>
                <c:pt idx="10">
                  <c:v>Facebook</c:v>
                </c:pt>
              </c:strCache>
            </c:strRef>
          </c:cat>
          <c:val>
            <c:numRef>
              <c:f>Sheet1!$C$2:$C$12</c:f>
              <c:numCache>
                <c:formatCode>0%</c:formatCode>
                <c:ptCount val="11"/>
                <c:pt idx="0">
                  <c:v>0.02</c:v>
                </c:pt>
                <c:pt idx="1">
                  <c:v>0.09</c:v>
                </c:pt>
                <c:pt idx="2">
                  <c:v>0.02</c:v>
                </c:pt>
                <c:pt idx="3">
                  <c:v>0.04</c:v>
                </c:pt>
                <c:pt idx="4">
                  <c:v>7.0000000000000007E-2</c:v>
                </c:pt>
                <c:pt idx="5">
                  <c:v>0.06</c:v>
                </c:pt>
                <c:pt idx="6">
                  <c:v>0.05</c:v>
                </c:pt>
                <c:pt idx="7">
                  <c:v>0.08</c:v>
                </c:pt>
                <c:pt idx="8">
                  <c:v>0.05</c:v>
                </c:pt>
                <c:pt idx="9">
                  <c:v>0.04</c:v>
                </c:pt>
                <c:pt idx="10">
                  <c:v>0.05</c:v>
                </c:pt>
              </c:numCache>
            </c:numRef>
          </c:val>
          <c:extLst>
            <c:ext xmlns:c16="http://schemas.microsoft.com/office/drawing/2014/chart" uri="{C3380CC4-5D6E-409C-BE32-E72D297353CC}">
              <c16:uniqueId val="{00000001-7191-430F-BBF5-D628BAC651A6}"/>
            </c:ext>
          </c:extLst>
        </c:ser>
        <c:ser>
          <c:idx val="2"/>
          <c:order val="2"/>
          <c:tx>
            <c:strRef>
              <c:f>Sheet1!$D$1</c:f>
              <c:strCache>
                <c:ptCount val="1"/>
                <c:pt idx="0">
                  <c:v>Never</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Tumblr</c:v>
                </c:pt>
                <c:pt idx="1">
                  <c:v>LinkedIn</c:v>
                </c:pt>
                <c:pt idx="2">
                  <c:v>Reddit</c:v>
                </c:pt>
                <c:pt idx="3">
                  <c:v>WhatsApp</c:v>
                </c:pt>
                <c:pt idx="4">
                  <c:v>Pinterest</c:v>
                </c:pt>
                <c:pt idx="5">
                  <c:v>Snapchat</c:v>
                </c:pt>
                <c:pt idx="6">
                  <c:v>Tik Tok</c:v>
                </c:pt>
                <c:pt idx="7">
                  <c:v>Twitter</c:v>
                </c:pt>
                <c:pt idx="8">
                  <c:v>Instagram</c:v>
                </c:pt>
                <c:pt idx="9">
                  <c:v>YouTube</c:v>
                </c:pt>
                <c:pt idx="10">
                  <c:v>Facebook</c:v>
                </c:pt>
              </c:strCache>
            </c:strRef>
          </c:cat>
          <c:val>
            <c:numRef>
              <c:f>Sheet1!$D$2:$D$12</c:f>
              <c:numCache>
                <c:formatCode>0%</c:formatCode>
                <c:ptCount val="11"/>
                <c:pt idx="0">
                  <c:v>0.9</c:v>
                </c:pt>
                <c:pt idx="1">
                  <c:v>0.7</c:v>
                </c:pt>
                <c:pt idx="2">
                  <c:v>0.75</c:v>
                </c:pt>
                <c:pt idx="3">
                  <c:v>0.69</c:v>
                </c:pt>
                <c:pt idx="4">
                  <c:v>0.65</c:v>
                </c:pt>
                <c:pt idx="5">
                  <c:v>0.6</c:v>
                </c:pt>
                <c:pt idx="6">
                  <c:v>0.56000000000000005</c:v>
                </c:pt>
                <c:pt idx="7">
                  <c:v>0.49</c:v>
                </c:pt>
                <c:pt idx="8">
                  <c:v>0.41</c:v>
                </c:pt>
                <c:pt idx="9">
                  <c:v>0.33</c:v>
                </c:pt>
                <c:pt idx="10">
                  <c:v>0.24</c:v>
                </c:pt>
              </c:numCache>
            </c:numRef>
          </c:val>
          <c:extLst>
            <c:ext xmlns:c16="http://schemas.microsoft.com/office/drawing/2014/chart" uri="{C3380CC4-5D6E-409C-BE32-E72D297353CC}">
              <c16:uniqueId val="{00000002-7191-430F-BBF5-D628BAC651A6}"/>
            </c:ext>
          </c:extLst>
        </c:ser>
        <c:dLbls>
          <c:showLegendKey val="0"/>
          <c:showVal val="0"/>
          <c:showCatName val="0"/>
          <c:showSerName val="0"/>
          <c:showPercent val="0"/>
          <c:showBubbleSize val="0"/>
        </c:dLbls>
        <c:gapWidth val="50"/>
        <c:overlap val="100"/>
        <c:axId val="404056232"/>
        <c:axId val="404057016"/>
        <c:extLst>
          <c:ext xmlns:c15="http://schemas.microsoft.com/office/drawing/2012/chart" uri="{02D57815-91ED-43cb-92C2-25804820EDAC}">
            <c15:filteredBarSeries>
              <c15:ser>
                <c:idx val="3"/>
                <c:order val="3"/>
                <c:tx>
                  <c:strRef>
                    <c:extLst>
                      <c:ext uri="{02D57815-91ED-43cb-92C2-25804820EDAC}">
                        <c15:formulaRef>
                          <c15:sqref>Sheet1!#REF!</c15:sqref>
                        </c15:formulaRef>
                      </c:ext>
                    </c:extLst>
                    <c:strCache>
                      <c:ptCount val="1"/>
                      <c:pt idx="0">
                        <c:v>#REF!</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Sheet1!$A$2:$A$12</c15:sqref>
                        </c15:formulaRef>
                      </c:ext>
                    </c:extLst>
                    <c:strCache>
                      <c:ptCount val="11"/>
                      <c:pt idx="0">
                        <c:v>Tumblr</c:v>
                      </c:pt>
                      <c:pt idx="1">
                        <c:v>LinkedIn</c:v>
                      </c:pt>
                      <c:pt idx="2">
                        <c:v>Reddit</c:v>
                      </c:pt>
                      <c:pt idx="3">
                        <c:v>WhatsApp</c:v>
                      </c:pt>
                      <c:pt idx="4">
                        <c:v>Pinterest</c:v>
                      </c:pt>
                      <c:pt idx="5">
                        <c:v>Snapchat</c:v>
                      </c:pt>
                      <c:pt idx="6">
                        <c:v>Tik Tok</c:v>
                      </c:pt>
                      <c:pt idx="7">
                        <c:v>Twitter</c:v>
                      </c:pt>
                      <c:pt idx="8">
                        <c:v>Instagram</c:v>
                      </c:pt>
                      <c:pt idx="9">
                        <c:v>YouTube</c:v>
                      </c:pt>
                      <c:pt idx="10">
                        <c:v>Facebook</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3-7191-430F-BBF5-D628BAC651A6}"/>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solidFill>
                    <a:schemeClr val="accent2"/>
                  </a:solidFill>
                  <a:ln>
                    <a:noFill/>
                  </a:ln>
                  <a:effectLst/>
                </c:spPr>
                <c:invertIfNegative val="0"/>
                <c:dLbls>
                  <c:dLbl>
                    <c:idx val="0"/>
                    <c:layout>
                      <c:manualLayout>
                        <c:x val="4.1902560310686732E-2"/>
                        <c:y val="0"/>
                      </c:manualLayout>
                    </c:layout>
                    <c:tx>
                      <c:rich>
                        <a:bodyPr/>
                        <a:lstStyle/>
                        <a:p>
                          <a:fld id="{1E2D1D91-0E9E-4D32-B709-7A9259D557DD}" type="VALUE">
                            <a:rPr lang="en-US">
                              <a:solidFill>
                                <a:schemeClr val="tx1"/>
                              </a:solidFill>
                            </a:rPr>
                            <a:pPr/>
                            <a:t>[VALUE]</a:t>
                          </a:fld>
                          <a:endParaRPr lang="en-US"/>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5-464F-42A1-A02D-AAD2BB11B72D}"/>
                      </c:ext>
                    </c:extLst>
                  </c:dLbl>
                  <c:dLbl>
                    <c:idx val="1"/>
                    <c:layout>
                      <c:manualLayout>
                        <c:x val="4.6313356132864282E-2"/>
                        <c:y val="0"/>
                      </c:manualLayout>
                    </c:layout>
                    <c:tx>
                      <c:rich>
                        <a:bodyPr/>
                        <a:lstStyle/>
                        <a:p>
                          <a:fld id="{42CAEF5B-9517-4DF6-B60B-BAF3DC3A4FCD}" type="VALUE">
                            <a:rPr lang="en-US">
                              <a:solidFill>
                                <a:schemeClr val="tx1"/>
                              </a:solidFill>
                            </a:rPr>
                            <a:pPr/>
                            <a:t>[VALUE]</a:t>
                          </a:fld>
                          <a:endParaRPr lang="en-US"/>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4-464F-42A1-A02D-AAD2BB11B72D}"/>
                      </c:ext>
                    </c:extLst>
                  </c:dLbl>
                  <c:dLbl>
                    <c:idx val="2"/>
                    <c:layout>
                      <c:manualLayout>
                        <c:x val="4.8518754043953061E-2"/>
                        <c:y val="-1.0675495884600131E-16"/>
                      </c:manualLayout>
                    </c:layout>
                    <c:tx>
                      <c:rich>
                        <a:bodyPr/>
                        <a:lstStyle/>
                        <a:p>
                          <a:fld id="{D5E06D28-8D68-47E5-A073-002D486E8469}" type="VALUE">
                            <a:rPr lang="en-US">
                              <a:solidFill>
                                <a:schemeClr val="tx1"/>
                              </a:solidFill>
                            </a:rPr>
                            <a:pPr/>
                            <a:t>[VALUE]</a:t>
                          </a:fld>
                          <a:endParaRPr lang="en-US"/>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3-464F-42A1-A02D-AAD2BB11B72D}"/>
                      </c:ext>
                    </c:extLst>
                  </c:dLbl>
                  <c:dLbl>
                    <c:idx val="3"/>
                    <c:layout>
                      <c:manualLayout>
                        <c:x val="3.7491764488509181E-2"/>
                        <c:y val="-5.3377479423000653E-17"/>
                      </c:manualLayout>
                    </c:layout>
                    <c:tx>
                      <c:rich>
                        <a:bodyPr/>
                        <a:lstStyle/>
                        <a:p>
                          <a:fld id="{F8213809-3318-44A8-A19A-8FFE10CD3262}" type="VALUE">
                            <a:rPr lang="en-US">
                              <a:solidFill>
                                <a:schemeClr val="tx1"/>
                              </a:solidFill>
                            </a:rPr>
                            <a:pPr/>
                            <a:t>[VALUE]</a:t>
                          </a:fld>
                          <a:endParaRPr lang="en-US"/>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464F-42A1-A02D-AAD2BB11B72D}"/>
                      </c:ext>
                    </c:extLst>
                  </c:dLbl>
                  <c:dLbl>
                    <c:idx val="4"/>
                    <c:layout>
                      <c:manualLayout>
                        <c:x val="3.7491764488509181E-2"/>
                        <c:y val="-2.6688739711500327E-17"/>
                      </c:manualLayout>
                    </c:layout>
                    <c:tx>
                      <c:rich>
                        <a:bodyPr/>
                        <a:lstStyle/>
                        <a:p>
                          <a:fld id="{70709DC5-9D54-45EC-888D-90E7D45B4F28}" type="VALUE">
                            <a:rPr lang="en-US">
                              <a:solidFill>
                                <a:schemeClr val="tx1"/>
                              </a:solidFill>
                            </a:rPr>
                            <a:pPr/>
                            <a:t>[VALUE]</a:t>
                          </a:fld>
                          <a:endParaRPr lang="en-US"/>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464F-42A1-A02D-AAD2BB11B72D}"/>
                      </c:ext>
                    </c:extLst>
                  </c:dLbl>
                  <c:dLbl>
                    <c:idx val="5"/>
                    <c:layout>
                      <c:manualLayout>
                        <c:x val="3.3080968666331471E-2"/>
                        <c:y val="1.3344369855750163E-17"/>
                      </c:manualLayout>
                    </c:layout>
                    <c:tx>
                      <c:rich>
                        <a:bodyPr/>
                        <a:lstStyle/>
                        <a:p>
                          <a:fld id="{C6C6DE68-052C-4034-849B-C92BA6E6EF77}" type="VALUE">
                            <a:rPr lang="en-US">
                              <a:solidFill>
                                <a:schemeClr val="tx1"/>
                              </a:solidFill>
                            </a:rPr>
                            <a:pPr/>
                            <a:t>[VALUE]</a:t>
                          </a:fld>
                          <a:endParaRPr lang="en-US"/>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464F-42A1-A02D-AAD2BB11B72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Sheet1!$A$2:$A$12</c15:sqref>
                        </c15:formulaRef>
                      </c:ext>
                    </c:extLst>
                    <c:strCache>
                      <c:ptCount val="11"/>
                      <c:pt idx="0">
                        <c:v>Tumblr</c:v>
                      </c:pt>
                      <c:pt idx="1">
                        <c:v>LinkedIn</c:v>
                      </c:pt>
                      <c:pt idx="2">
                        <c:v>Reddit</c:v>
                      </c:pt>
                      <c:pt idx="3">
                        <c:v>WhatsApp</c:v>
                      </c:pt>
                      <c:pt idx="4">
                        <c:v>Pinterest</c:v>
                      </c:pt>
                      <c:pt idx="5">
                        <c:v>Snapchat</c:v>
                      </c:pt>
                      <c:pt idx="6">
                        <c:v>Tik Tok</c:v>
                      </c:pt>
                      <c:pt idx="7">
                        <c:v>Twitter</c:v>
                      </c:pt>
                      <c:pt idx="8">
                        <c:v>Instagram</c:v>
                      </c:pt>
                      <c:pt idx="9">
                        <c:v>YouTube</c:v>
                      </c:pt>
                      <c:pt idx="10">
                        <c:v>Facebook</c:v>
                      </c:pt>
                    </c:strCache>
                  </c:str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4-7191-430F-BBF5-D628BAC651A6}"/>
                  </c:ext>
                </c:extLst>
              </c15:ser>
            </c15:filteredBarSeries>
          </c:ext>
        </c:extLst>
      </c:barChart>
      <c:catAx>
        <c:axId val="404056232"/>
        <c:scaling>
          <c:orientation val="minMax"/>
        </c:scaling>
        <c:delete val="1"/>
        <c:axPos val="l"/>
        <c:numFmt formatCode="General" sourceLinked="1"/>
        <c:majorTickMark val="none"/>
        <c:minorTickMark val="none"/>
        <c:tickLblPos val="nextTo"/>
        <c:crossAx val="404057016"/>
        <c:crosses val="autoZero"/>
        <c:auto val="1"/>
        <c:lblAlgn val="ctr"/>
        <c:lblOffset val="100"/>
        <c:noMultiLvlLbl val="0"/>
      </c:catAx>
      <c:valAx>
        <c:axId val="404057016"/>
        <c:scaling>
          <c:orientation val="minMax"/>
        </c:scaling>
        <c:delete val="1"/>
        <c:axPos val="b"/>
        <c:numFmt formatCode="0%" sourceLinked="1"/>
        <c:majorTickMark val="none"/>
        <c:minorTickMark val="none"/>
        <c:tickLblPos val="nextTo"/>
        <c:crossAx val="404056232"/>
        <c:crosses val="autoZero"/>
        <c:crossBetween val="between"/>
      </c:valAx>
      <c:spPr>
        <a:noFill/>
        <a:ln>
          <a:noFill/>
        </a:ln>
        <a:effectLst/>
      </c:spPr>
    </c:plotArea>
    <c:legend>
      <c:legendPos val="b"/>
      <c:layout>
        <c:manualLayout>
          <c:xMode val="edge"/>
          <c:yMode val="edge"/>
          <c:x val="2.9460093896713613E-2"/>
          <c:y val="0.90024883286519553"/>
          <c:w val="0.9"/>
          <c:h val="7.017549892663030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459A-4C6C-A135-9B5FD03C4786}"/>
              </c:ext>
            </c:extLst>
          </c:dPt>
          <c:dPt>
            <c:idx val="1"/>
            <c:bubble3D val="0"/>
            <c:spPr>
              <a:solidFill>
                <a:schemeClr val="tx1">
                  <a:lumMod val="10000"/>
                  <a:lumOff val="90000"/>
                </a:schemeClr>
              </a:solidFill>
              <a:ln w="19050">
                <a:noFill/>
              </a:ln>
              <a:effectLst/>
            </c:spPr>
            <c:extLst>
              <c:ext xmlns:c16="http://schemas.microsoft.com/office/drawing/2014/chart" uri="{C3380CC4-5D6E-409C-BE32-E72D297353CC}">
                <c16:uniqueId val="{00000003-459A-4C6C-A135-9B5FD03C4786}"/>
              </c:ext>
            </c:extLst>
          </c:dPt>
          <c:dLbls>
            <c:dLbl>
              <c:idx val="1"/>
              <c:delete val="1"/>
              <c:extLst>
                <c:ext xmlns:c15="http://schemas.microsoft.com/office/drawing/2012/chart" uri="{CE6537A1-D6FC-4f65-9D91-7224C49458BB}"/>
                <c:ext xmlns:c16="http://schemas.microsoft.com/office/drawing/2014/chart" uri="{C3380CC4-5D6E-409C-BE32-E72D297353CC}">
                  <c16:uniqueId val="{00000003-459A-4C6C-A135-9B5FD03C478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0.08</c:v>
                </c:pt>
                <c:pt idx="1">
                  <c:v>0.92</c:v>
                </c:pt>
              </c:numCache>
            </c:numRef>
          </c:val>
          <c:extLst>
            <c:ext xmlns:c16="http://schemas.microsoft.com/office/drawing/2014/chart" uri="{C3380CC4-5D6E-409C-BE32-E72D297353CC}">
              <c16:uniqueId val="{00000004-459A-4C6C-A135-9B5FD03C4786}"/>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a:noFill/>
            </a:ln>
          </c:spPr>
          <c:dPt>
            <c:idx val="0"/>
            <c:bubble3D val="0"/>
            <c:spPr>
              <a:solidFill>
                <a:schemeClr val="accent2"/>
              </a:solidFill>
              <a:ln w="19050">
                <a:noFill/>
              </a:ln>
              <a:effectLst/>
            </c:spPr>
            <c:extLst>
              <c:ext xmlns:c16="http://schemas.microsoft.com/office/drawing/2014/chart" uri="{C3380CC4-5D6E-409C-BE32-E72D297353CC}">
                <c16:uniqueId val="{00000001-0008-4FEA-B5D7-A7E36BF5E6CA}"/>
              </c:ext>
            </c:extLst>
          </c:dPt>
          <c:dPt>
            <c:idx val="1"/>
            <c:bubble3D val="0"/>
            <c:spPr>
              <a:solidFill>
                <a:schemeClr val="tx1">
                  <a:lumMod val="10000"/>
                  <a:lumOff val="90000"/>
                </a:schemeClr>
              </a:solidFill>
              <a:ln w="19050">
                <a:noFill/>
              </a:ln>
              <a:effectLst/>
            </c:spPr>
            <c:extLst>
              <c:ext xmlns:c16="http://schemas.microsoft.com/office/drawing/2014/chart" uri="{C3380CC4-5D6E-409C-BE32-E72D297353CC}">
                <c16:uniqueId val="{00000003-0008-4FEA-B5D7-A7E36BF5E6CA}"/>
              </c:ext>
            </c:extLst>
          </c:dPt>
          <c:dLbls>
            <c:dLbl>
              <c:idx val="1"/>
              <c:delete val="1"/>
              <c:extLst>
                <c:ext xmlns:c15="http://schemas.microsoft.com/office/drawing/2012/chart" uri="{CE6537A1-D6FC-4f65-9D91-7224C49458BB}"/>
                <c:ext xmlns:c16="http://schemas.microsoft.com/office/drawing/2014/chart" uri="{C3380CC4-5D6E-409C-BE32-E72D297353CC}">
                  <c16:uniqueId val="{00000003-0008-4FEA-B5D7-A7E36BF5E6C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7.0000000000000007E-2</c:v>
                </c:pt>
                <c:pt idx="1">
                  <c:v>0.93</c:v>
                </c:pt>
              </c:numCache>
            </c:numRef>
          </c:val>
          <c:extLst>
            <c:ext xmlns:c16="http://schemas.microsoft.com/office/drawing/2014/chart" uri="{C3380CC4-5D6E-409C-BE32-E72D297353CC}">
              <c16:uniqueId val="{00000004-0008-4FEA-B5D7-A7E36BF5E6CA}"/>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777A-4839-85DF-5179456CCE45}"/>
              </c:ext>
            </c:extLst>
          </c:dPt>
          <c:dPt>
            <c:idx val="1"/>
            <c:bubble3D val="0"/>
            <c:spPr>
              <a:solidFill>
                <a:schemeClr val="tx1">
                  <a:lumMod val="10000"/>
                  <a:lumOff val="90000"/>
                </a:schemeClr>
              </a:solidFill>
              <a:ln w="19050">
                <a:noFill/>
              </a:ln>
              <a:effectLst/>
            </c:spPr>
            <c:extLst>
              <c:ext xmlns:c16="http://schemas.microsoft.com/office/drawing/2014/chart" uri="{C3380CC4-5D6E-409C-BE32-E72D297353CC}">
                <c16:uniqueId val="{00000003-777A-4839-85DF-5179456CCE45}"/>
              </c:ext>
            </c:extLst>
          </c:dPt>
          <c:dLbls>
            <c:dLbl>
              <c:idx val="0"/>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777A-4839-85DF-5179456CCE45}"/>
                </c:ext>
              </c:extLst>
            </c:dLbl>
            <c:dLbl>
              <c:idx val="1"/>
              <c:delete val="1"/>
              <c:extLst>
                <c:ext xmlns:c15="http://schemas.microsoft.com/office/drawing/2012/chart" uri="{CE6537A1-D6FC-4f65-9D91-7224C49458BB}"/>
                <c:ext xmlns:c16="http://schemas.microsoft.com/office/drawing/2014/chart" uri="{C3380CC4-5D6E-409C-BE32-E72D297353CC}">
                  <c16:uniqueId val="{00000003-777A-4839-85DF-5179456CCE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0.06</c:v>
                </c:pt>
                <c:pt idx="1">
                  <c:v>0.94</c:v>
                </c:pt>
              </c:numCache>
            </c:numRef>
          </c:val>
          <c:extLst>
            <c:ext xmlns:c16="http://schemas.microsoft.com/office/drawing/2014/chart" uri="{C3380CC4-5D6E-409C-BE32-E72D297353CC}">
              <c16:uniqueId val="{00000004-777A-4839-85DF-5179456CCE45}"/>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Daily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0.08</c:v>
                </c:pt>
              </c:numCache>
            </c:numRef>
          </c:val>
          <c:extLst>
            <c:ext xmlns:c16="http://schemas.microsoft.com/office/drawing/2014/chart" uri="{C3380CC4-5D6E-409C-BE32-E72D297353CC}">
              <c16:uniqueId val="{00000000-5A79-40F3-AA79-5CE10CD6FABD}"/>
            </c:ext>
          </c:extLst>
        </c:ser>
        <c:ser>
          <c:idx val="1"/>
          <c:order val="1"/>
          <c:tx>
            <c:strRef>
              <c:f>Sheet1!$C$1</c:f>
              <c:strCache>
                <c:ptCount val="1"/>
                <c:pt idx="0">
                  <c:v>A few times a week</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0.1</c:v>
                </c:pt>
              </c:numCache>
            </c:numRef>
          </c:val>
          <c:extLst>
            <c:ext xmlns:c16="http://schemas.microsoft.com/office/drawing/2014/chart" uri="{C3380CC4-5D6E-409C-BE32-E72D297353CC}">
              <c16:uniqueId val="{00000001-5A79-40F3-AA79-5CE10CD6FABD}"/>
            </c:ext>
          </c:extLst>
        </c:ser>
        <c:ser>
          <c:idx val="2"/>
          <c:order val="2"/>
          <c:tx>
            <c:strRef>
              <c:f>Sheet1!$D$1</c:f>
              <c:strCache>
                <c:ptCount val="1"/>
                <c:pt idx="0">
                  <c:v>Once a week</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7.0000000000000007E-2</c:v>
                </c:pt>
              </c:numCache>
            </c:numRef>
          </c:val>
          <c:extLst>
            <c:ext xmlns:c16="http://schemas.microsoft.com/office/drawing/2014/chart" uri="{C3380CC4-5D6E-409C-BE32-E72D297353CC}">
              <c16:uniqueId val="{00000002-5A79-40F3-AA79-5CE10CD6FABD}"/>
            </c:ext>
          </c:extLst>
        </c:ser>
        <c:ser>
          <c:idx val="3"/>
          <c:order val="3"/>
          <c:tx>
            <c:strRef>
              <c:f>Sheet1!$E$1</c:f>
              <c:strCache>
                <c:ptCount val="1"/>
                <c:pt idx="0">
                  <c:v>Once a month</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0.08</c:v>
                </c:pt>
              </c:numCache>
            </c:numRef>
          </c:val>
          <c:extLst>
            <c:ext xmlns:c16="http://schemas.microsoft.com/office/drawing/2014/chart" uri="{C3380CC4-5D6E-409C-BE32-E72D297353CC}">
              <c16:uniqueId val="{00000003-5A79-40F3-AA79-5CE10CD6FABD}"/>
            </c:ext>
          </c:extLst>
        </c:ser>
        <c:ser>
          <c:idx val="4"/>
          <c:order val="4"/>
          <c:tx>
            <c:strRef>
              <c:f>Sheet1!$F$1</c:f>
              <c:strCache>
                <c:ptCount val="1"/>
                <c:pt idx="0">
                  <c:v>A couple of times a year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c:formatCode>
                <c:ptCount val="1"/>
                <c:pt idx="0">
                  <c:v>0.32</c:v>
                </c:pt>
              </c:numCache>
            </c:numRef>
          </c:val>
          <c:extLst>
            <c:ext xmlns:c16="http://schemas.microsoft.com/office/drawing/2014/chart" uri="{C3380CC4-5D6E-409C-BE32-E72D297353CC}">
              <c16:uniqueId val="{00000004-5A79-40F3-AA79-5CE10CD6FABD}"/>
            </c:ext>
          </c:extLst>
        </c:ser>
        <c:ser>
          <c:idx val="5"/>
          <c:order val="5"/>
          <c:tx>
            <c:strRef>
              <c:f>Sheet1!$G$1</c:f>
              <c:strCache>
                <c:ptCount val="1"/>
                <c:pt idx="0">
                  <c:v>Never</c:v>
                </c:pt>
              </c:strCache>
            </c:strRef>
          </c:tx>
          <c:spPr>
            <a:solidFill>
              <a:srgbClr val="DDDDD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Sheet1!$G$2</c:f>
              <c:numCache>
                <c:formatCode>0%</c:formatCode>
                <c:ptCount val="1"/>
                <c:pt idx="0">
                  <c:v>0.36</c:v>
                </c:pt>
              </c:numCache>
            </c:numRef>
          </c:val>
          <c:extLst>
            <c:ext xmlns:c16="http://schemas.microsoft.com/office/drawing/2014/chart" uri="{C3380CC4-5D6E-409C-BE32-E72D297353CC}">
              <c16:uniqueId val="{00000005-5A79-40F3-AA79-5CE10CD6FABD}"/>
            </c:ext>
          </c:extLst>
        </c:ser>
        <c:dLbls>
          <c:dLblPos val="ctr"/>
          <c:showLegendKey val="0"/>
          <c:showVal val="1"/>
          <c:showCatName val="0"/>
          <c:showSerName val="0"/>
          <c:showPercent val="0"/>
          <c:showBubbleSize val="0"/>
        </c:dLbls>
        <c:gapWidth val="150"/>
        <c:overlap val="100"/>
        <c:axId val="418942120"/>
        <c:axId val="399871880"/>
      </c:barChart>
      <c:catAx>
        <c:axId val="418942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9871880"/>
        <c:crosses val="autoZero"/>
        <c:auto val="1"/>
        <c:lblAlgn val="ctr"/>
        <c:lblOffset val="100"/>
        <c:noMultiLvlLbl val="0"/>
      </c:catAx>
      <c:valAx>
        <c:axId val="399871880"/>
        <c:scaling>
          <c:orientation val="minMax"/>
        </c:scaling>
        <c:delete val="1"/>
        <c:axPos val="b"/>
        <c:numFmt formatCode="0%" sourceLinked="1"/>
        <c:majorTickMark val="none"/>
        <c:minorTickMark val="none"/>
        <c:tickLblPos val="nextTo"/>
        <c:crossAx val="418942120"/>
        <c:crosses val="autoZero"/>
        <c:crossBetween val="between"/>
      </c:valAx>
      <c:spPr>
        <a:noFill/>
        <a:ln>
          <a:noFill/>
        </a:ln>
        <a:effectLst/>
      </c:spPr>
    </c:plotArea>
    <c:legend>
      <c:legendPos val="b"/>
      <c:layout>
        <c:manualLayout>
          <c:xMode val="edge"/>
          <c:yMode val="edge"/>
          <c:x val="0.10910203412073491"/>
          <c:y val="0.63211689090044854"/>
          <c:w val="0.60471259842519687"/>
          <c:h val="0.2838936077872155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498025043499367E-2"/>
          <c:y val="7.654873709511105E-2"/>
          <c:w val="0.56227866388290437"/>
          <c:h val="0.8706931056741829"/>
        </c:manualLayout>
      </c:layout>
      <c:doughnutChart>
        <c:varyColors val="1"/>
        <c:ser>
          <c:idx val="0"/>
          <c:order val="0"/>
          <c:tx>
            <c:strRef>
              <c:f>Sheet1!$B$1</c:f>
              <c:strCache>
                <c:ptCount val="1"/>
                <c:pt idx="0">
                  <c:v>Column1</c:v>
                </c:pt>
              </c:strCache>
            </c:strRef>
          </c:tx>
          <c:spPr>
            <a:ln>
              <a:noFill/>
            </a:ln>
          </c:spPr>
          <c:dPt>
            <c:idx val="0"/>
            <c:bubble3D val="0"/>
            <c:spPr>
              <a:solidFill>
                <a:schemeClr val="tx1"/>
              </a:solidFill>
              <a:ln w="19050">
                <a:noFill/>
              </a:ln>
              <a:effectLst/>
            </c:spPr>
            <c:extLst>
              <c:ext xmlns:c16="http://schemas.microsoft.com/office/drawing/2014/chart" uri="{C3380CC4-5D6E-409C-BE32-E72D297353CC}">
                <c16:uniqueId val="{00000001-E862-4F15-9615-F0619D5CD963}"/>
              </c:ext>
            </c:extLst>
          </c:dPt>
          <c:dPt>
            <c:idx val="1"/>
            <c:bubble3D val="0"/>
            <c:spPr>
              <a:solidFill>
                <a:schemeClr val="bg2"/>
              </a:solidFill>
              <a:ln w="19050">
                <a:noFill/>
              </a:ln>
              <a:effectLst/>
            </c:spPr>
            <c:extLst>
              <c:ext xmlns:c16="http://schemas.microsoft.com/office/drawing/2014/chart" uri="{C3380CC4-5D6E-409C-BE32-E72D297353CC}">
                <c16:uniqueId val="{00000003-E862-4F15-9615-F0619D5CD963}"/>
              </c:ext>
            </c:extLst>
          </c:dPt>
          <c:dPt>
            <c:idx val="2"/>
            <c:bubble3D val="0"/>
            <c:spPr>
              <a:solidFill>
                <a:schemeClr val="accent1"/>
              </a:solidFill>
              <a:ln w="19050">
                <a:noFill/>
              </a:ln>
              <a:effectLst/>
            </c:spPr>
            <c:extLst>
              <c:ext xmlns:c16="http://schemas.microsoft.com/office/drawing/2014/chart" uri="{C3380CC4-5D6E-409C-BE32-E72D297353CC}">
                <c16:uniqueId val="{00000005-E862-4F15-9615-F0619D5CD963}"/>
              </c:ext>
            </c:extLst>
          </c:dPt>
          <c:dLbls>
            <c:spPr>
              <a:noFill/>
              <a:ln>
                <a:no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Sheet1!$A$2:$A$4</c:f>
              <c:strCache>
                <c:ptCount val="3"/>
                <c:pt idx="0">
                  <c:v>At least one person uses it regularly</c:v>
                </c:pt>
                <c:pt idx="1">
                  <c:v>At least one person uses it occasionally</c:v>
                </c:pt>
                <c:pt idx="2">
                  <c:v>None of my family or friends use it</c:v>
                </c:pt>
              </c:strCache>
            </c:strRef>
          </c:cat>
          <c:val>
            <c:numRef>
              <c:f>Sheet1!$B$2:$B$4</c:f>
              <c:numCache>
                <c:formatCode>0%</c:formatCode>
                <c:ptCount val="3"/>
                <c:pt idx="0">
                  <c:v>0.32</c:v>
                </c:pt>
                <c:pt idx="1">
                  <c:v>0.23</c:v>
                </c:pt>
                <c:pt idx="2">
                  <c:v>0.45</c:v>
                </c:pt>
              </c:numCache>
            </c:numRef>
          </c:val>
          <c:extLst>
            <c:ext xmlns:c16="http://schemas.microsoft.com/office/drawing/2014/chart" uri="{C3380CC4-5D6E-409C-BE32-E72D297353CC}">
              <c16:uniqueId val="{00000006-E862-4F15-9615-F0619D5CD963}"/>
            </c:ext>
          </c:extLst>
        </c:ser>
        <c:dLbls>
          <c:showLegendKey val="0"/>
          <c:showVal val="0"/>
          <c:showCatName val="0"/>
          <c:showSerName val="0"/>
          <c:showPercent val="0"/>
          <c:showBubbleSize val="0"/>
          <c:showLeaderLines val="0"/>
        </c:dLbls>
        <c:firstSliceAng val="199"/>
        <c:holeSize val="55"/>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Users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DC Suburbs</c:v>
                </c:pt>
                <c:pt idx="1">
                  <c:v>Northern VA Exurbs</c:v>
                </c:pt>
                <c:pt idx="2">
                  <c:v>Central/West</c:v>
                </c:pt>
                <c:pt idx="3">
                  <c:v>Richmond/East</c:v>
                </c:pt>
                <c:pt idx="4">
                  <c:v>Tidewater</c:v>
                </c:pt>
              </c:strCache>
              <c:extLst/>
            </c:strRef>
          </c:cat>
          <c:val>
            <c:numRef>
              <c:f>Sheet1!$B$2:$B$25</c:f>
              <c:numCache>
                <c:formatCode>0%</c:formatCode>
                <c:ptCount val="5"/>
                <c:pt idx="0">
                  <c:v>0.15</c:v>
                </c:pt>
                <c:pt idx="1">
                  <c:v>0.2</c:v>
                </c:pt>
                <c:pt idx="2">
                  <c:v>0.22</c:v>
                </c:pt>
                <c:pt idx="3">
                  <c:v>0.25</c:v>
                </c:pt>
                <c:pt idx="4">
                  <c:v>0.2</c:v>
                </c:pt>
              </c:numCache>
              <c:extLst/>
            </c:numRef>
          </c:val>
          <c:extLst>
            <c:ext xmlns:c16="http://schemas.microsoft.com/office/drawing/2014/chart" uri="{C3380CC4-5D6E-409C-BE32-E72D297353CC}">
              <c16:uniqueId val="{00000000-32FC-4C12-9A4E-2EB04DD7265A}"/>
            </c:ext>
          </c:extLst>
        </c:ser>
        <c:dLbls>
          <c:dLblPos val="outEnd"/>
          <c:showLegendKey val="0"/>
          <c:showVal val="1"/>
          <c:showCatName val="0"/>
          <c:showSerName val="0"/>
          <c:showPercent val="0"/>
          <c:showBubbleSize val="0"/>
        </c:dLbls>
        <c:gapWidth val="182"/>
        <c:axId val="780489631"/>
        <c:axId val="780490463"/>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invertIfNegative val="0"/>
                <c:dLbls>
                  <c:spPr>
                    <a:noFill/>
                    <a:ln>
                      <a:noFill/>
                    </a:ln>
                    <a:effectLst/>
                  </c:spPr>
                  <c:txPr>
                    <a:bodyPr rot="0" spcFirstLastPara="1" vertOverflow="overflow" horzOverflow="overflow" vert="horz" wrap="square" anchor="ctr" anchorCtr="1">
                      <a:normAutofit/>
                    </a:bodyPr>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Sheet1!$A$2:$A$6</c15:sqref>
                        </c15:formulaRef>
                      </c:ext>
                    </c:extLst>
                    <c:strCache>
                      <c:ptCount val="5"/>
                      <c:pt idx="0">
                        <c:v>DC Suburbs</c:v>
                      </c:pt>
                      <c:pt idx="1">
                        <c:v>Northern VA Exurbs</c:v>
                      </c:pt>
                      <c:pt idx="2">
                        <c:v>Central/West</c:v>
                      </c:pt>
                      <c:pt idx="3">
                        <c:v>Richmond/East</c:v>
                      </c:pt>
                      <c:pt idx="4">
                        <c:v>Tidewater</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1-32FC-4C12-9A4E-2EB04DD7265A}"/>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Sheet1!$C$1</c15:sqref>
                        </c15:formulaRef>
                      </c:ext>
                    </c:extLst>
                    <c:strCache>
                      <c:ptCount val="1"/>
                      <c:pt idx="0">
                        <c:v>Column2</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Sheet1!$A$2:$A$6</c15:sqref>
                        </c15:formulaRef>
                      </c:ext>
                    </c:extLst>
                    <c:strCache>
                      <c:ptCount val="5"/>
                      <c:pt idx="0">
                        <c:v>DC Suburbs</c:v>
                      </c:pt>
                      <c:pt idx="1">
                        <c:v>Northern VA Exurbs</c:v>
                      </c:pt>
                      <c:pt idx="2">
                        <c:v>Central/West</c:v>
                      </c:pt>
                      <c:pt idx="3">
                        <c:v>Richmond/East</c:v>
                      </c:pt>
                      <c:pt idx="4">
                        <c:v>Tidewater</c:v>
                      </c:pt>
                    </c:strCache>
                  </c:strRef>
                </c:cat>
                <c:val>
                  <c:numRef>
                    <c:extLst xmlns:c15="http://schemas.microsoft.com/office/drawing/2012/chart">
                      <c:ext xmlns:c15="http://schemas.microsoft.com/office/drawing/2012/chart" uri="{02D57815-91ED-43cb-92C2-25804820EDAC}">
                        <c15:formulaRef>
                          <c15:sqref>Sheet1!$C$2:$C$25</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2-32FC-4C12-9A4E-2EB04DD7265A}"/>
                  </c:ext>
                </c:extLst>
              </c15:ser>
            </c15:filteredBarSeries>
          </c:ext>
        </c:extLst>
      </c:barChart>
      <c:catAx>
        <c:axId val="780489631"/>
        <c:scaling>
          <c:orientation val="maxMin"/>
        </c:scaling>
        <c:delete val="0"/>
        <c:axPos val="l"/>
        <c:majorGridlines>
          <c:spPr>
            <a:ln w="9525" cap="flat" cmpd="sng" algn="ctr">
              <a:solidFill>
                <a:schemeClr val="bg1">
                  <a:lumMod val="75000"/>
                </a:schemeClr>
              </a:solidFill>
              <a:prstDash val="dash"/>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780490463"/>
        <c:crosses val="autoZero"/>
        <c:auto val="1"/>
        <c:lblAlgn val="ctr"/>
        <c:lblOffset val="100"/>
        <c:noMultiLvlLbl val="0"/>
      </c:catAx>
      <c:valAx>
        <c:axId val="780490463"/>
        <c:scaling>
          <c:orientation val="minMax"/>
        </c:scaling>
        <c:delete val="1"/>
        <c:axPos val="t"/>
        <c:numFmt formatCode="0%" sourceLinked="1"/>
        <c:majorTickMark val="none"/>
        <c:minorTickMark val="none"/>
        <c:tickLblPos val="nextTo"/>
        <c:crossAx val="780489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Users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Central</c:v>
                </c:pt>
                <c:pt idx="1">
                  <c:v>Eastern</c:v>
                </c:pt>
                <c:pt idx="2">
                  <c:v>Southwest</c:v>
                </c:pt>
                <c:pt idx="3">
                  <c:v>Northern</c:v>
                </c:pt>
                <c:pt idx="4">
                  <c:v>Northwest</c:v>
                </c:pt>
              </c:strCache>
              <c:extLst/>
            </c:strRef>
          </c:cat>
          <c:val>
            <c:numRef>
              <c:f>Sheet1!$B$2:$B$25</c:f>
              <c:numCache>
                <c:formatCode>0%</c:formatCode>
                <c:ptCount val="5"/>
                <c:pt idx="0">
                  <c:v>0.18</c:v>
                </c:pt>
                <c:pt idx="1">
                  <c:v>0.23</c:v>
                </c:pt>
                <c:pt idx="2">
                  <c:v>0.18</c:v>
                </c:pt>
                <c:pt idx="3">
                  <c:v>0.24</c:v>
                </c:pt>
                <c:pt idx="4">
                  <c:v>0.17</c:v>
                </c:pt>
              </c:numCache>
              <c:extLst/>
            </c:numRef>
          </c:val>
          <c:extLst>
            <c:ext xmlns:c16="http://schemas.microsoft.com/office/drawing/2014/chart" uri="{C3380CC4-5D6E-409C-BE32-E72D297353CC}">
              <c16:uniqueId val="{00000000-E31E-4C7D-A976-808A042FB04F}"/>
            </c:ext>
          </c:extLst>
        </c:ser>
        <c:dLbls>
          <c:dLblPos val="outEnd"/>
          <c:showLegendKey val="0"/>
          <c:showVal val="1"/>
          <c:showCatName val="0"/>
          <c:showSerName val="0"/>
          <c:showPercent val="0"/>
          <c:showBubbleSize val="0"/>
        </c:dLbls>
        <c:gapWidth val="182"/>
        <c:axId val="780489631"/>
        <c:axId val="780490463"/>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invertIfNegative val="0"/>
                <c:dLbls>
                  <c:spPr>
                    <a:noFill/>
                    <a:ln>
                      <a:noFill/>
                    </a:ln>
                    <a:effectLst/>
                  </c:spPr>
                  <c:txPr>
                    <a:bodyPr rot="0" spcFirstLastPara="1" vertOverflow="overflow" horzOverflow="overflow" vert="horz" wrap="square" anchor="ctr" anchorCtr="1">
                      <a:normAutofit/>
                    </a:bodyPr>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Sheet1!$A$2:$A$6</c15:sqref>
                        </c15:formulaRef>
                      </c:ext>
                    </c:extLst>
                    <c:strCache>
                      <c:ptCount val="5"/>
                      <c:pt idx="0">
                        <c:v>Central</c:v>
                      </c:pt>
                      <c:pt idx="1">
                        <c:v>Eastern</c:v>
                      </c:pt>
                      <c:pt idx="2">
                        <c:v>Southwest</c:v>
                      </c:pt>
                      <c:pt idx="3">
                        <c:v>Northern</c:v>
                      </c:pt>
                      <c:pt idx="4">
                        <c:v>Northwest</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1-E31E-4C7D-A976-808A042FB04F}"/>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Sheet1!$C$1</c15:sqref>
                        </c15:formulaRef>
                      </c:ext>
                    </c:extLst>
                    <c:strCache>
                      <c:ptCount val="1"/>
                      <c:pt idx="0">
                        <c:v>Column2</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Sheet1!$A$2:$A$6</c15:sqref>
                        </c15:formulaRef>
                      </c:ext>
                    </c:extLst>
                    <c:strCache>
                      <c:ptCount val="5"/>
                      <c:pt idx="0">
                        <c:v>Central</c:v>
                      </c:pt>
                      <c:pt idx="1">
                        <c:v>Eastern</c:v>
                      </c:pt>
                      <c:pt idx="2">
                        <c:v>Southwest</c:v>
                      </c:pt>
                      <c:pt idx="3">
                        <c:v>Northern</c:v>
                      </c:pt>
                      <c:pt idx="4">
                        <c:v>Northwest</c:v>
                      </c:pt>
                    </c:strCache>
                  </c:strRef>
                </c:cat>
                <c:val>
                  <c:numRef>
                    <c:extLst xmlns:c15="http://schemas.microsoft.com/office/drawing/2012/chart">
                      <c:ext xmlns:c15="http://schemas.microsoft.com/office/drawing/2012/chart" uri="{02D57815-91ED-43cb-92C2-25804820EDAC}">
                        <c15:formulaRef>
                          <c15:sqref>Sheet1!$C$2:$C$25</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2-E31E-4C7D-A976-808A042FB04F}"/>
                  </c:ext>
                </c:extLst>
              </c15:ser>
            </c15:filteredBarSeries>
          </c:ext>
        </c:extLst>
      </c:barChart>
      <c:catAx>
        <c:axId val="780489631"/>
        <c:scaling>
          <c:orientation val="maxMin"/>
        </c:scaling>
        <c:delete val="0"/>
        <c:axPos val="l"/>
        <c:majorGridlines>
          <c:spPr>
            <a:ln w="9525" cap="flat" cmpd="sng" algn="ctr">
              <a:solidFill>
                <a:schemeClr val="bg1">
                  <a:lumMod val="75000"/>
                </a:schemeClr>
              </a:solidFill>
              <a:prstDash val="dash"/>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780490463"/>
        <c:crosses val="autoZero"/>
        <c:auto val="1"/>
        <c:lblAlgn val="ctr"/>
        <c:lblOffset val="100"/>
        <c:noMultiLvlLbl val="0"/>
      </c:catAx>
      <c:valAx>
        <c:axId val="780490463"/>
        <c:scaling>
          <c:orientation val="minMax"/>
        </c:scaling>
        <c:delete val="1"/>
        <c:axPos val="t"/>
        <c:numFmt formatCode="0%" sourceLinked="1"/>
        <c:majorTickMark val="none"/>
        <c:minorTickMark val="none"/>
        <c:tickLblPos val="nextTo"/>
        <c:crossAx val="780489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Users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NOVA</c:v>
                </c:pt>
                <c:pt idx="1">
                  <c:v>ROVA</c:v>
                </c:pt>
              </c:strCache>
              <c:extLst/>
            </c:strRef>
          </c:cat>
          <c:val>
            <c:numRef>
              <c:f>Sheet1!$B$2:$B$3</c:f>
              <c:numCache>
                <c:formatCode>0%</c:formatCode>
                <c:ptCount val="2"/>
                <c:pt idx="0">
                  <c:v>0.16</c:v>
                </c:pt>
                <c:pt idx="1">
                  <c:v>0.84</c:v>
                </c:pt>
              </c:numCache>
              <c:extLst/>
            </c:numRef>
          </c:val>
          <c:extLst>
            <c:ext xmlns:c16="http://schemas.microsoft.com/office/drawing/2014/chart" uri="{C3380CC4-5D6E-409C-BE32-E72D297353CC}">
              <c16:uniqueId val="{00000000-E31E-4C7D-A976-808A042FB04F}"/>
            </c:ext>
          </c:extLst>
        </c:ser>
        <c:dLbls>
          <c:dLblPos val="outEnd"/>
          <c:showLegendKey val="0"/>
          <c:showVal val="1"/>
          <c:showCatName val="0"/>
          <c:showSerName val="0"/>
          <c:showPercent val="0"/>
          <c:showBubbleSize val="0"/>
        </c:dLbls>
        <c:gapWidth val="182"/>
        <c:axId val="780489631"/>
        <c:axId val="780490463"/>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invertIfNegative val="0"/>
                <c:dLbls>
                  <c:spPr>
                    <a:noFill/>
                    <a:ln>
                      <a:noFill/>
                    </a:ln>
                    <a:effectLst/>
                  </c:spPr>
                  <c:txPr>
                    <a:bodyPr rot="0" spcFirstLastPara="1" vertOverflow="overflow" horzOverflow="overflow" vert="horz" wrap="square" anchor="ctr" anchorCtr="1">
                      <a:normAutofit/>
                    </a:bodyPr>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Sheet1!$A$2:$A$3</c15:sqref>
                        </c15:formulaRef>
                      </c:ext>
                    </c:extLst>
                    <c:strCache>
                      <c:ptCount val="2"/>
                      <c:pt idx="0">
                        <c:v>NOVA</c:v>
                      </c:pt>
                      <c:pt idx="1">
                        <c:v>ROVA</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1-E31E-4C7D-A976-808A042FB04F}"/>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Sheet1!$C$1</c15:sqref>
                        </c15:formulaRef>
                      </c:ext>
                    </c:extLst>
                    <c:strCache>
                      <c:ptCount val="1"/>
                      <c:pt idx="0">
                        <c:v>Column2</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Sheet1!$A$2:$A$3</c15:sqref>
                        </c15:formulaRef>
                      </c:ext>
                    </c:extLst>
                    <c:strCache>
                      <c:ptCount val="2"/>
                      <c:pt idx="0">
                        <c:v>NOVA</c:v>
                      </c:pt>
                      <c:pt idx="1">
                        <c:v>ROVA</c:v>
                      </c:pt>
                    </c:strCache>
                  </c:strRef>
                </c:cat>
                <c:val>
                  <c:numRef>
                    <c:extLst xmlns:c15="http://schemas.microsoft.com/office/drawing/2012/chart">
                      <c:ext xmlns:c15="http://schemas.microsoft.com/office/drawing/2012/chart" uri="{02D57815-91ED-43cb-92C2-25804820EDAC}">
                        <c15:formulaRef>
                          <c15:sqref>Sheet1!$C$3:$C$3</c15:sqref>
                        </c15:formulaRef>
                      </c:ext>
                    </c:extLst>
                    <c:numCache>
                      <c:formatCode>0%</c:formatCode>
                      <c:ptCount val="1"/>
                    </c:numCache>
                  </c:numRef>
                </c:val>
                <c:extLst xmlns:c15="http://schemas.microsoft.com/office/drawing/2012/chart">
                  <c:ext xmlns:c16="http://schemas.microsoft.com/office/drawing/2014/chart" uri="{C3380CC4-5D6E-409C-BE32-E72D297353CC}">
                    <c16:uniqueId val="{00000002-E31E-4C7D-A976-808A042FB04F}"/>
                  </c:ext>
                </c:extLst>
              </c15:ser>
            </c15:filteredBarSeries>
          </c:ext>
        </c:extLst>
      </c:barChart>
      <c:catAx>
        <c:axId val="780489631"/>
        <c:scaling>
          <c:orientation val="maxMin"/>
        </c:scaling>
        <c:delete val="0"/>
        <c:axPos val="l"/>
        <c:majorGridlines>
          <c:spPr>
            <a:ln w="9525" cap="flat" cmpd="sng" algn="ctr">
              <a:solidFill>
                <a:schemeClr val="bg1">
                  <a:lumMod val="75000"/>
                </a:schemeClr>
              </a:solidFill>
              <a:prstDash val="dash"/>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780490463"/>
        <c:crosses val="autoZero"/>
        <c:auto val="1"/>
        <c:lblAlgn val="ctr"/>
        <c:lblOffset val="100"/>
        <c:noMultiLvlLbl val="0"/>
      </c:catAx>
      <c:valAx>
        <c:axId val="780490463"/>
        <c:scaling>
          <c:orientation val="minMax"/>
        </c:scaling>
        <c:delete val="1"/>
        <c:axPos val="t"/>
        <c:numFmt formatCode="0%" sourceLinked="1"/>
        <c:majorTickMark val="none"/>
        <c:minorTickMark val="none"/>
        <c:tickLblPos val="nextTo"/>
        <c:crossAx val="780489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Past 3-Month User (N=304)</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1"/>
                <c:pt idx="0">
                  <c:v>Men</c:v>
                </c:pt>
                <c:pt idx="1">
                  <c:v>Women</c:v>
                </c:pt>
                <c:pt idx="2">
                  <c:v>Ages 16-34</c:v>
                </c:pt>
                <c:pt idx="3">
                  <c:v>Ages 35-49</c:v>
                </c:pt>
                <c:pt idx="4">
                  <c:v>Ages 50-64</c:v>
                </c:pt>
                <c:pt idx="5">
                  <c:v>Ages 65+</c:v>
                </c:pt>
                <c:pt idx="6">
                  <c:v>Education: Less than college</c:v>
                </c:pt>
                <c:pt idx="7">
                  <c:v>Education: Some college</c:v>
                </c:pt>
                <c:pt idx="8">
                  <c:v>Education: College+</c:v>
                </c:pt>
                <c:pt idx="9">
                  <c:v>Married</c:v>
                </c:pt>
                <c:pt idx="10">
                  <c:v>Not Married</c:v>
                </c:pt>
              </c:strCache>
              <c:extLst/>
            </c:strRef>
          </c:cat>
          <c:val>
            <c:numRef>
              <c:f>Sheet1!$B$2:$B$26</c:f>
              <c:numCache>
                <c:formatCode>0%</c:formatCode>
                <c:ptCount val="11"/>
                <c:pt idx="0">
                  <c:v>0.54</c:v>
                </c:pt>
                <c:pt idx="1">
                  <c:v>0.46</c:v>
                </c:pt>
                <c:pt idx="2">
                  <c:v>0.36</c:v>
                </c:pt>
                <c:pt idx="3">
                  <c:v>0.37</c:v>
                </c:pt>
                <c:pt idx="4">
                  <c:v>0.14000000000000001</c:v>
                </c:pt>
                <c:pt idx="5">
                  <c:v>0.13</c:v>
                </c:pt>
                <c:pt idx="6">
                  <c:v>0.33</c:v>
                </c:pt>
                <c:pt idx="7">
                  <c:v>0.28999999999999998</c:v>
                </c:pt>
                <c:pt idx="8">
                  <c:v>0.38</c:v>
                </c:pt>
                <c:pt idx="9">
                  <c:v>0.5</c:v>
                </c:pt>
                <c:pt idx="10">
                  <c:v>0.5</c:v>
                </c:pt>
              </c:numCache>
              <c:extLst/>
            </c:numRef>
          </c:val>
          <c:extLst>
            <c:ext xmlns:c16="http://schemas.microsoft.com/office/drawing/2014/chart" uri="{C3380CC4-5D6E-409C-BE32-E72D297353CC}">
              <c16:uniqueId val="{00000000-0713-4366-B543-948FC0761212}"/>
            </c:ext>
          </c:extLst>
        </c:ser>
        <c:ser>
          <c:idx val="1"/>
          <c:order val="1"/>
          <c:tx>
            <c:strRef>
              <c:f>Sheet1!$C$1</c:f>
              <c:strCache>
                <c:ptCount val="1"/>
                <c:pt idx="0">
                  <c:v>Non Past 3-Month User (N=479)</c:v>
                </c:pt>
              </c:strCache>
            </c:strRef>
          </c:tx>
          <c:spPr>
            <a:solidFill>
              <a:schemeClr val="tx1"/>
            </a:solidFill>
            <a:ln>
              <a:noFill/>
            </a:ln>
            <a:effectLst/>
          </c:spPr>
          <c:invertIfNegative val="0"/>
          <c:dLbls>
            <c:spPr>
              <a:noFill/>
              <a:ln>
                <a:noFill/>
              </a:ln>
              <a:effectLst/>
            </c:spPr>
            <c:txPr>
              <a:bodyPr rot="0" spcFirstLastPara="1" vertOverflow="overflow" horzOverflow="overflow" vert="horz" wrap="square" anchor="ctr" anchorCtr="1">
                <a:normAutofit/>
              </a:bodyPr>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1"/>
                <c:pt idx="0">
                  <c:v>Men</c:v>
                </c:pt>
                <c:pt idx="1">
                  <c:v>Women</c:v>
                </c:pt>
                <c:pt idx="2">
                  <c:v>Ages 16-34</c:v>
                </c:pt>
                <c:pt idx="3">
                  <c:v>Ages 35-49</c:v>
                </c:pt>
                <c:pt idx="4">
                  <c:v>Ages 50-64</c:v>
                </c:pt>
                <c:pt idx="5">
                  <c:v>Ages 65+</c:v>
                </c:pt>
                <c:pt idx="6">
                  <c:v>Education: Less than college</c:v>
                </c:pt>
                <c:pt idx="7">
                  <c:v>Education: Some college</c:v>
                </c:pt>
                <c:pt idx="8">
                  <c:v>Education: College+</c:v>
                </c:pt>
                <c:pt idx="9">
                  <c:v>Married</c:v>
                </c:pt>
                <c:pt idx="10">
                  <c:v>Not Married</c:v>
                </c:pt>
              </c:strCache>
              <c:extLst/>
            </c:strRef>
          </c:cat>
          <c:val>
            <c:numRef>
              <c:f>Sheet1!$C$2:$C$26</c:f>
              <c:numCache>
                <c:formatCode>0%</c:formatCode>
                <c:ptCount val="11"/>
                <c:pt idx="0">
                  <c:v>0.39</c:v>
                </c:pt>
                <c:pt idx="1">
                  <c:v>0.61</c:v>
                </c:pt>
                <c:pt idx="2">
                  <c:v>0.21</c:v>
                </c:pt>
                <c:pt idx="3">
                  <c:v>0.21</c:v>
                </c:pt>
                <c:pt idx="4">
                  <c:v>0.31</c:v>
                </c:pt>
                <c:pt idx="5">
                  <c:v>0.27</c:v>
                </c:pt>
                <c:pt idx="6">
                  <c:v>0.21</c:v>
                </c:pt>
                <c:pt idx="7">
                  <c:v>0.24</c:v>
                </c:pt>
                <c:pt idx="8">
                  <c:v>0.55000000000000004</c:v>
                </c:pt>
                <c:pt idx="9">
                  <c:v>0.63</c:v>
                </c:pt>
                <c:pt idx="10">
                  <c:v>0.37</c:v>
                </c:pt>
              </c:numCache>
              <c:extLst/>
            </c:numRef>
          </c:val>
          <c:extLst>
            <c:ext xmlns:c16="http://schemas.microsoft.com/office/drawing/2014/chart" uri="{C3380CC4-5D6E-409C-BE32-E72D297353CC}">
              <c16:uniqueId val="{00000001-0713-4366-B543-948FC0761212}"/>
            </c:ext>
          </c:extLst>
        </c:ser>
        <c:dLbls>
          <c:dLblPos val="outEnd"/>
          <c:showLegendKey val="0"/>
          <c:showVal val="1"/>
          <c:showCatName val="0"/>
          <c:showSerName val="0"/>
          <c:showPercent val="0"/>
          <c:showBubbleSize val="0"/>
        </c:dLbls>
        <c:gapWidth val="182"/>
        <c:axId val="780489631"/>
        <c:axId val="780490463"/>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Column2</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Sheet1!$A$2:$A$17</c15:sqref>
                        </c15:formulaRef>
                      </c:ext>
                    </c:extLst>
                    <c:strCache>
                      <c:ptCount val="11"/>
                      <c:pt idx="0">
                        <c:v>Men</c:v>
                      </c:pt>
                      <c:pt idx="1">
                        <c:v>Women</c:v>
                      </c:pt>
                      <c:pt idx="2">
                        <c:v>Ages 16-34</c:v>
                      </c:pt>
                      <c:pt idx="3">
                        <c:v>Ages 35-49</c:v>
                      </c:pt>
                      <c:pt idx="4">
                        <c:v>Ages 50-64</c:v>
                      </c:pt>
                      <c:pt idx="5">
                        <c:v>Ages 65+</c:v>
                      </c:pt>
                      <c:pt idx="6">
                        <c:v>Education: Less than college</c:v>
                      </c:pt>
                      <c:pt idx="7">
                        <c:v>Education: Some college</c:v>
                      </c:pt>
                      <c:pt idx="8">
                        <c:v>Education: College+</c:v>
                      </c:pt>
                      <c:pt idx="9">
                        <c:v>Married</c:v>
                      </c:pt>
                      <c:pt idx="10">
                        <c:v>Not Married</c:v>
                      </c:pt>
                    </c:strCache>
                  </c:strRef>
                </c:cat>
                <c:val>
                  <c:numRef>
                    <c:extLst>
                      <c:ext uri="{02D57815-91ED-43cb-92C2-25804820EDAC}">
                        <c15:formulaRef>
                          <c15:sqref>Sheet1!$D$2:$D$26</c15:sqref>
                        </c15:formulaRef>
                      </c:ext>
                    </c:extLst>
                    <c:numCache>
                      <c:formatCode>General</c:formatCode>
                      <c:ptCount val="11"/>
                    </c:numCache>
                  </c:numRef>
                </c:val>
                <c:extLst>
                  <c:ext xmlns:c16="http://schemas.microsoft.com/office/drawing/2014/chart" uri="{C3380CC4-5D6E-409C-BE32-E72D297353CC}">
                    <c16:uniqueId val="{00000000-43B5-4D5F-9CF1-5BCA03E701BC}"/>
                  </c:ext>
                </c:extLst>
              </c15:ser>
            </c15:filteredBarSeries>
          </c:ext>
        </c:extLst>
      </c:barChart>
      <c:catAx>
        <c:axId val="780489631"/>
        <c:scaling>
          <c:orientation val="maxMin"/>
        </c:scaling>
        <c:delete val="0"/>
        <c:axPos val="l"/>
        <c:majorGridlines>
          <c:spPr>
            <a:ln w="9525" cap="flat" cmpd="sng" algn="ctr">
              <a:solidFill>
                <a:schemeClr val="bg1">
                  <a:lumMod val="75000"/>
                </a:schemeClr>
              </a:solidFill>
              <a:prstDash val="dash"/>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780490463"/>
        <c:crosses val="autoZero"/>
        <c:auto val="1"/>
        <c:lblAlgn val="ctr"/>
        <c:lblOffset val="100"/>
        <c:noMultiLvlLbl val="0"/>
      </c:catAx>
      <c:valAx>
        <c:axId val="780490463"/>
        <c:scaling>
          <c:orientation val="minMax"/>
        </c:scaling>
        <c:delete val="1"/>
        <c:axPos val="t"/>
        <c:numFmt formatCode="0%" sourceLinked="1"/>
        <c:majorTickMark val="none"/>
        <c:minorTickMark val="none"/>
        <c:tickLblPos val="nextTo"/>
        <c:crossAx val="78048963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Past 3-Month User (N=304) </c:v>
                </c:pt>
              </c:strCache>
            </c:strRef>
          </c:tx>
          <c:spPr>
            <a:solidFill>
              <a:schemeClr val="accent1"/>
            </a:solidFill>
            <a:ln>
              <a:noFill/>
            </a:ln>
            <a:effectLst/>
          </c:spPr>
          <c:invertIfNegative val="0"/>
          <c:dLbls>
            <c:dLbl>
              <c:idx val="1"/>
              <c:layout>
                <c:manualLayout>
                  <c:x val="-6.1012812690665044E-3"/>
                  <c:y val="4.90948191049204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72-4616-95C2-4A5282A45E16}"/>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2"/>
                <c:pt idx="0">
                  <c:v>Vehicle Type: Sedan/Coupe</c:v>
                </c:pt>
                <c:pt idx="1">
                  <c:v>Vehicle Type: Truck/SUV/Van</c:v>
                </c:pt>
                <c:pt idx="2">
                  <c:v>Vehicle Type: Motorcycle/Other</c:v>
                </c:pt>
                <c:pt idx="3">
                  <c:v>Driving between 11pm and 4am: At least once a month</c:v>
                </c:pt>
                <c:pt idx="4">
                  <c:v>Driving between 11pm and 4am: Less often</c:v>
                </c:pt>
                <c:pt idx="5">
                  <c:v>Driving between 11pm and 4am: Never</c:v>
                </c:pt>
                <c:pt idx="6">
                  <c:v>Citation Past Year: Yes</c:v>
                </c:pt>
                <c:pt idx="7">
                  <c:v>Citation Past Year: No</c:v>
                </c:pt>
                <c:pt idx="8">
                  <c:v>Crash Past Year: Yes</c:v>
                </c:pt>
                <c:pt idx="9">
                  <c:v>Crash Past Year: No</c:v>
                </c:pt>
                <c:pt idx="10">
                  <c:v>Arrested for Driving While Intoxicated: Yes</c:v>
                </c:pt>
                <c:pt idx="11">
                  <c:v>Arrested for Driving While Intoxicated: No</c:v>
                </c:pt>
              </c:strCache>
              <c:extLst/>
            </c:strRef>
          </c:cat>
          <c:val>
            <c:numRef>
              <c:f>(Sheet1!$B$2:$B$15,Sheet1!$B$27)</c:f>
              <c:numCache>
                <c:formatCode>0%</c:formatCode>
                <c:ptCount val="12"/>
                <c:pt idx="0">
                  <c:v>0.59</c:v>
                </c:pt>
                <c:pt idx="1">
                  <c:v>0.38</c:v>
                </c:pt>
                <c:pt idx="2">
                  <c:v>0.03</c:v>
                </c:pt>
                <c:pt idx="3">
                  <c:v>0.51</c:v>
                </c:pt>
                <c:pt idx="4">
                  <c:v>0.3</c:v>
                </c:pt>
                <c:pt idx="5">
                  <c:v>0.19</c:v>
                </c:pt>
                <c:pt idx="6">
                  <c:v>0.14000000000000001</c:v>
                </c:pt>
                <c:pt idx="7">
                  <c:v>0.86</c:v>
                </c:pt>
                <c:pt idx="8">
                  <c:v>0.14000000000000001</c:v>
                </c:pt>
                <c:pt idx="9">
                  <c:v>0.86</c:v>
                </c:pt>
                <c:pt idx="10">
                  <c:v>0.15</c:v>
                </c:pt>
                <c:pt idx="11">
                  <c:v>0.85</c:v>
                </c:pt>
              </c:numCache>
              <c:extLst/>
            </c:numRef>
          </c:val>
          <c:extLst>
            <c:ext xmlns:c16="http://schemas.microsoft.com/office/drawing/2014/chart" uri="{C3380CC4-5D6E-409C-BE32-E72D297353CC}">
              <c16:uniqueId val="{00000000-0713-4366-B543-948FC0761212}"/>
            </c:ext>
          </c:extLst>
        </c:ser>
        <c:ser>
          <c:idx val="1"/>
          <c:order val="1"/>
          <c:tx>
            <c:strRef>
              <c:f>Sheet1!$C$1</c:f>
              <c:strCache>
                <c:ptCount val="1"/>
                <c:pt idx="0">
                  <c:v>Non Past 3-Month User (N=479)</c:v>
                </c:pt>
              </c:strCache>
            </c:strRef>
          </c:tx>
          <c:spPr>
            <a:solidFill>
              <a:schemeClr val="tx1"/>
            </a:solidFill>
            <a:ln>
              <a:noFill/>
            </a:ln>
            <a:effectLst/>
          </c:spPr>
          <c:invertIfNegative val="0"/>
          <c:dLbls>
            <c:spPr>
              <a:noFill/>
              <a:ln>
                <a:noFill/>
              </a:ln>
              <a:effectLst/>
            </c:spPr>
            <c:txPr>
              <a:bodyPr rot="0" spcFirstLastPara="1" vertOverflow="overflow" horzOverflow="overflow" vert="horz" wrap="square" anchor="ctr" anchorCtr="1">
                <a:normAutofit/>
              </a:bodyPr>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2"/>
                <c:pt idx="0">
                  <c:v>Vehicle Type: Sedan/Coupe</c:v>
                </c:pt>
                <c:pt idx="1">
                  <c:v>Vehicle Type: Truck/SUV/Van</c:v>
                </c:pt>
                <c:pt idx="2">
                  <c:v>Vehicle Type: Motorcycle/Other</c:v>
                </c:pt>
                <c:pt idx="3">
                  <c:v>Driving between 11pm and 4am: At least once a month</c:v>
                </c:pt>
                <c:pt idx="4">
                  <c:v>Driving between 11pm and 4am: Less often</c:v>
                </c:pt>
                <c:pt idx="5">
                  <c:v>Driving between 11pm and 4am: Never</c:v>
                </c:pt>
                <c:pt idx="6">
                  <c:v>Citation Past Year: Yes</c:v>
                </c:pt>
                <c:pt idx="7">
                  <c:v>Citation Past Year: No</c:v>
                </c:pt>
                <c:pt idx="8">
                  <c:v>Crash Past Year: Yes</c:v>
                </c:pt>
                <c:pt idx="9">
                  <c:v>Crash Past Year: No</c:v>
                </c:pt>
                <c:pt idx="10">
                  <c:v>Arrested for Driving While Intoxicated: Yes</c:v>
                </c:pt>
                <c:pt idx="11">
                  <c:v>Arrested for Driving While Intoxicated: No</c:v>
                </c:pt>
              </c:strCache>
              <c:extLst/>
            </c:strRef>
          </c:cat>
          <c:val>
            <c:numRef>
              <c:f>(Sheet1!$C$2:$C$15,Sheet1!$C$27)</c:f>
              <c:numCache>
                <c:formatCode>0%</c:formatCode>
                <c:ptCount val="12"/>
                <c:pt idx="0">
                  <c:v>0.48</c:v>
                </c:pt>
                <c:pt idx="1">
                  <c:v>0.49</c:v>
                </c:pt>
                <c:pt idx="2">
                  <c:v>0.03</c:v>
                </c:pt>
                <c:pt idx="3">
                  <c:v>0.26</c:v>
                </c:pt>
                <c:pt idx="4">
                  <c:v>0.33</c:v>
                </c:pt>
                <c:pt idx="5">
                  <c:v>0.41</c:v>
                </c:pt>
                <c:pt idx="6">
                  <c:v>0.06</c:v>
                </c:pt>
                <c:pt idx="7">
                  <c:v>0.94</c:v>
                </c:pt>
                <c:pt idx="8">
                  <c:v>0.04</c:v>
                </c:pt>
                <c:pt idx="9">
                  <c:v>0.96</c:v>
                </c:pt>
                <c:pt idx="10">
                  <c:v>0.04</c:v>
                </c:pt>
                <c:pt idx="11">
                  <c:v>0.96</c:v>
                </c:pt>
              </c:numCache>
              <c:extLst/>
            </c:numRef>
          </c:val>
          <c:extLst>
            <c:ext xmlns:c16="http://schemas.microsoft.com/office/drawing/2014/chart" uri="{C3380CC4-5D6E-409C-BE32-E72D297353CC}">
              <c16:uniqueId val="{00000001-0713-4366-B543-948FC0761212}"/>
            </c:ext>
          </c:extLst>
        </c:ser>
        <c:dLbls>
          <c:dLblPos val="outEnd"/>
          <c:showLegendKey val="0"/>
          <c:showVal val="1"/>
          <c:showCatName val="0"/>
          <c:showSerName val="0"/>
          <c:showPercent val="0"/>
          <c:showBubbleSize val="0"/>
        </c:dLbls>
        <c:gapWidth val="182"/>
        <c:axId val="780489631"/>
        <c:axId val="780490463"/>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Column2</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Sheet1!$A$2:$A$15</c15:sqref>
                        </c15:formulaRef>
                      </c:ext>
                    </c:extLst>
                    <c:strCache>
                      <c:ptCount val="12"/>
                      <c:pt idx="0">
                        <c:v>Vehicle Type: Sedan/Coupe</c:v>
                      </c:pt>
                      <c:pt idx="1">
                        <c:v>Vehicle Type: Truck/SUV/Van</c:v>
                      </c:pt>
                      <c:pt idx="2">
                        <c:v>Vehicle Type: Motorcycle/Other</c:v>
                      </c:pt>
                      <c:pt idx="3">
                        <c:v>Driving between 11pm and 4am: At least once a month</c:v>
                      </c:pt>
                      <c:pt idx="4">
                        <c:v>Driving between 11pm and 4am: Less often</c:v>
                      </c:pt>
                      <c:pt idx="5">
                        <c:v>Driving between 11pm and 4am: Never</c:v>
                      </c:pt>
                      <c:pt idx="6">
                        <c:v>Citation Past Year: Yes</c:v>
                      </c:pt>
                      <c:pt idx="7">
                        <c:v>Citation Past Year: No</c:v>
                      </c:pt>
                      <c:pt idx="8">
                        <c:v>Crash Past Year: Yes</c:v>
                      </c:pt>
                      <c:pt idx="9">
                        <c:v>Crash Past Year: No</c:v>
                      </c:pt>
                      <c:pt idx="10">
                        <c:v>Arrested for Driving While Intoxicated: Yes</c:v>
                      </c:pt>
                      <c:pt idx="11">
                        <c:v>Arrested for Driving While Intoxicated: No</c:v>
                      </c:pt>
                    </c:strCache>
                  </c:strRef>
                </c:cat>
                <c:val>
                  <c:numRef>
                    <c:extLst>
                      <c:ext uri="{02D57815-91ED-43cb-92C2-25804820EDAC}">
                        <c15:formulaRef>
                          <c15:sqref>(Sheet1!$D$2:$D$15,Sheet1!$D$27)</c15:sqref>
                        </c15:formulaRef>
                      </c:ext>
                    </c:extLst>
                    <c:numCache>
                      <c:formatCode>General</c:formatCode>
                      <c:ptCount val="12"/>
                    </c:numCache>
                  </c:numRef>
                </c:val>
                <c:extLst>
                  <c:ext xmlns:c16="http://schemas.microsoft.com/office/drawing/2014/chart" uri="{C3380CC4-5D6E-409C-BE32-E72D297353CC}">
                    <c16:uniqueId val="{00000000-43B5-4D5F-9CF1-5BCA03E701BC}"/>
                  </c:ext>
                </c:extLst>
              </c15:ser>
            </c15:filteredBarSeries>
          </c:ext>
        </c:extLst>
      </c:barChart>
      <c:catAx>
        <c:axId val="780489631"/>
        <c:scaling>
          <c:orientation val="maxMin"/>
        </c:scaling>
        <c:delete val="0"/>
        <c:axPos val="l"/>
        <c:majorGridlines>
          <c:spPr>
            <a:ln w="9525" cap="flat" cmpd="sng" algn="ctr">
              <a:solidFill>
                <a:schemeClr val="bg1">
                  <a:lumMod val="75000"/>
                </a:schemeClr>
              </a:solidFill>
              <a:prstDash val="dash"/>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780490463"/>
        <c:crosses val="autoZero"/>
        <c:auto val="1"/>
        <c:lblAlgn val="ctr"/>
        <c:lblOffset val="100"/>
        <c:noMultiLvlLbl val="0"/>
      </c:catAx>
      <c:valAx>
        <c:axId val="780490463"/>
        <c:scaling>
          <c:orientation val="minMax"/>
        </c:scaling>
        <c:delete val="1"/>
        <c:axPos val="t"/>
        <c:numFmt formatCode="0%" sourceLinked="1"/>
        <c:majorTickMark val="none"/>
        <c:minorTickMark val="none"/>
        <c:tickLblPos val="nextTo"/>
        <c:crossAx val="780489631"/>
        <c:crosses val="autoZero"/>
        <c:crossBetween val="between"/>
      </c:valAx>
      <c:spPr>
        <a:noFill/>
        <a:ln>
          <a:noFill/>
        </a:ln>
        <a:effectLst/>
      </c:spPr>
    </c:plotArea>
    <c:legend>
      <c:legendPos val="t"/>
      <c:layout>
        <c:manualLayout>
          <c:xMode val="edge"/>
          <c:yMode val="edge"/>
          <c:x val="0.30230983939698203"/>
          <c:y val="4.1730596239182224E-2"/>
          <c:w val="0.62600875317674975"/>
          <c:h val="5.351412597112065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2"/>
          <c:order val="0"/>
          <c:tx>
            <c:strRef>
              <c:f>Sheet1!$B$1</c:f>
              <c:strCache>
                <c:ptCount val="1"/>
                <c:pt idx="0">
                  <c:v>Total Virginians</c:v>
                </c:pt>
              </c:strCache>
              <c:extLst xmlns:c15="http://schemas.microsoft.com/office/drawing/2012/chart"/>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5"/>
                <c:pt idx="0">
                  <c:v>Central</c:v>
                </c:pt>
                <c:pt idx="1">
                  <c:v>Eastern</c:v>
                </c:pt>
                <c:pt idx="2">
                  <c:v>Southwest</c:v>
                </c:pt>
                <c:pt idx="3">
                  <c:v>Northern</c:v>
                </c:pt>
                <c:pt idx="4">
                  <c:v>Northwest</c:v>
                </c:pt>
              </c:strCache>
              <c:extLst xmlns:c15="http://schemas.microsoft.com/office/drawing/2012/chart"/>
            </c:strRef>
          </c:cat>
          <c:val>
            <c:numRef>
              <c:f>Sheet1!$B$2:$B$17</c:f>
              <c:numCache>
                <c:formatCode>0%</c:formatCode>
                <c:ptCount val="5"/>
                <c:pt idx="0">
                  <c:v>0.18</c:v>
                </c:pt>
                <c:pt idx="1">
                  <c:v>0.23</c:v>
                </c:pt>
                <c:pt idx="2">
                  <c:v>0.18</c:v>
                </c:pt>
                <c:pt idx="3">
                  <c:v>0.24</c:v>
                </c:pt>
                <c:pt idx="4">
                  <c:v>0.17</c:v>
                </c:pt>
              </c:numCache>
              <c:extLst xmlns:c15="http://schemas.microsoft.com/office/drawing/2012/chart"/>
            </c:numRef>
          </c:val>
          <c:extLst xmlns:c15="http://schemas.microsoft.com/office/drawing/2012/chart">
            <c:ext xmlns:c16="http://schemas.microsoft.com/office/drawing/2014/chart" uri="{C3380CC4-5D6E-409C-BE32-E72D297353CC}">
              <c16:uniqueId val="{00000000-43B5-4D5F-9CF1-5BCA03E701BC}"/>
            </c:ext>
          </c:extLst>
        </c:ser>
        <c:ser>
          <c:idx val="0"/>
          <c:order val="1"/>
          <c:tx>
            <c:strRef>
              <c:f>Sheet1!$C$1</c:f>
              <c:strCache>
                <c:ptCount val="1"/>
                <c:pt idx="0">
                  <c:v>Past 3-Month User (N=304)</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5"/>
                <c:pt idx="0">
                  <c:v>Central</c:v>
                </c:pt>
                <c:pt idx="1">
                  <c:v>Eastern</c:v>
                </c:pt>
                <c:pt idx="2">
                  <c:v>Southwest</c:v>
                </c:pt>
                <c:pt idx="3">
                  <c:v>Northern</c:v>
                </c:pt>
                <c:pt idx="4">
                  <c:v>Northwest</c:v>
                </c:pt>
              </c:strCache>
              <c:extLst/>
            </c:strRef>
          </c:cat>
          <c:val>
            <c:numRef>
              <c:f>Sheet1!$C$2:$C$17</c:f>
              <c:numCache>
                <c:formatCode>0%</c:formatCode>
                <c:ptCount val="5"/>
                <c:pt idx="0">
                  <c:v>0.16</c:v>
                </c:pt>
                <c:pt idx="1">
                  <c:v>0.26</c:v>
                </c:pt>
                <c:pt idx="2">
                  <c:v>0.24</c:v>
                </c:pt>
                <c:pt idx="3">
                  <c:v>0.2</c:v>
                </c:pt>
                <c:pt idx="4">
                  <c:v>0.15</c:v>
                </c:pt>
              </c:numCache>
              <c:extLst/>
            </c:numRef>
          </c:val>
          <c:extLst>
            <c:ext xmlns:c16="http://schemas.microsoft.com/office/drawing/2014/chart" uri="{C3380CC4-5D6E-409C-BE32-E72D297353CC}">
              <c16:uniqueId val="{00000000-0713-4366-B543-948FC0761212}"/>
            </c:ext>
          </c:extLst>
        </c:ser>
        <c:ser>
          <c:idx val="1"/>
          <c:order val="2"/>
          <c:tx>
            <c:strRef>
              <c:f>Sheet1!$D$1</c:f>
              <c:strCache>
                <c:ptCount val="1"/>
                <c:pt idx="0">
                  <c:v>Non Past 3-Month User (N=479)</c:v>
                </c:pt>
              </c:strCache>
            </c:strRef>
          </c:tx>
          <c:spPr>
            <a:solidFill>
              <a:schemeClr val="bg2"/>
            </a:solidFill>
            <a:ln>
              <a:noFill/>
            </a:ln>
            <a:effectLst/>
          </c:spPr>
          <c:invertIfNegative val="0"/>
          <c:dLbls>
            <c:spPr>
              <a:noFill/>
              <a:ln>
                <a:noFill/>
              </a:ln>
              <a:effectLst/>
            </c:spPr>
            <c:txPr>
              <a:bodyPr rot="0" spcFirstLastPara="1" vertOverflow="overflow" horzOverflow="overflow" vert="horz" wrap="square" anchor="ctr" anchorCtr="1">
                <a:normAutofit/>
              </a:bodyPr>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Sheet1!$A$2:$A$11</c:f>
              <c:strCache>
                <c:ptCount val="5"/>
                <c:pt idx="0">
                  <c:v>Central</c:v>
                </c:pt>
                <c:pt idx="1">
                  <c:v>Eastern</c:v>
                </c:pt>
                <c:pt idx="2">
                  <c:v>Southwest</c:v>
                </c:pt>
                <c:pt idx="3">
                  <c:v>Northern</c:v>
                </c:pt>
                <c:pt idx="4">
                  <c:v>Northwest</c:v>
                </c:pt>
              </c:strCache>
              <c:extLst/>
            </c:strRef>
          </c:cat>
          <c:val>
            <c:numRef>
              <c:f>Sheet1!$D$2:$D$17</c:f>
              <c:numCache>
                <c:formatCode>0%</c:formatCode>
                <c:ptCount val="5"/>
                <c:pt idx="0">
                  <c:v>0.19</c:v>
                </c:pt>
                <c:pt idx="1">
                  <c:v>0.23</c:v>
                </c:pt>
                <c:pt idx="2">
                  <c:v>0.16</c:v>
                </c:pt>
                <c:pt idx="3">
                  <c:v>0.25</c:v>
                </c:pt>
                <c:pt idx="4">
                  <c:v>0.18</c:v>
                </c:pt>
              </c:numCache>
              <c:extLst/>
            </c:numRef>
          </c:val>
          <c:extLst>
            <c:ext xmlns:c16="http://schemas.microsoft.com/office/drawing/2014/chart" uri="{C3380CC4-5D6E-409C-BE32-E72D297353CC}">
              <c16:uniqueId val="{00000001-0713-4366-B543-948FC0761212}"/>
            </c:ext>
          </c:extLst>
        </c:ser>
        <c:dLbls>
          <c:dLblPos val="outEnd"/>
          <c:showLegendKey val="0"/>
          <c:showVal val="1"/>
          <c:showCatName val="0"/>
          <c:showSerName val="0"/>
          <c:showPercent val="0"/>
          <c:showBubbleSize val="0"/>
        </c:dLbls>
        <c:gapWidth val="182"/>
        <c:axId val="780489631"/>
        <c:axId val="780490463"/>
        <c:extLst/>
      </c:barChart>
      <c:catAx>
        <c:axId val="780489631"/>
        <c:scaling>
          <c:orientation val="maxMin"/>
        </c:scaling>
        <c:delete val="0"/>
        <c:axPos val="l"/>
        <c:majorGridlines>
          <c:spPr>
            <a:ln w="9525" cap="flat" cmpd="sng" algn="ctr">
              <a:solidFill>
                <a:schemeClr val="bg1">
                  <a:lumMod val="75000"/>
                </a:schemeClr>
              </a:solidFill>
              <a:prstDash val="dash"/>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780490463"/>
        <c:crosses val="autoZero"/>
        <c:auto val="1"/>
        <c:lblAlgn val="ctr"/>
        <c:lblOffset val="100"/>
        <c:noMultiLvlLbl val="0"/>
      </c:catAx>
      <c:valAx>
        <c:axId val="780490463"/>
        <c:scaling>
          <c:orientation val="minMax"/>
        </c:scaling>
        <c:delete val="1"/>
        <c:axPos val="t"/>
        <c:numFmt formatCode="0%" sourceLinked="1"/>
        <c:majorTickMark val="none"/>
        <c:minorTickMark val="none"/>
        <c:tickLblPos val="nextTo"/>
        <c:crossAx val="78048963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Within the past week (N=189)</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9"/>
                <c:pt idx="0">
                  <c:v>Male</c:v>
                </c:pt>
                <c:pt idx="1">
                  <c:v>Age: 16-34</c:v>
                </c:pt>
                <c:pt idx="2">
                  <c:v>Age: 35-49</c:v>
                </c:pt>
                <c:pt idx="3">
                  <c:v>Age: 50-64</c:v>
                </c:pt>
                <c:pt idx="4">
                  <c:v>Age: 65+</c:v>
                </c:pt>
                <c:pt idx="5">
                  <c:v>Less than college</c:v>
                </c:pt>
                <c:pt idx="6">
                  <c:v>Some college</c:v>
                </c:pt>
                <c:pt idx="7">
                  <c:v>College or more</c:v>
                </c:pt>
                <c:pt idx="8">
                  <c:v>Married</c:v>
                </c:pt>
              </c:strCache>
              <c:extLst/>
            </c:strRef>
          </c:cat>
          <c:val>
            <c:numRef>
              <c:f>(Sheet1!$B$2:$B$12,Sheet1!$B$24)</c:f>
              <c:numCache>
                <c:formatCode>0%</c:formatCode>
                <c:ptCount val="9"/>
                <c:pt idx="0">
                  <c:v>0.61</c:v>
                </c:pt>
                <c:pt idx="1">
                  <c:v>0.4</c:v>
                </c:pt>
                <c:pt idx="2">
                  <c:v>0.35</c:v>
                </c:pt>
                <c:pt idx="3">
                  <c:v>0.12</c:v>
                </c:pt>
                <c:pt idx="4">
                  <c:v>0.13</c:v>
                </c:pt>
                <c:pt idx="5">
                  <c:v>0.36</c:v>
                </c:pt>
                <c:pt idx="6">
                  <c:v>0.28000000000000003</c:v>
                </c:pt>
                <c:pt idx="7">
                  <c:v>0.36</c:v>
                </c:pt>
                <c:pt idx="8">
                  <c:v>0.47</c:v>
                </c:pt>
              </c:numCache>
              <c:extLst/>
            </c:numRef>
          </c:val>
          <c:extLst>
            <c:ext xmlns:c16="http://schemas.microsoft.com/office/drawing/2014/chart" uri="{C3380CC4-5D6E-409C-BE32-E72D297353CC}">
              <c16:uniqueId val="{00000000-0713-4366-B543-948FC0761212}"/>
            </c:ext>
          </c:extLst>
        </c:ser>
        <c:ser>
          <c:idx val="1"/>
          <c:order val="1"/>
          <c:tx>
            <c:strRef>
              <c:f>Sheet1!$C$1</c:f>
              <c:strCache>
                <c:ptCount val="1"/>
                <c:pt idx="0">
                  <c:v>Within the past 3 months (N=115)</c:v>
                </c:pt>
              </c:strCache>
            </c:strRef>
          </c:tx>
          <c:spPr>
            <a:solidFill>
              <a:schemeClr val="tx1"/>
            </a:solidFill>
            <a:ln>
              <a:noFill/>
            </a:ln>
            <a:effectLst/>
          </c:spPr>
          <c:invertIfNegative val="0"/>
          <c:dLbls>
            <c:spPr>
              <a:noFill/>
              <a:ln>
                <a:noFill/>
              </a:ln>
              <a:effectLst/>
            </c:spPr>
            <c:txPr>
              <a:bodyPr rot="0" spcFirstLastPara="1" vertOverflow="overflow" horzOverflow="overflow" vert="horz" wrap="square" anchor="ctr" anchorCtr="1">
                <a:normAutofit/>
              </a:bodyPr>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Sheet1!$A$2:$A$12</c:f>
              <c:strCache>
                <c:ptCount val="9"/>
                <c:pt idx="0">
                  <c:v>Male</c:v>
                </c:pt>
                <c:pt idx="1">
                  <c:v>Age: 16-34</c:v>
                </c:pt>
                <c:pt idx="2">
                  <c:v>Age: 35-49</c:v>
                </c:pt>
                <c:pt idx="3">
                  <c:v>Age: 50-64</c:v>
                </c:pt>
                <c:pt idx="4">
                  <c:v>Age: 65+</c:v>
                </c:pt>
                <c:pt idx="5">
                  <c:v>Less than college</c:v>
                </c:pt>
                <c:pt idx="6">
                  <c:v>Some college</c:v>
                </c:pt>
                <c:pt idx="7">
                  <c:v>College or more</c:v>
                </c:pt>
                <c:pt idx="8">
                  <c:v>Married</c:v>
                </c:pt>
              </c:strCache>
              <c:extLst/>
            </c:strRef>
          </c:cat>
          <c:val>
            <c:numRef>
              <c:f>(Sheet1!$C$2:$C$12,Sheet1!$C$24)</c:f>
              <c:numCache>
                <c:formatCode>0%</c:formatCode>
                <c:ptCount val="9"/>
                <c:pt idx="0">
                  <c:v>0.45</c:v>
                </c:pt>
                <c:pt idx="1">
                  <c:v>0.28999999999999998</c:v>
                </c:pt>
                <c:pt idx="2">
                  <c:v>0.39</c:v>
                </c:pt>
                <c:pt idx="3">
                  <c:v>0.17</c:v>
                </c:pt>
                <c:pt idx="4">
                  <c:v>0.14000000000000001</c:v>
                </c:pt>
                <c:pt idx="5">
                  <c:v>0.28000000000000003</c:v>
                </c:pt>
                <c:pt idx="6">
                  <c:v>0.3</c:v>
                </c:pt>
                <c:pt idx="7">
                  <c:v>0.42</c:v>
                </c:pt>
                <c:pt idx="8">
                  <c:v>0.54</c:v>
                </c:pt>
              </c:numCache>
              <c:extLst/>
            </c:numRef>
          </c:val>
          <c:extLst>
            <c:ext xmlns:c16="http://schemas.microsoft.com/office/drawing/2014/chart" uri="{C3380CC4-5D6E-409C-BE32-E72D297353CC}">
              <c16:uniqueId val="{00000001-0713-4366-B543-948FC0761212}"/>
            </c:ext>
          </c:extLst>
        </c:ser>
        <c:ser>
          <c:idx val="2"/>
          <c:order val="2"/>
          <c:tx>
            <c:strRef>
              <c:f>Sheet1!$D$1</c:f>
              <c:strCache>
                <c:ptCount val="1"/>
                <c:pt idx="0">
                  <c:v>More than 3 months ago (N=164)</c:v>
                </c:pt>
              </c:strCache>
              <c:extLst xmlns:c15="http://schemas.microsoft.com/office/drawing/2012/chart"/>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9"/>
                <c:pt idx="0">
                  <c:v>Male</c:v>
                </c:pt>
                <c:pt idx="1">
                  <c:v>Age: 16-34</c:v>
                </c:pt>
                <c:pt idx="2">
                  <c:v>Age: 35-49</c:v>
                </c:pt>
                <c:pt idx="3">
                  <c:v>Age: 50-64</c:v>
                </c:pt>
                <c:pt idx="4">
                  <c:v>Age: 65+</c:v>
                </c:pt>
                <c:pt idx="5">
                  <c:v>Less than college</c:v>
                </c:pt>
                <c:pt idx="6">
                  <c:v>Some college</c:v>
                </c:pt>
                <c:pt idx="7">
                  <c:v>College or more</c:v>
                </c:pt>
                <c:pt idx="8">
                  <c:v>Married</c:v>
                </c:pt>
              </c:strCache>
              <c:extLst xmlns:c15="http://schemas.microsoft.com/office/drawing/2012/chart"/>
            </c:strRef>
          </c:cat>
          <c:val>
            <c:numRef>
              <c:f>(Sheet1!$D$2:$D$12,Sheet1!$D$24)</c:f>
              <c:numCache>
                <c:formatCode>0%</c:formatCode>
                <c:ptCount val="9"/>
                <c:pt idx="0">
                  <c:v>0.38</c:v>
                </c:pt>
                <c:pt idx="1">
                  <c:v>0.2</c:v>
                </c:pt>
                <c:pt idx="2">
                  <c:v>0.24</c:v>
                </c:pt>
                <c:pt idx="3">
                  <c:v>0.28999999999999998</c:v>
                </c:pt>
                <c:pt idx="4">
                  <c:v>0.27</c:v>
                </c:pt>
                <c:pt idx="5">
                  <c:v>0.21</c:v>
                </c:pt>
                <c:pt idx="6">
                  <c:v>0.3</c:v>
                </c:pt>
                <c:pt idx="7">
                  <c:v>0.49</c:v>
                </c:pt>
                <c:pt idx="8">
                  <c:v>0.62</c:v>
                </c:pt>
              </c:numCache>
              <c:extLst xmlns:c15="http://schemas.microsoft.com/office/drawing/2012/chart"/>
            </c:numRef>
          </c:val>
          <c:extLst xmlns:c15="http://schemas.microsoft.com/office/drawing/2012/chart">
            <c:ext xmlns:c16="http://schemas.microsoft.com/office/drawing/2014/chart" uri="{C3380CC4-5D6E-409C-BE32-E72D297353CC}">
              <c16:uniqueId val="{00000000-43B5-4D5F-9CF1-5BCA03E701BC}"/>
            </c:ext>
          </c:extLst>
        </c:ser>
        <c:dLbls>
          <c:dLblPos val="outEnd"/>
          <c:showLegendKey val="0"/>
          <c:showVal val="1"/>
          <c:showCatName val="0"/>
          <c:showSerName val="0"/>
          <c:showPercent val="0"/>
          <c:showBubbleSize val="0"/>
        </c:dLbls>
        <c:gapWidth val="182"/>
        <c:axId val="780489631"/>
        <c:axId val="780490463"/>
        <c:extLst/>
      </c:barChart>
      <c:catAx>
        <c:axId val="780489631"/>
        <c:scaling>
          <c:orientation val="maxMin"/>
        </c:scaling>
        <c:delete val="0"/>
        <c:axPos val="l"/>
        <c:majorGridlines>
          <c:spPr>
            <a:ln w="9525" cap="flat" cmpd="sng" algn="ctr">
              <a:solidFill>
                <a:schemeClr val="bg1">
                  <a:lumMod val="75000"/>
                </a:schemeClr>
              </a:solidFill>
              <a:prstDash val="dash"/>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780490463"/>
        <c:crosses val="autoZero"/>
        <c:auto val="1"/>
        <c:lblAlgn val="ctr"/>
        <c:lblOffset val="100"/>
        <c:noMultiLvlLbl val="0"/>
      </c:catAx>
      <c:valAx>
        <c:axId val="780490463"/>
        <c:scaling>
          <c:orientation val="minMax"/>
        </c:scaling>
        <c:delete val="1"/>
        <c:axPos val="t"/>
        <c:numFmt formatCode="0%" sourceLinked="1"/>
        <c:majorTickMark val="none"/>
        <c:minorTickMark val="none"/>
        <c:tickLblPos val="nextTo"/>
        <c:crossAx val="780489631"/>
        <c:crosses val="autoZero"/>
        <c:crossBetween val="between"/>
      </c:valAx>
      <c:spPr>
        <a:noFill/>
        <a:ln w="25400">
          <a:noFill/>
        </a:ln>
        <a:effectLst/>
      </c:spPr>
    </c:plotArea>
    <c:legend>
      <c:legendPos val="t"/>
      <c:layout>
        <c:manualLayout>
          <c:xMode val="edge"/>
          <c:yMode val="edge"/>
          <c:x val="0.13272237248562355"/>
          <c:y val="3.6821114328690202E-2"/>
          <c:w val="0.74187679255163264"/>
          <c:h val="5.351412597112065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0.24356</cdr:y>
    </cdr:from>
    <cdr:to>
      <cdr:x>0.16414</cdr:x>
      <cdr:y>0.36162</cdr:y>
    </cdr:to>
    <cdr:sp macro="" textlink="">
      <cdr:nvSpPr>
        <cdr:cNvPr id="2" name="TextBox 6">
          <a:extLst xmlns:a="http://schemas.openxmlformats.org/drawingml/2006/main">
            <a:ext uri="{FF2B5EF4-FFF2-40B4-BE49-F238E27FC236}">
              <a16:creationId xmlns:a16="http://schemas.microsoft.com/office/drawing/2014/main" id="{94CF3C0C-5D44-43E9-915D-494213EBA66D}"/>
            </a:ext>
          </a:extLst>
        </cdr:cNvPr>
        <cdr:cNvSpPr txBox="1"/>
      </cdr:nvSpPr>
      <cdr:spPr>
        <a:xfrm xmlns:a="http://schemas.openxmlformats.org/drawingml/2006/main">
          <a:off x="0" y="1142942"/>
          <a:ext cx="1192184" cy="5539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500" b="1" dirty="0"/>
            <a:t>88%</a:t>
          </a:r>
        </a:p>
        <a:p xmlns:a="http://schemas.openxmlformats.org/drawingml/2006/main">
          <a:pPr algn="ctr"/>
          <a:r>
            <a:rPr lang="en-US" sz="1500" b="1" dirty="0"/>
            <a:t>At home</a:t>
          </a:r>
        </a:p>
      </cdr:txBody>
    </cdr:sp>
  </cdr:relSizeAnchor>
  <cdr:relSizeAnchor xmlns:cdr="http://schemas.openxmlformats.org/drawingml/2006/chartDrawing">
    <cdr:from>
      <cdr:x>0.17469</cdr:x>
      <cdr:y>0.16355</cdr:y>
    </cdr:from>
    <cdr:to>
      <cdr:x>0.22497</cdr:x>
      <cdr:y>0.37528</cdr:y>
    </cdr:to>
    <cdr:sp macro="" textlink="">
      <cdr:nvSpPr>
        <cdr:cNvPr id="3" name="Left Brace 2">
          <a:extLst xmlns:a="http://schemas.openxmlformats.org/drawingml/2006/main">
            <a:ext uri="{FF2B5EF4-FFF2-40B4-BE49-F238E27FC236}">
              <a16:creationId xmlns:a16="http://schemas.microsoft.com/office/drawing/2014/main" id="{9BF863BD-585C-4803-AFA3-E3CE272B3912}"/>
            </a:ext>
          </a:extLst>
        </cdr:cNvPr>
        <cdr:cNvSpPr/>
      </cdr:nvSpPr>
      <cdr:spPr>
        <a:xfrm xmlns:a="http://schemas.openxmlformats.org/drawingml/2006/main">
          <a:off x="1268828" y="819150"/>
          <a:ext cx="365160" cy="1060449"/>
        </a:xfrm>
        <a:prstGeom xmlns:a="http://schemas.openxmlformats.org/drawingml/2006/main" prst="lef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cdr:x>
      <cdr:y>0.66068</cdr:y>
    </cdr:from>
    <cdr:to>
      <cdr:x>0.15412</cdr:x>
      <cdr:y>0.87712</cdr:y>
    </cdr:to>
    <cdr:sp macro="" textlink="">
      <cdr:nvSpPr>
        <cdr:cNvPr id="4" name="TextBox 6">
          <a:extLst xmlns:a="http://schemas.openxmlformats.org/drawingml/2006/main">
            <a:ext uri="{FF2B5EF4-FFF2-40B4-BE49-F238E27FC236}">
              <a16:creationId xmlns:a16="http://schemas.microsoft.com/office/drawing/2014/main" id="{AFA5B34A-C850-525C-0DB4-2654424221C1}"/>
            </a:ext>
          </a:extLst>
        </cdr:cNvPr>
        <cdr:cNvSpPr txBox="1"/>
      </cdr:nvSpPr>
      <cdr:spPr>
        <a:xfrm xmlns:a="http://schemas.openxmlformats.org/drawingml/2006/main">
          <a:off x="0" y="3100341"/>
          <a:ext cx="1119406" cy="101566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500" b="1" dirty="0">
              <a:solidFill>
                <a:schemeClr val="tx1"/>
              </a:solidFill>
            </a:rPr>
            <a:t>55%</a:t>
          </a:r>
        </a:p>
        <a:p xmlns:a="http://schemas.openxmlformats.org/drawingml/2006/main">
          <a:pPr algn="ctr"/>
          <a:r>
            <a:rPr lang="en-US" sz="1500" b="1" dirty="0">
              <a:solidFill>
                <a:schemeClr val="tx1"/>
              </a:solidFill>
            </a:rPr>
            <a:t>Away from home</a:t>
          </a:r>
        </a:p>
      </cdr:txBody>
    </cdr:sp>
  </cdr:relSizeAnchor>
  <cdr:relSizeAnchor xmlns:cdr="http://schemas.openxmlformats.org/drawingml/2006/chartDrawing">
    <cdr:from>
      <cdr:x>0.17776</cdr:x>
      <cdr:y>0.39414</cdr:y>
    </cdr:from>
    <cdr:to>
      <cdr:x>0.22497</cdr:x>
      <cdr:y>1</cdr:y>
    </cdr:to>
    <cdr:sp macro="" textlink="">
      <cdr:nvSpPr>
        <cdr:cNvPr id="5" name="Left Brace 4">
          <a:extLst xmlns:a="http://schemas.openxmlformats.org/drawingml/2006/main">
            <a:ext uri="{FF2B5EF4-FFF2-40B4-BE49-F238E27FC236}">
              <a16:creationId xmlns:a16="http://schemas.microsoft.com/office/drawing/2014/main" id="{5AD4E31C-3083-7D9F-BAE4-2485E4D7D039}"/>
            </a:ext>
          </a:extLst>
        </cdr:cNvPr>
        <cdr:cNvSpPr/>
      </cdr:nvSpPr>
      <cdr:spPr>
        <a:xfrm xmlns:a="http://schemas.openxmlformats.org/drawingml/2006/main">
          <a:off x="1291132" y="1974057"/>
          <a:ext cx="342856" cy="3034506"/>
        </a:xfrm>
        <a:prstGeom xmlns:a="http://schemas.openxmlformats.org/drawingml/2006/main" prst="lef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endParaRPr lang="en-US" dirty="0"/>
        </a:p>
      </cdr:txBody>
    </cdr:sp>
  </cdr:relSizeAnchor>
</c:userShapes>
</file>

<file path=ppt/drawings/drawing10.xml><?xml version="1.0" encoding="utf-8"?>
<c:userShapes xmlns:c="http://schemas.openxmlformats.org/drawingml/2006/chart">
  <cdr:relSizeAnchor xmlns:cdr="http://schemas.openxmlformats.org/drawingml/2006/chartDrawing">
    <cdr:from>
      <cdr:x>0.58003</cdr:x>
      <cdr:y>0.24707</cdr:y>
    </cdr:from>
    <cdr:to>
      <cdr:x>0.68534</cdr:x>
      <cdr:y>0.32843</cdr:y>
    </cdr:to>
    <cdr:sp macro="" textlink="">
      <cdr:nvSpPr>
        <cdr:cNvPr id="4" name="TextBox 3">
          <a:extLst xmlns:a="http://schemas.openxmlformats.org/drawingml/2006/main">
            <a:ext uri="{FF2B5EF4-FFF2-40B4-BE49-F238E27FC236}">
              <a16:creationId xmlns:a16="http://schemas.microsoft.com/office/drawing/2014/main" id="{4B36315A-6C93-F6A5-A8CF-ECEC4041E036}"/>
            </a:ext>
          </a:extLst>
        </cdr:cNvPr>
        <cdr:cNvSpPr txBox="1"/>
      </cdr:nvSpPr>
      <cdr:spPr>
        <a:xfrm xmlns:a="http://schemas.openxmlformats.org/drawingml/2006/main">
          <a:off x="2813681" y="919514"/>
          <a:ext cx="510841" cy="3027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solidFill>
                <a:schemeClr val="bg1"/>
              </a:solidFill>
            </a:rPr>
            <a:t>32%</a:t>
          </a:r>
        </a:p>
      </cdr:txBody>
    </cdr:sp>
  </cdr:relSizeAnchor>
  <cdr:relSizeAnchor xmlns:cdr="http://schemas.openxmlformats.org/drawingml/2006/chartDrawing">
    <cdr:from>
      <cdr:x>0.29217</cdr:x>
      <cdr:y>0.34122</cdr:y>
    </cdr:from>
    <cdr:to>
      <cdr:x>0.40998</cdr:x>
      <cdr:y>0.42568</cdr:y>
    </cdr:to>
    <cdr:sp macro="" textlink="">
      <cdr:nvSpPr>
        <cdr:cNvPr id="5" name="TextBox 4">
          <a:extLst xmlns:a="http://schemas.openxmlformats.org/drawingml/2006/main">
            <a:ext uri="{FF2B5EF4-FFF2-40B4-BE49-F238E27FC236}">
              <a16:creationId xmlns:a16="http://schemas.microsoft.com/office/drawing/2014/main" id="{01680EC6-6EDD-B475-6A43-C0B1C8911CD9}"/>
            </a:ext>
          </a:extLst>
        </cdr:cNvPr>
        <cdr:cNvSpPr txBox="1"/>
      </cdr:nvSpPr>
      <cdr:spPr>
        <a:xfrm xmlns:a="http://schemas.openxmlformats.org/drawingml/2006/main">
          <a:off x="1417271" y="1269934"/>
          <a:ext cx="571500" cy="3143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t>32%</a:t>
          </a:r>
        </a:p>
      </cdr:txBody>
    </cdr:sp>
  </cdr:relSizeAnchor>
  <cdr:relSizeAnchor xmlns:cdr="http://schemas.openxmlformats.org/drawingml/2006/chartDrawing">
    <cdr:from>
      <cdr:x>0.47721</cdr:x>
      <cdr:y>0.54341</cdr:y>
    </cdr:from>
    <cdr:to>
      <cdr:x>0.59425</cdr:x>
      <cdr:y>0.62285</cdr:y>
    </cdr:to>
    <cdr:sp macro="" textlink="">
      <cdr:nvSpPr>
        <cdr:cNvPr id="7" name="TextBox 6">
          <a:extLst xmlns:a="http://schemas.openxmlformats.org/drawingml/2006/main">
            <a:ext uri="{FF2B5EF4-FFF2-40B4-BE49-F238E27FC236}">
              <a16:creationId xmlns:a16="http://schemas.microsoft.com/office/drawing/2014/main" id="{77C63F09-6DFE-7809-286F-379931D57297}"/>
            </a:ext>
          </a:extLst>
        </cdr:cNvPr>
        <cdr:cNvSpPr txBox="1"/>
      </cdr:nvSpPr>
      <cdr:spPr>
        <a:xfrm xmlns:a="http://schemas.openxmlformats.org/drawingml/2006/main">
          <a:off x="2314871" y="2022408"/>
          <a:ext cx="567769" cy="2956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t>29%</a:t>
          </a:r>
        </a:p>
      </cdr:txBody>
    </cdr:sp>
  </cdr:relSizeAnchor>
</c:userShapes>
</file>

<file path=ppt/drawings/drawing11.xml><?xml version="1.0" encoding="utf-8"?>
<c:userShapes xmlns:c="http://schemas.openxmlformats.org/drawingml/2006/chart">
  <cdr:relSizeAnchor xmlns:cdr="http://schemas.openxmlformats.org/drawingml/2006/chartDrawing">
    <cdr:from>
      <cdr:x>0.21315</cdr:x>
      <cdr:y>0.85658</cdr:y>
    </cdr:from>
    <cdr:to>
      <cdr:x>0.29309</cdr:x>
      <cdr:y>0.9077</cdr:y>
    </cdr:to>
    <cdr:sp macro="" textlink="">
      <cdr:nvSpPr>
        <cdr:cNvPr id="2" name="TextBox 5">
          <a:extLst xmlns:a="http://schemas.openxmlformats.org/drawingml/2006/main">
            <a:ext uri="{FF2B5EF4-FFF2-40B4-BE49-F238E27FC236}">
              <a16:creationId xmlns:a16="http://schemas.microsoft.com/office/drawing/2014/main" id="{EA69984F-96D5-E748-7AFA-0032E0D73334}"/>
            </a:ext>
          </a:extLst>
        </cdr:cNvPr>
        <cdr:cNvSpPr txBox="1"/>
      </cdr:nvSpPr>
      <cdr:spPr>
        <a:xfrm xmlns:a="http://schemas.openxmlformats.org/drawingml/2006/main">
          <a:off x="1732496" y="4641522"/>
          <a:ext cx="649705"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dirty="0">
              <a:solidFill>
                <a:schemeClr val="bg2">
                  <a:lumMod val="50000"/>
                </a:schemeClr>
              </a:solidFill>
            </a:rPr>
            <a:t>+4</a:t>
          </a:r>
        </a:p>
      </cdr:txBody>
    </cdr:sp>
  </cdr:relSizeAnchor>
  <cdr:relSizeAnchor xmlns:cdr="http://schemas.openxmlformats.org/drawingml/2006/chartDrawing">
    <cdr:from>
      <cdr:x>0.37617</cdr:x>
      <cdr:y>0.85658</cdr:y>
    </cdr:from>
    <cdr:to>
      <cdr:x>0.4561</cdr:x>
      <cdr:y>0.9077</cdr:y>
    </cdr:to>
    <cdr:sp macro="" textlink="">
      <cdr:nvSpPr>
        <cdr:cNvPr id="3" name="TextBox 5">
          <a:extLst xmlns:a="http://schemas.openxmlformats.org/drawingml/2006/main">
            <a:ext uri="{FF2B5EF4-FFF2-40B4-BE49-F238E27FC236}">
              <a16:creationId xmlns:a16="http://schemas.microsoft.com/office/drawing/2014/main" id="{EA69984F-96D5-E748-7AFA-0032E0D73334}"/>
            </a:ext>
          </a:extLst>
        </cdr:cNvPr>
        <cdr:cNvSpPr txBox="1"/>
      </cdr:nvSpPr>
      <cdr:spPr>
        <a:xfrm xmlns:a="http://schemas.openxmlformats.org/drawingml/2006/main">
          <a:off x="3057516" y="4641522"/>
          <a:ext cx="649705"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dirty="0">
              <a:solidFill>
                <a:schemeClr val="bg2">
                  <a:lumMod val="50000"/>
                </a:schemeClr>
              </a:solidFill>
            </a:rPr>
            <a:t>+7</a:t>
          </a:r>
        </a:p>
      </cdr:txBody>
    </cdr:sp>
  </cdr:relSizeAnchor>
  <cdr:relSizeAnchor xmlns:cdr="http://schemas.openxmlformats.org/drawingml/2006/chartDrawing">
    <cdr:from>
      <cdr:x>0.54081</cdr:x>
      <cdr:y>0.85658</cdr:y>
    </cdr:from>
    <cdr:to>
      <cdr:x>0.62074</cdr:x>
      <cdr:y>0.9077</cdr:y>
    </cdr:to>
    <cdr:sp macro="" textlink="">
      <cdr:nvSpPr>
        <cdr:cNvPr id="4" name="TextBox 5">
          <a:extLst xmlns:a="http://schemas.openxmlformats.org/drawingml/2006/main">
            <a:ext uri="{FF2B5EF4-FFF2-40B4-BE49-F238E27FC236}">
              <a16:creationId xmlns:a16="http://schemas.microsoft.com/office/drawing/2014/main" id="{48786630-F937-E015-D79B-5CDDE9A5BFCA}"/>
            </a:ext>
          </a:extLst>
        </cdr:cNvPr>
        <cdr:cNvSpPr txBox="1"/>
      </cdr:nvSpPr>
      <cdr:spPr>
        <a:xfrm xmlns:a="http://schemas.openxmlformats.org/drawingml/2006/main">
          <a:off x="4395695" y="4641522"/>
          <a:ext cx="649705"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solidFill>
                <a:schemeClr val="bg2">
                  <a:lumMod val="50000"/>
                </a:schemeClr>
              </a:solidFill>
            </a:rPr>
            <a:t>-3</a:t>
          </a:r>
        </a:p>
      </cdr:txBody>
    </cdr:sp>
  </cdr:relSizeAnchor>
  <cdr:relSizeAnchor xmlns:cdr="http://schemas.openxmlformats.org/drawingml/2006/chartDrawing">
    <cdr:from>
      <cdr:x>0.69772</cdr:x>
      <cdr:y>0.85658</cdr:y>
    </cdr:from>
    <cdr:to>
      <cdr:x>0.77765</cdr:x>
      <cdr:y>0.9077</cdr:y>
    </cdr:to>
    <cdr:sp macro="" textlink="">
      <cdr:nvSpPr>
        <cdr:cNvPr id="5" name="TextBox 5">
          <a:extLst xmlns:a="http://schemas.openxmlformats.org/drawingml/2006/main">
            <a:ext uri="{FF2B5EF4-FFF2-40B4-BE49-F238E27FC236}">
              <a16:creationId xmlns:a16="http://schemas.microsoft.com/office/drawing/2014/main" id="{48786630-F937-E015-D79B-5CDDE9A5BFCA}"/>
            </a:ext>
          </a:extLst>
        </cdr:cNvPr>
        <cdr:cNvSpPr txBox="1"/>
      </cdr:nvSpPr>
      <cdr:spPr>
        <a:xfrm xmlns:a="http://schemas.openxmlformats.org/drawingml/2006/main">
          <a:off x="5671042" y="4641521"/>
          <a:ext cx="649705"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solidFill>
                <a:schemeClr val="bg2">
                  <a:lumMod val="50000"/>
                </a:schemeClr>
              </a:solidFill>
            </a:rPr>
            <a:t>-2</a:t>
          </a:r>
        </a:p>
      </cdr:txBody>
    </cdr:sp>
  </cdr:relSizeAnchor>
  <cdr:relSizeAnchor xmlns:cdr="http://schemas.openxmlformats.org/drawingml/2006/chartDrawing">
    <cdr:from>
      <cdr:x>0.86203</cdr:x>
      <cdr:y>0.85658</cdr:y>
    </cdr:from>
    <cdr:to>
      <cdr:x>0.94196</cdr:x>
      <cdr:y>0.9077</cdr:y>
    </cdr:to>
    <cdr:sp macro="" textlink="">
      <cdr:nvSpPr>
        <cdr:cNvPr id="6" name="TextBox 5">
          <a:extLst xmlns:a="http://schemas.openxmlformats.org/drawingml/2006/main">
            <a:ext uri="{FF2B5EF4-FFF2-40B4-BE49-F238E27FC236}">
              <a16:creationId xmlns:a16="http://schemas.microsoft.com/office/drawing/2014/main" id="{48786630-F937-E015-D79B-5CDDE9A5BFCA}"/>
            </a:ext>
          </a:extLst>
        </cdr:cNvPr>
        <cdr:cNvSpPr txBox="1"/>
      </cdr:nvSpPr>
      <cdr:spPr>
        <a:xfrm xmlns:a="http://schemas.openxmlformats.org/drawingml/2006/main">
          <a:off x="7006548" y="4641522"/>
          <a:ext cx="649705"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solidFill>
                <a:schemeClr val="bg2">
                  <a:lumMod val="50000"/>
                </a:schemeClr>
              </a:solidFill>
            </a:rPr>
            <a:t>-6</a:t>
          </a:r>
        </a:p>
      </cdr:txBody>
    </cdr:sp>
  </cdr:relSizeAnchor>
</c:userShapes>
</file>

<file path=ppt/drawings/drawing12.xml><?xml version="1.0" encoding="utf-8"?>
<c:userShapes xmlns:c="http://schemas.openxmlformats.org/drawingml/2006/chart">
  <cdr:relSizeAnchor xmlns:cdr="http://schemas.openxmlformats.org/drawingml/2006/chartDrawing">
    <cdr:from>
      <cdr:x>0.52365</cdr:x>
      <cdr:y>0.0941</cdr:y>
    </cdr:from>
    <cdr:to>
      <cdr:x>0.62896</cdr:x>
      <cdr:y>0.17546</cdr:y>
    </cdr:to>
    <cdr:sp macro="" textlink="">
      <cdr:nvSpPr>
        <cdr:cNvPr id="4" name="TextBox 3">
          <a:extLst xmlns:a="http://schemas.openxmlformats.org/drawingml/2006/main">
            <a:ext uri="{FF2B5EF4-FFF2-40B4-BE49-F238E27FC236}">
              <a16:creationId xmlns:a16="http://schemas.microsoft.com/office/drawing/2014/main" id="{4B36315A-6C93-F6A5-A8CF-ECEC4041E036}"/>
            </a:ext>
          </a:extLst>
        </cdr:cNvPr>
        <cdr:cNvSpPr txBox="1"/>
      </cdr:nvSpPr>
      <cdr:spPr>
        <a:xfrm xmlns:a="http://schemas.openxmlformats.org/drawingml/2006/main">
          <a:off x="2540158" y="350208"/>
          <a:ext cx="510846" cy="3027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solidFill>
                <a:schemeClr val="bg1"/>
              </a:solidFill>
            </a:rPr>
            <a:t>13%</a:t>
          </a:r>
        </a:p>
      </cdr:txBody>
    </cdr:sp>
  </cdr:relSizeAnchor>
  <cdr:relSizeAnchor xmlns:cdr="http://schemas.openxmlformats.org/drawingml/2006/chartDrawing">
    <cdr:from>
      <cdr:x>0.31762</cdr:x>
      <cdr:y>0.2494</cdr:y>
    </cdr:from>
    <cdr:to>
      <cdr:x>0.43543</cdr:x>
      <cdr:y>0.33386</cdr:y>
    </cdr:to>
    <cdr:sp macro="" textlink="">
      <cdr:nvSpPr>
        <cdr:cNvPr id="5" name="TextBox 4">
          <a:extLst xmlns:a="http://schemas.openxmlformats.org/drawingml/2006/main">
            <a:ext uri="{FF2B5EF4-FFF2-40B4-BE49-F238E27FC236}">
              <a16:creationId xmlns:a16="http://schemas.microsoft.com/office/drawing/2014/main" id="{01680EC6-6EDD-B475-6A43-C0B1C8911CD9}"/>
            </a:ext>
          </a:extLst>
        </cdr:cNvPr>
        <cdr:cNvSpPr txBox="1"/>
      </cdr:nvSpPr>
      <cdr:spPr>
        <a:xfrm xmlns:a="http://schemas.openxmlformats.org/drawingml/2006/main">
          <a:off x="1540716" y="928210"/>
          <a:ext cx="571483" cy="3143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t>21%</a:t>
          </a:r>
        </a:p>
      </cdr:txBody>
    </cdr:sp>
  </cdr:relSizeAnchor>
  <cdr:relSizeAnchor xmlns:cdr="http://schemas.openxmlformats.org/drawingml/2006/chartDrawing">
    <cdr:from>
      <cdr:x>0.47917</cdr:x>
      <cdr:y>0.40902</cdr:y>
    </cdr:from>
    <cdr:to>
      <cdr:x>0.59621</cdr:x>
      <cdr:y>0.48846</cdr:y>
    </cdr:to>
    <cdr:sp macro="" textlink="">
      <cdr:nvSpPr>
        <cdr:cNvPr id="7" name="TextBox 6">
          <a:extLst xmlns:a="http://schemas.openxmlformats.org/drawingml/2006/main">
            <a:ext uri="{FF2B5EF4-FFF2-40B4-BE49-F238E27FC236}">
              <a16:creationId xmlns:a16="http://schemas.microsoft.com/office/drawing/2014/main" id="{77C63F09-6DFE-7809-286F-379931D57297}"/>
            </a:ext>
          </a:extLst>
        </cdr:cNvPr>
        <cdr:cNvSpPr txBox="1"/>
      </cdr:nvSpPr>
      <cdr:spPr>
        <a:xfrm xmlns:a="http://schemas.openxmlformats.org/drawingml/2006/main">
          <a:off x="2324397" y="1522239"/>
          <a:ext cx="567748" cy="2956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t>43%</a:t>
          </a:r>
        </a:p>
      </cdr:txBody>
    </cdr:sp>
  </cdr:relSizeAnchor>
</c:userShapes>
</file>

<file path=ppt/drawings/drawing13.xml><?xml version="1.0" encoding="utf-8"?>
<c:userShapes xmlns:c="http://schemas.openxmlformats.org/drawingml/2006/chart">
  <cdr:relSizeAnchor xmlns:cdr="http://schemas.openxmlformats.org/drawingml/2006/chartDrawing">
    <cdr:from>
      <cdr:x>0.10002</cdr:x>
      <cdr:y>0.87089</cdr:y>
    </cdr:from>
    <cdr:to>
      <cdr:x>0.17995</cdr:x>
      <cdr:y>0.92201</cdr:y>
    </cdr:to>
    <cdr:sp macro="" textlink="">
      <cdr:nvSpPr>
        <cdr:cNvPr id="2" name="TextBox 5">
          <a:extLst xmlns:a="http://schemas.openxmlformats.org/drawingml/2006/main">
            <a:ext uri="{FF2B5EF4-FFF2-40B4-BE49-F238E27FC236}">
              <a16:creationId xmlns:a16="http://schemas.microsoft.com/office/drawing/2014/main" id="{B98ACEC1-7229-A647-7250-9875FF5ED4B8}"/>
            </a:ext>
          </a:extLst>
        </cdr:cNvPr>
        <cdr:cNvSpPr txBox="1"/>
      </cdr:nvSpPr>
      <cdr:spPr>
        <a:xfrm xmlns:a="http://schemas.openxmlformats.org/drawingml/2006/main">
          <a:off x="812959" y="4719059"/>
          <a:ext cx="649705"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solidFill>
                <a:schemeClr val="bg2">
                  <a:lumMod val="50000"/>
                </a:schemeClr>
              </a:solidFill>
            </a:rPr>
            <a:t>+6</a:t>
          </a:r>
        </a:p>
      </cdr:txBody>
    </cdr:sp>
  </cdr:relSizeAnchor>
  <cdr:relSizeAnchor xmlns:cdr="http://schemas.openxmlformats.org/drawingml/2006/chartDrawing">
    <cdr:from>
      <cdr:x>0.34348</cdr:x>
      <cdr:y>0.86863</cdr:y>
    </cdr:from>
    <cdr:to>
      <cdr:x>0.41532</cdr:x>
      <cdr:y>0.91975</cdr:y>
    </cdr:to>
    <cdr:sp macro="" textlink="">
      <cdr:nvSpPr>
        <cdr:cNvPr id="3" name="TextBox 5">
          <a:extLst xmlns:a="http://schemas.openxmlformats.org/drawingml/2006/main">
            <a:ext uri="{FF2B5EF4-FFF2-40B4-BE49-F238E27FC236}">
              <a16:creationId xmlns:a16="http://schemas.microsoft.com/office/drawing/2014/main" id="{B98ACEC1-7229-A647-7250-9875FF5ED4B8}"/>
            </a:ext>
          </a:extLst>
        </cdr:cNvPr>
        <cdr:cNvSpPr txBox="1"/>
      </cdr:nvSpPr>
      <cdr:spPr>
        <a:xfrm xmlns:a="http://schemas.openxmlformats.org/drawingml/2006/main">
          <a:off x="2791776" y="4706838"/>
          <a:ext cx="583909"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solidFill>
                <a:schemeClr val="bg2">
                  <a:lumMod val="50000"/>
                </a:schemeClr>
              </a:solidFill>
            </a:rPr>
            <a:t>-5</a:t>
          </a:r>
        </a:p>
      </cdr:txBody>
    </cdr:sp>
  </cdr:relSizeAnchor>
  <cdr:relSizeAnchor xmlns:cdr="http://schemas.openxmlformats.org/drawingml/2006/chartDrawing">
    <cdr:from>
      <cdr:x>0.57666</cdr:x>
      <cdr:y>0.86645</cdr:y>
    </cdr:from>
    <cdr:to>
      <cdr:x>0.6566</cdr:x>
      <cdr:y>0.91757</cdr:y>
    </cdr:to>
    <cdr:sp macro="" textlink="">
      <cdr:nvSpPr>
        <cdr:cNvPr id="4" name="TextBox 5">
          <a:extLst xmlns:a="http://schemas.openxmlformats.org/drawingml/2006/main">
            <a:ext uri="{FF2B5EF4-FFF2-40B4-BE49-F238E27FC236}">
              <a16:creationId xmlns:a16="http://schemas.microsoft.com/office/drawing/2014/main" id="{B98ACEC1-7229-A647-7250-9875FF5ED4B8}"/>
            </a:ext>
          </a:extLst>
        </cdr:cNvPr>
        <cdr:cNvSpPr txBox="1"/>
      </cdr:nvSpPr>
      <cdr:spPr>
        <a:xfrm xmlns:a="http://schemas.openxmlformats.org/drawingml/2006/main">
          <a:off x="4687128" y="4694995"/>
          <a:ext cx="649705"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solidFill>
                <a:schemeClr val="bg2">
                  <a:lumMod val="50000"/>
                </a:schemeClr>
              </a:solidFill>
            </a:rPr>
            <a:t>-0</a:t>
          </a:r>
        </a:p>
      </cdr:txBody>
    </cdr:sp>
  </cdr:relSizeAnchor>
  <cdr:relSizeAnchor xmlns:cdr="http://schemas.openxmlformats.org/drawingml/2006/chartDrawing">
    <cdr:from>
      <cdr:x>0.82122</cdr:x>
      <cdr:y>0.87311</cdr:y>
    </cdr:from>
    <cdr:to>
      <cdr:x>0.90115</cdr:x>
      <cdr:y>0.92423</cdr:y>
    </cdr:to>
    <cdr:sp macro="" textlink="">
      <cdr:nvSpPr>
        <cdr:cNvPr id="5" name="TextBox 5">
          <a:extLst xmlns:a="http://schemas.openxmlformats.org/drawingml/2006/main">
            <a:ext uri="{FF2B5EF4-FFF2-40B4-BE49-F238E27FC236}">
              <a16:creationId xmlns:a16="http://schemas.microsoft.com/office/drawing/2014/main" id="{B98ACEC1-7229-A647-7250-9875FF5ED4B8}"/>
            </a:ext>
          </a:extLst>
        </cdr:cNvPr>
        <cdr:cNvSpPr txBox="1"/>
      </cdr:nvSpPr>
      <cdr:spPr>
        <a:xfrm xmlns:a="http://schemas.openxmlformats.org/drawingml/2006/main">
          <a:off x="6674854" y="4731090"/>
          <a:ext cx="649705"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solidFill>
                <a:schemeClr val="bg2">
                  <a:lumMod val="50000"/>
                </a:schemeClr>
              </a:solidFill>
            </a:rPr>
            <a:t>-1</a:t>
          </a:r>
        </a:p>
      </cdr:txBody>
    </cdr:sp>
  </cdr:relSizeAnchor>
</c:userShapes>
</file>

<file path=ppt/drawings/drawing14.xml><?xml version="1.0" encoding="utf-8"?>
<c:userShapes xmlns:c="http://schemas.openxmlformats.org/drawingml/2006/chart">
  <cdr:relSizeAnchor xmlns:cdr="http://schemas.openxmlformats.org/drawingml/2006/chartDrawing">
    <cdr:from>
      <cdr:x>0.58452</cdr:x>
      <cdr:y>0.41864</cdr:y>
    </cdr:from>
    <cdr:to>
      <cdr:x>0.68983</cdr:x>
      <cdr:y>0.5</cdr:y>
    </cdr:to>
    <cdr:sp macro="" textlink="">
      <cdr:nvSpPr>
        <cdr:cNvPr id="4" name="TextBox 3">
          <a:extLst xmlns:a="http://schemas.openxmlformats.org/drawingml/2006/main">
            <a:ext uri="{FF2B5EF4-FFF2-40B4-BE49-F238E27FC236}">
              <a16:creationId xmlns:a16="http://schemas.microsoft.com/office/drawing/2014/main" id="{4B36315A-6C93-F6A5-A8CF-ECEC4041E036}"/>
            </a:ext>
          </a:extLst>
        </cdr:cNvPr>
        <cdr:cNvSpPr txBox="1"/>
      </cdr:nvSpPr>
      <cdr:spPr>
        <a:xfrm xmlns:a="http://schemas.openxmlformats.org/drawingml/2006/main">
          <a:off x="2835439" y="1558054"/>
          <a:ext cx="510847" cy="3027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solidFill>
                <a:schemeClr val="tx1"/>
              </a:solidFill>
            </a:rPr>
            <a:t>69%</a:t>
          </a:r>
        </a:p>
      </cdr:txBody>
    </cdr:sp>
  </cdr:relSizeAnchor>
  <cdr:relSizeAnchor xmlns:cdr="http://schemas.openxmlformats.org/drawingml/2006/chartDrawing">
    <cdr:from>
      <cdr:x>0.2702</cdr:x>
      <cdr:y>0.21473</cdr:y>
    </cdr:from>
    <cdr:to>
      <cdr:x>0.38801</cdr:x>
      <cdr:y>0.29919</cdr:y>
    </cdr:to>
    <cdr:sp macro="" textlink="">
      <cdr:nvSpPr>
        <cdr:cNvPr id="5" name="TextBox 4">
          <a:extLst xmlns:a="http://schemas.openxmlformats.org/drawingml/2006/main">
            <a:ext uri="{FF2B5EF4-FFF2-40B4-BE49-F238E27FC236}">
              <a16:creationId xmlns:a16="http://schemas.microsoft.com/office/drawing/2014/main" id="{01680EC6-6EDD-B475-6A43-C0B1C8911CD9}"/>
            </a:ext>
          </a:extLst>
        </cdr:cNvPr>
        <cdr:cNvSpPr txBox="1"/>
      </cdr:nvSpPr>
      <cdr:spPr>
        <a:xfrm xmlns:a="http://schemas.openxmlformats.org/drawingml/2006/main">
          <a:off x="1310704" y="799175"/>
          <a:ext cx="571483" cy="3143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t>5%</a:t>
          </a:r>
        </a:p>
      </cdr:txBody>
    </cdr:sp>
  </cdr:relSizeAnchor>
  <cdr:relSizeAnchor xmlns:cdr="http://schemas.openxmlformats.org/drawingml/2006/chartDrawing">
    <cdr:from>
      <cdr:x>0.22622</cdr:x>
      <cdr:y>0.38335</cdr:y>
    </cdr:from>
    <cdr:to>
      <cdr:x>0.34326</cdr:x>
      <cdr:y>0.46279</cdr:y>
    </cdr:to>
    <cdr:sp macro="" textlink="">
      <cdr:nvSpPr>
        <cdr:cNvPr id="7" name="TextBox 6">
          <a:extLst xmlns:a="http://schemas.openxmlformats.org/drawingml/2006/main">
            <a:ext uri="{FF2B5EF4-FFF2-40B4-BE49-F238E27FC236}">
              <a16:creationId xmlns:a16="http://schemas.microsoft.com/office/drawing/2014/main" id="{77C63F09-6DFE-7809-286F-379931D57297}"/>
            </a:ext>
          </a:extLst>
        </cdr:cNvPr>
        <cdr:cNvSpPr txBox="1"/>
      </cdr:nvSpPr>
      <cdr:spPr>
        <a:xfrm xmlns:a="http://schemas.openxmlformats.org/drawingml/2006/main">
          <a:off x="1097378" y="1426708"/>
          <a:ext cx="567747" cy="2956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t>14%</a:t>
          </a:r>
        </a:p>
      </cdr:txBody>
    </cdr:sp>
  </cdr:relSizeAnchor>
  <cdr:relSizeAnchor xmlns:cdr="http://schemas.openxmlformats.org/drawingml/2006/chartDrawing">
    <cdr:from>
      <cdr:x>0.38082</cdr:x>
      <cdr:y>0.13842</cdr:y>
    </cdr:from>
    <cdr:to>
      <cdr:x>0.48796</cdr:x>
      <cdr:y>0.25696</cdr:y>
    </cdr:to>
    <cdr:sp macro="" textlink="">
      <cdr:nvSpPr>
        <cdr:cNvPr id="2" name="TextBox 1">
          <a:extLst xmlns:a="http://schemas.openxmlformats.org/drawingml/2006/main">
            <a:ext uri="{FF2B5EF4-FFF2-40B4-BE49-F238E27FC236}">
              <a16:creationId xmlns:a16="http://schemas.microsoft.com/office/drawing/2014/main" id="{66F93FB9-8C1F-109C-24CE-2FB0FF165C0E}"/>
            </a:ext>
          </a:extLst>
        </cdr:cNvPr>
        <cdr:cNvSpPr txBox="1"/>
      </cdr:nvSpPr>
      <cdr:spPr>
        <a:xfrm xmlns:a="http://schemas.openxmlformats.org/drawingml/2006/main">
          <a:off x="1847299" y="515172"/>
          <a:ext cx="519744" cy="4411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t>11%</a:t>
          </a:r>
        </a:p>
      </cdr:txBody>
    </cdr:sp>
  </cdr:relSizeAnchor>
</c:userShapes>
</file>

<file path=ppt/drawings/drawing15.xml><?xml version="1.0" encoding="utf-8"?>
<c:userShapes xmlns:c="http://schemas.openxmlformats.org/drawingml/2006/chart">
  <cdr:relSizeAnchor xmlns:cdr="http://schemas.openxmlformats.org/drawingml/2006/chartDrawing">
    <cdr:from>
      <cdr:x>0.23409</cdr:x>
      <cdr:y>0.22166</cdr:y>
    </cdr:from>
    <cdr:to>
      <cdr:x>0.26685</cdr:x>
      <cdr:y>0.27688</cdr:y>
    </cdr:to>
    <cdr:sp macro="" textlink="">
      <cdr:nvSpPr>
        <cdr:cNvPr id="6" name="TextBox 1">
          <a:extLst xmlns:a="http://schemas.openxmlformats.org/drawingml/2006/main">
            <a:ext uri="{FF2B5EF4-FFF2-40B4-BE49-F238E27FC236}">
              <a16:creationId xmlns:a16="http://schemas.microsoft.com/office/drawing/2014/main" id="{60CBF5AF-24B4-1847-DEE8-487245AF91AC}"/>
            </a:ext>
          </a:extLst>
        </cdr:cNvPr>
        <cdr:cNvSpPr txBox="1"/>
      </cdr:nvSpPr>
      <cdr:spPr>
        <a:xfrm xmlns:a="http://schemas.openxmlformats.org/drawingml/2006/main">
          <a:off x="1961784" y="1302905"/>
          <a:ext cx="274553" cy="3245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500" dirty="0">
              <a:solidFill>
                <a:srgbClr val="FF0000"/>
              </a:solidFill>
            </a:rPr>
            <a:t>*</a:t>
          </a:r>
        </a:p>
      </cdr:txBody>
    </cdr:sp>
  </cdr:relSizeAnchor>
  <cdr:relSizeAnchor xmlns:cdr="http://schemas.openxmlformats.org/drawingml/2006/chartDrawing">
    <cdr:from>
      <cdr:x>0.31658</cdr:x>
      <cdr:y>0.3422</cdr:y>
    </cdr:from>
    <cdr:to>
      <cdr:x>0.34934</cdr:x>
      <cdr:y>0.39742</cdr:y>
    </cdr:to>
    <cdr:sp macro="" textlink="">
      <cdr:nvSpPr>
        <cdr:cNvPr id="7" name="TextBox 1">
          <a:extLst xmlns:a="http://schemas.openxmlformats.org/drawingml/2006/main">
            <a:ext uri="{FF2B5EF4-FFF2-40B4-BE49-F238E27FC236}">
              <a16:creationId xmlns:a16="http://schemas.microsoft.com/office/drawing/2014/main" id="{952BFEB8-5D59-EE97-BB1C-AA4062FEB30D}"/>
            </a:ext>
          </a:extLst>
        </cdr:cNvPr>
        <cdr:cNvSpPr txBox="1"/>
      </cdr:nvSpPr>
      <cdr:spPr>
        <a:xfrm xmlns:a="http://schemas.openxmlformats.org/drawingml/2006/main">
          <a:off x="2653102" y="2011432"/>
          <a:ext cx="274553" cy="3245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500" dirty="0">
              <a:solidFill>
                <a:srgbClr val="FF0000"/>
              </a:solidFill>
            </a:rPr>
            <a:t>*</a:t>
          </a:r>
        </a:p>
      </cdr:txBody>
    </cdr:sp>
  </cdr:relSizeAnchor>
  <cdr:relSizeAnchor xmlns:cdr="http://schemas.openxmlformats.org/drawingml/2006/chartDrawing">
    <cdr:from>
      <cdr:x>0.49965</cdr:x>
      <cdr:y>0.39679</cdr:y>
    </cdr:from>
    <cdr:to>
      <cdr:x>0.53241</cdr:x>
      <cdr:y>0.45201</cdr:y>
    </cdr:to>
    <cdr:sp macro="" textlink="">
      <cdr:nvSpPr>
        <cdr:cNvPr id="8" name="TextBox 1">
          <a:extLst xmlns:a="http://schemas.openxmlformats.org/drawingml/2006/main">
            <a:ext uri="{FF2B5EF4-FFF2-40B4-BE49-F238E27FC236}">
              <a16:creationId xmlns:a16="http://schemas.microsoft.com/office/drawing/2014/main" id="{952BFEB8-5D59-EE97-BB1C-AA4062FEB30D}"/>
            </a:ext>
          </a:extLst>
        </cdr:cNvPr>
        <cdr:cNvSpPr txBox="1"/>
      </cdr:nvSpPr>
      <cdr:spPr>
        <a:xfrm xmlns:a="http://schemas.openxmlformats.org/drawingml/2006/main">
          <a:off x="4187320" y="2332273"/>
          <a:ext cx="274553" cy="3245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500" dirty="0">
              <a:solidFill>
                <a:srgbClr val="FF0000"/>
              </a:solidFill>
            </a:rPr>
            <a:t>*</a:t>
          </a:r>
        </a:p>
      </cdr:txBody>
    </cdr:sp>
  </cdr:relSizeAnchor>
  <cdr:relSizeAnchor xmlns:cdr="http://schemas.openxmlformats.org/drawingml/2006/chartDrawing">
    <cdr:from>
      <cdr:x>0.67468</cdr:x>
      <cdr:y>0.42408</cdr:y>
    </cdr:from>
    <cdr:to>
      <cdr:x>0.70744</cdr:x>
      <cdr:y>0.4793</cdr:y>
    </cdr:to>
    <cdr:sp macro="" textlink="">
      <cdr:nvSpPr>
        <cdr:cNvPr id="9" name="TextBox 1">
          <a:extLst xmlns:a="http://schemas.openxmlformats.org/drawingml/2006/main">
            <a:ext uri="{FF2B5EF4-FFF2-40B4-BE49-F238E27FC236}">
              <a16:creationId xmlns:a16="http://schemas.microsoft.com/office/drawing/2014/main" id="{952BFEB8-5D59-EE97-BB1C-AA4062FEB30D}"/>
            </a:ext>
          </a:extLst>
        </cdr:cNvPr>
        <cdr:cNvSpPr txBox="1"/>
      </cdr:nvSpPr>
      <cdr:spPr>
        <a:xfrm xmlns:a="http://schemas.openxmlformats.org/drawingml/2006/main">
          <a:off x="5654142" y="2492695"/>
          <a:ext cx="274553" cy="3245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500" dirty="0">
              <a:solidFill>
                <a:srgbClr val="FF0000"/>
              </a:solidFill>
            </a:rPr>
            <a:t>*</a:t>
          </a:r>
        </a:p>
      </cdr:txBody>
    </cdr:sp>
  </cdr:relSizeAnchor>
  <cdr:relSizeAnchor xmlns:cdr="http://schemas.openxmlformats.org/drawingml/2006/chartDrawing">
    <cdr:from>
      <cdr:x>0.76465</cdr:x>
      <cdr:y>0.5</cdr:y>
    </cdr:from>
    <cdr:to>
      <cdr:x>0.79741</cdr:x>
      <cdr:y>0.55522</cdr:y>
    </cdr:to>
    <cdr:sp macro="" textlink="">
      <cdr:nvSpPr>
        <cdr:cNvPr id="10" name="TextBox 1">
          <a:extLst xmlns:a="http://schemas.openxmlformats.org/drawingml/2006/main">
            <a:ext uri="{FF2B5EF4-FFF2-40B4-BE49-F238E27FC236}">
              <a16:creationId xmlns:a16="http://schemas.microsoft.com/office/drawing/2014/main" id="{952BFEB8-5D59-EE97-BB1C-AA4062FEB30D}"/>
            </a:ext>
          </a:extLst>
        </cdr:cNvPr>
        <cdr:cNvSpPr txBox="1"/>
      </cdr:nvSpPr>
      <cdr:spPr>
        <a:xfrm xmlns:a="http://schemas.openxmlformats.org/drawingml/2006/main">
          <a:off x="6408121" y="2938955"/>
          <a:ext cx="274553" cy="3245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500" dirty="0">
              <a:solidFill>
                <a:srgbClr val="FF0000"/>
              </a:solidFill>
            </a:rPr>
            <a:t>*</a:t>
          </a:r>
        </a:p>
      </cdr:txBody>
    </cdr:sp>
  </cdr:relSizeAnchor>
  <cdr:relSizeAnchor xmlns:cdr="http://schemas.openxmlformats.org/drawingml/2006/chartDrawing">
    <cdr:from>
      <cdr:x>0.8527</cdr:x>
      <cdr:y>0.54209</cdr:y>
    </cdr:from>
    <cdr:to>
      <cdr:x>0.88547</cdr:x>
      <cdr:y>0.59732</cdr:y>
    </cdr:to>
    <cdr:sp macro="" textlink="">
      <cdr:nvSpPr>
        <cdr:cNvPr id="11" name="TextBox 1">
          <a:extLst xmlns:a="http://schemas.openxmlformats.org/drawingml/2006/main">
            <a:ext uri="{FF2B5EF4-FFF2-40B4-BE49-F238E27FC236}">
              <a16:creationId xmlns:a16="http://schemas.microsoft.com/office/drawing/2014/main" id="{952BFEB8-5D59-EE97-BB1C-AA4062FEB30D}"/>
            </a:ext>
          </a:extLst>
        </cdr:cNvPr>
        <cdr:cNvSpPr txBox="1"/>
      </cdr:nvSpPr>
      <cdr:spPr>
        <a:xfrm xmlns:a="http://schemas.openxmlformats.org/drawingml/2006/main">
          <a:off x="7146057" y="3186370"/>
          <a:ext cx="274553" cy="3245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500" dirty="0">
              <a:solidFill>
                <a:srgbClr val="FF0000"/>
              </a:solidFill>
            </a:rPr>
            <a:t>*</a:t>
          </a:r>
        </a:p>
      </cdr:txBody>
    </cdr:sp>
  </cdr:relSizeAnchor>
  <cdr:relSizeAnchor xmlns:cdr="http://schemas.openxmlformats.org/drawingml/2006/chartDrawing">
    <cdr:from>
      <cdr:x>0.9331</cdr:x>
      <cdr:y>0.66152</cdr:y>
    </cdr:from>
    <cdr:to>
      <cdr:x>0.96586</cdr:x>
      <cdr:y>0.71674</cdr:y>
    </cdr:to>
    <cdr:sp macro="" textlink="">
      <cdr:nvSpPr>
        <cdr:cNvPr id="12" name="TextBox 1">
          <a:extLst xmlns:a="http://schemas.openxmlformats.org/drawingml/2006/main">
            <a:ext uri="{FF2B5EF4-FFF2-40B4-BE49-F238E27FC236}">
              <a16:creationId xmlns:a16="http://schemas.microsoft.com/office/drawing/2014/main" id="{952BFEB8-5D59-EE97-BB1C-AA4062FEB30D}"/>
            </a:ext>
          </a:extLst>
        </cdr:cNvPr>
        <cdr:cNvSpPr txBox="1"/>
      </cdr:nvSpPr>
      <cdr:spPr>
        <a:xfrm xmlns:a="http://schemas.openxmlformats.org/drawingml/2006/main">
          <a:off x="7819826" y="3888357"/>
          <a:ext cx="274553" cy="3245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500" dirty="0">
              <a:solidFill>
                <a:srgbClr val="FF0000"/>
              </a:solidFill>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0.2159</cdr:x>
      <cdr:y>0.09468</cdr:y>
    </cdr:from>
    <cdr:to>
      <cdr:x>0.88888</cdr:x>
      <cdr:y>0.21932</cdr:y>
    </cdr:to>
    <cdr:grpSp>
      <cdr:nvGrpSpPr>
        <cdr:cNvPr id="2" name="Group 1">
          <a:extLst xmlns:a="http://schemas.openxmlformats.org/drawingml/2006/main">
            <a:ext uri="{FF2B5EF4-FFF2-40B4-BE49-F238E27FC236}">
              <a16:creationId xmlns:a16="http://schemas.microsoft.com/office/drawing/2014/main" id="{F4954AB8-50CB-4DB7-A4D9-8F023979B8F8}"/>
            </a:ext>
          </a:extLst>
        </cdr:cNvPr>
        <cdr:cNvGrpSpPr/>
      </cdr:nvGrpSpPr>
      <cdr:grpSpPr>
        <a:xfrm xmlns:a="http://schemas.openxmlformats.org/drawingml/2006/main">
          <a:off x="1812390" y="325128"/>
          <a:ext cx="5649386" cy="428011"/>
          <a:chOff x="5263719" y="-3245244"/>
          <a:chExt cx="1288168" cy="428018"/>
        </a:xfrm>
      </cdr:grpSpPr>
      <cdr:cxnSp macro="">
        <cdr:nvCxnSpPr>
          <cdr:cNvPr id="4" name="Straight Connector 3">
            <a:extLst xmlns:a="http://schemas.openxmlformats.org/drawingml/2006/main">
              <a:ext uri="{FF2B5EF4-FFF2-40B4-BE49-F238E27FC236}">
                <a16:creationId xmlns:a16="http://schemas.microsoft.com/office/drawing/2014/main" id="{A5457BBE-3BF9-4921-9954-E572941B1994}"/>
              </a:ext>
            </a:extLst>
          </cdr:cNvPr>
          <cdr:cNvCxnSpPr>
            <a:cxnSpLocks xmlns:a="http://schemas.openxmlformats.org/drawingml/2006/main"/>
          </cdr:cNvCxnSpPr>
        </cdr:nvCxnSpPr>
        <cdr:spPr>
          <a:xfrm xmlns:a="http://schemas.openxmlformats.org/drawingml/2006/main" flipH="1">
            <a:off x="5263719" y="-3245244"/>
            <a:ext cx="1288168" cy="0"/>
          </a:xfrm>
          <a:prstGeom xmlns:a="http://schemas.openxmlformats.org/drawingml/2006/main" prst="line">
            <a:avLst/>
          </a:prstGeom>
          <a:ln xmlns:a="http://schemas.openxmlformats.org/drawingml/2006/main" w="28575">
            <a:solidFill>
              <a:srgbClr val="787878"/>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5" name="Straight Connector 4">
            <a:extLst xmlns:a="http://schemas.openxmlformats.org/drawingml/2006/main">
              <a:ext uri="{FF2B5EF4-FFF2-40B4-BE49-F238E27FC236}">
                <a16:creationId xmlns:a16="http://schemas.microsoft.com/office/drawing/2014/main" id="{73AA323C-41CE-44E7-B363-4CFF6B434AE1}"/>
              </a:ext>
            </a:extLst>
          </cdr:cNvPr>
          <cdr:cNvCxnSpPr/>
        </cdr:nvCxnSpPr>
        <cdr:spPr>
          <a:xfrm xmlns:a="http://schemas.openxmlformats.org/drawingml/2006/main">
            <a:off x="5263719" y="-3203088"/>
            <a:ext cx="0" cy="379379"/>
          </a:xfrm>
          <a:prstGeom xmlns:a="http://schemas.openxmlformats.org/drawingml/2006/main" prst="line">
            <a:avLst/>
          </a:prstGeom>
          <a:ln xmlns:a="http://schemas.openxmlformats.org/drawingml/2006/main" w="28575">
            <a:solidFill>
              <a:srgbClr val="787878"/>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6" name="Straight Connector 5">
            <a:extLst xmlns:a="http://schemas.openxmlformats.org/drawingml/2006/main">
              <a:ext uri="{FF2B5EF4-FFF2-40B4-BE49-F238E27FC236}">
                <a16:creationId xmlns:a16="http://schemas.microsoft.com/office/drawing/2014/main" id="{893E2BCE-8527-407B-8BB0-DD2100ACF3C8}"/>
              </a:ext>
            </a:extLst>
          </cdr:cNvPr>
          <cdr:cNvCxnSpPr/>
        </cdr:nvCxnSpPr>
        <cdr:spPr>
          <a:xfrm xmlns:a="http://schemas.openxmlformats.org/drawingml/2006/main">
            <a:off x="6551886" y="-3196605"/>
            <a:ext cx="0" cy="379379"/>
          </a:xfrm>
          <a:prstGeom xmlns:a="http://schemas.openxmlformats.org/drawingml/2006/main" prst="line">
            <a:avLst/>
          </a:prstGeom>
          <a:ln xmlns:a="http://schemas.openxmlformats.org/drawingml/2006/main" w="28575">
            <a:solidFill>
              <a:srgbClr val="787878"/>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0.40962</cdr:x>
      <cdr:y>0.01138</cdr:y>
    </cdr:from>
    <cdr:to>
      <cdr:x>0.71332</cdr:x>
      <cdr:y>0.11336</cdr:y>
    </cdr:to>
    <cdr:sp macro="" textlink="">
      <cdr:nvSpPr>
        <cdr:cNvPr id="3" name="Rectangle 2">
          <a:extLst xmlns:a="http://schemas.openxmlformats.org/drawingml/2006/main">
            <a:ext uri="{FF2B5EF4-FFF2-40B4-BE49-F238E27FC236}">
              <a16:creationId xmlns:a16="http://schemas.microsoft.com/office/drawing/2014/main" id="{ABDFBFA2-52DE-413C-979B-5567A7F95877}"/>
            </a:ext>
          </a:extLst>
        </cdr:cNvPr>
        <cdr:cNvSpPr/>
      </cdr:nvSpPr>
      <cdr:spPr>
        <a:xfrm xmlns:a="http://schemas.openxmlformats.org/drawingml/2006/main">
          <a:off x="3438612" y="39074"/>
          <a:ext cx="2549435" cy="350196"/>
        </a:xfrm>
        <a:prstGeom xmlns:a="http://schemas.openxmlformats.org/drawingml/2006/main" prst="rect">
          <a:avLst/>
        </a:prstGeom>
        <a:solidFill xmlns:a="http://schemas.openxmlformats.org/drawingml/2006/main">
          <a:schemeClr val="bg2"/>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dirty="0"/>
            <a:t>Ever 84%</a:t>
          </a:r>
        </a:p>
      </cdr:txBody>
    </cdr:sp>
  </cdr:relSizeAnchor>
</c:userShapes>
</file>

<file path=ppt/drawings/drawing3.xml><?xml version="1.0" encoding="utf-8"?>
<c:userShapes xmlns:c="http://schemas.openxmlformats.org/drawingml/2006/chart">
  <cdr:relSizeAnchor xmlns:cdr="http://schemas.openxmlformats.org/drawingml/2006/chartDrawing">
    <cdr:from>
      <cdr:x>0.91261</cdr:x>
      <cdr:y>0.19338</cdr:y>
    </cdr:from>
    <cdr:to>
      <cdr:x>0.93899</cdr:x>
      <cdr:y>0.25612</cdr:y>
    </cdr:to>
    <cdr:sp macro="" textlink="">
      <cdr:nvSpPr>
        <cdr:cNvPr id="2" name="TextBox 1">
          <a:extLst xmlns:a="http://schemas.openxmlformats.org/drawingml/2006/main">
            <a:ext uri="{FF2B5EF4-FFF2-40B4-BE49-F238E27FC236}">
              <a16:creationId xmlns:a16="http://schemas.microsoft.com/office/drawing/2014/main" id="{8D0530AE-B6F3-4A73-F631-F61291C5704D}"/>
            </a:ext>
          </a:extLst>
        </cdr:cNvPr>
        <cdr:cNvSpPr txBox="1"/>
      </cdr:nvSpPr>
      <cdr:spPr>
        <a:xfrm xmlns:a="http://schemas.openxmlformats.org/drawingml/2006/main">
          <a:off x="9498107" y="1000499"/>
          <a:ext cx="274554" cy="32460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500" dirty="0">
              <a:solidFill>
                <a:srgbClr val="FF0000"/>
              </a:solidFill>
            </a:rPr>
            <a:t>*</a:t>
          </a:r>
        </a:p>
      </cdr:txBody>
    </cdr:sp>
  </cdr:relSizeAnchor>
  <cdr:relSizeAnchor xmlns:cdr="http://schemas.openxmlformats.org/drawingml/2006/chartDrawing">
    <cdr:from>
      <cdr:x>0.64485</cdr:x>
      <cdr:y>0.33684</cdr:y>
    </cdr:from>
    <cdr:to>
      <cdr:x>0.67123</cdr:x>
      <cdr:y>0.39958</cdr:y>
    </cdr:to>
    <cdr:sp macro="" textlink="">
      <cdr:nvSpPr>
        <cdr:cNvPr id="3" name="TextBox 1">
          <a:extLst xmlns:a="http://schemas.openxmlformats.org/drawingml/2006/main">
            <a:ext uri="{FF2B5EF4-FFF2-40B4-BE49-F238E27FC236}">
              <a16:creationId xmlns:a16="http://schemas.microsoft.com/office/drawing/2014/main" id="{8D0530AE-B6F3-4A73-F631-F61291C5704D}"/>
            </a:ext>
          </a:extLst>
        </cdr:cNvPr>
        <cdr:cNvSpPr txBox="1"/>
      </cdr:nvSpPr>
      <cdr:spPr>
        <a:xfrm xmlns:a="http://schemas.openxmlformats.org/drawingml/2006/main">
          <a:off x="6711365" y="1742695"/>
          <a:ext cx="274554" cy="32460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500" dirty="0">
              <a:solidFill>
                <a:srgbClr val="FF0000"/>
              </a:solidFill>
            </a:rPr>
            <a:t>*</a:t>
          </a:r>
        </a:p>
      </cdr:txBody>
    </cdr:sp>
  </cdr:relSizeAnchor>
  <cdr:relSizeAnchor xmlns:cdr="http://schemas.openxmlformats.org/drawingml/2006/chartDrawing">
    <cdr:from>
      <cdr:x>0.63648</cdr:x>
      <cdr:y>0.25364</cdr:y>
    </cdr:from>
    <cdr:to>
      <cdr:x>0.66286</cdr:x>
      <cdr:y>0.31638</cdr:y>
    </cdr:to>
    <cdr:sp macro="" textlink="">
      <cdr:nvSpPr>
        <cdr:cNvPr id="4" name="TextBox 1">
          <a:extLst xmlns:a="http://schemas.openxmlformats.org/drawingml/2006/main">
            <a:ext uri="{FF2B5EF4-FFF2-40B4-BE49-F238E27FC236}">
              <a16:creationId xmlns:a16="http://schemas.microsoft.com/office/drawing/2014/main" id="{8D0530AE-B6F3-4A73-F631-F61291C5704D}"/>
            </a:ext>
          </a:extLst>
        </cdr:cNvPr>
        <cdr:cNvSpPr txBox="1"/>
      </cdr:nvSpPr>
      <cdr:spPr>
        <a:xfrm xmlns:a="http://schemas.openxmlformats.org/drawingml/2006/main">
          <a:off x="6624278" y="1312254"/>
          <a:ext cx="274554" cy="32460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500" dirty="0">
              <a:solidFill>
                <a:srgbClr val="FF0000"/>
              </a:solidFill>
            </a:rPr>
            <a:t>*</a:t>
          </a:r>
        </a:p>
      </cdr:txBody>
    </cdr:sp>
  </cdr:relSizeAnchor>
  <cdr:relSizeAnchor xmlns:cdr="http://schemas.openxmlformats.org/drawingml/2006/chartDrawing">
    <cdr:from>
      <cdr:x>0.57635</cdr:x>
      <cdr:y>0.43726</cdr:y>
    </cdr:from>
    <cdr:to>
      <cdr:x>0.60273</cdr:x>
      <cdr:y>0.5</cdr:y>
    </cdr:to>
    <cdr:sp macro="" textlink="">
      <cdr:nvSpPr>
        <cdr:cNvPr id="5" name="TextBox 1">
          <a:extLst xmlns:a="http://schemas.openxmlformats.org/drawingml/2006/main">
            <a:ext uri="{FF2B5EF4-FFF2-40B4-BE49-F238E27FC236}">
              <a16:creationId xmlns:a16="http://schemas.microsoft.com/office/drawing/2014/main" id="{8D0530AE-B6F3-4A73-F631-F61291C5704D}"/>
            </a:ext>
          </a:extLst>
        </cdr:cNvPr>
        <cdr:cNvSpPr txBox="1"/>
      </cdr:nvSpPr>
      <cdr:spPr>
        <a:xfrm xmlns:a="http://schemas.openxmlformats.org/drawingml/2006/main">
          <a:off x="5998482" y="2262226"/>
          <a:ext cx="274554" cy="32460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500" dirty="0">
              <a:solidFill>
                <a:srgbClr val="FF0000"/>
              </a:solidFill>
            </a:rPr>
            <a:t>*</a:t>
          </a:r>
        </a:p>
      </cdr:txBody>
    </cdr:sp>
  </cdr:relSizeAnchor>
  <cdr:relSizeAnchor xmlns:cdr="http://schemas.openxmlformats.org/drawingml/2006/chartDrawing">
    <cdr:from>
      <cdr:x>0.53822</cdr:x>
      <cdr:y>0.5</cdr:y>
    </cdr:from>
    <cdr:to>
      <cdr:x>0.5646</cdr:x>
      <cdr:y>0.56274</cdr:y>
    </cdr:to>
    <cdr:sp macro="" textlink="">
      <cdr:nvSpPr>
        <cdr:cNvPr id="6" name="TextBox 1">
          <a:extLst xmlns:a="http://schemas.openxmlformats.org/drawingml/2006/main">
            <a:ext uri="{FF2B5EF4-FFF2-40B4-BE49-F238E27FC236}">
              <a16:creationId xmlns:a16="http://schemas.microsoft.com/office/drawing/2014/main" id="{8D0530AE-B6F3-4A73-F631-F61291C5704D}"/>
            </a:ext>
          </a:extLst>
        </cdr:cNvPr>
        <cdr:cNvSpPr txBox="1"/>
      </cdr:nvSpPr>
      <cdr:spPr>
        <a:xfrm xmlns:a="http://schemas.openxmlformats.org/drawingml/2006/main">
          <a:off x="5601580" y="2586831"/>
          <a:ext cx="274554" cy="32460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500" dirty="0">
              <a:solidFill>
                <a:srgbClr val="FF0000"/>
              </a:solidFill>
            </a:rPr>
            <a:t>*</a:t>
          </a:r>
        </a:p>
      </cdr:txBody>
    </cdr:sp>
  </cdr:relSizeAnchor>
  <cdr:relSizeAnchor xmlns:cdr="http://schemas.openxmlformats.org/drawingml/2006/chartDrawing">
    <cdr:from>
      <cdr:x>0.60042</cdr:x>
      <cdr:y>0.56752</cdr:y>
    </cdr:from>
    <cdr:to>
      <cdr:x>0.6268</cdr:x>
      <cdr:y>0.63026</cdr:y>
    </cdr:to>
    <cdr:sp macro="" textlink="">
      <cdr:nvSpPr>
        <cdr:cNvPr id="7" name="TextBox 1">
          <a:extLst xmlns:a="http://schemas.openxmlformats.org/drawingml/2006/main">
            <a:ext uri="{FF2B5EF4-FFF2-40B4-BE49-F238E27FC236}">
              <a16:creationId xmlns:a16="http://schemas.microsoft.com/office/drawing/2014/main" id="{8D0530AE-B6F3-4A73-F631-F61291C5704D}"/>
            </a:ext>
          </a:extLst>
        </cdr:cNvPr>
        <cdr:cNvSpPr txBox="1"/>
      </cdr:nvSpPr>
      <cdr:spPr>
        <a:xfrm xmlns:a="http://schemas.openxmlformats.org/drawingml/2006/main">
          <a:off x="6249008" y="2936157"/>
          <a:ext cx="274554" cy="32460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500" dirty="0">
              <a:solidFill>
                <a:srgbClr val="FF0000"/>
              </a:solidFill>
            </a:rPr>
            <a:t>*</a:t>
          </a:r>
        </a:p>
      </cdr:txBody>
    </cdr:sp>
  </cdr:relSizeAnchor>
  <cdr:relSizeAnchor xmlns:cdr="http://schemas.openxmlformats.org/drawingml/2006/chartDrawing">
    <cdr:from>
      <cdr:x>0.84686</cdr:x>
      <cdr:y>0.7502</cdr:y>
    </cdr:from>
    <cdr:to>
      <cdr:x>0.87324</cdr:x>
      <cdr:y>0.81294</cdr:y>
    </cdr:to>
    <cdr:sp macro="" textlink="">
      <cdr:nvSpPr>
        <cdr:cNvPr id="8" name="TextBox 1">
          <a:extLst xmlns:a="http://schemas.openxmlformats.org/drawingml/2006/main">
            <a:ext uri="{FF2B5EF4-FFF2-40B4-BE49-F238E27FC236}">
              <a16:creationId xmlns:a16="http://schemas.microsoft.com/office/drawing/2014/main" id="{8D0530AE-B6F3-4A73-F631-F61291C5704D}"/>
            </a:ext>
          </a:extLst>
        </cdr:cNvPr>
        <cdr:cNvSpPr txBox="1"/>
      </cdr:nvSpPr>
      <cdr:spPr>
        <a:xfrm xmlns:a="http://schemas.openxmlformats.org/drawingml/2006/main">
          <a:off x="8813801" y="3881282"/>
          <a:ext cx="274554" cy="32460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500" dirty="0">
              <a:solidFill>
                <a:srgbClr val="FF0000"/>
              </a:solidFill>
            </a:rPr>
            <a:t>*</a:t>
          </a:r>
        </a:p>
      </cdr:txBody>
    </cdr:sp>
  </cdr:relSizeAnchor>
  <cdr:relSizeAnchor xmlns:cdr="http://schemas.openxmlformats.org/drawingml/2006/chartDrawing">
    <cdr:from>
      <cdr:x>0.93562</cdr:x>
      <cdr:y>0.83436</cdr:y>
    </cdr:from>
    <cdr:to>
      <cdr:x>0.962</cdr:x>
      <cdr:y>0.8971</cdr:y>
    </cdr:to>
    <cdr:sp macro="" textlink="">
      <cdr:nvSpPr>
        <cdr:cNvPr id="9" name="TextBox 1">
          <a:extLst xmlns:a="http://schemas.openxmlformats.org/drawingml/2006/main">
            <a:ext uri="{FF2B5EF4-FFF2-40B4-BE49-F238E27FC236}">
              <a16:creationId xmlns:a16="http://schemas.microsoft.com/office/drawing/2014/main" id="{8D0530AE-B6F3-4A73-F631-F61291C5704D}"/>
            </a:ext>
          </a:extLst>
        </cdr:cNvPr>
        <cdr:cNvSpPr txBox="1"/>
      </cdr:nvSpPr>
      <cdr:spPr>
        <a:xfrm xmlns:a="http://schemas.openxmlformats.org/drawingml/2006/main">
          <a:off x="9737592" y="4316711"/>
          <a:ext cx="274554" cy="32460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500" dirty="0">
              <a:solidFill>
                <a:srgbClr val="FF0000"/>
              </a:solidFill>
            </a:rPr>
            <a:t>*</a:t>
          </a:r>
        </a:p>
      </cdr:txBody>
    </cdr:sp>
  </cdr:relSizeAnchor>
  <cdr:relSizeAnchor xmlns:cdr="http://schemas.openxmlformats.org/drawingml/2006/chartDrawing">
    <cdr:from>
      <cdr:x>0.79198</cdr:x>
      <cdr:y>0.89284</cdr:y>
    </cdr:from>
    <cdr:to>
      <cdr:x>0.81836</cdr:x>
      <cdr:y>0.95558</cdr:y>
    </cdr:to>
    <cdr:sp macro="" textlink="">
      <cdr:nvSpPr>
        <cdr:cNvPr id="10" name="TextBox 1">
          <a:extLst xmlns:a="http://schemas.openxmlformats.org/drawingml/2006/main">
            <a:ext uri="{FF2B5EF4-FFF2-40B4-BE49-F238E27FC236}">
              <a16:creationId xmlns:a16="http://schemas.microsoft.com/office/drawing/2014/main" id="{BFB2AA6F-B3F2-FD62-C6B1-8FFD76F99C03}"/>
            </a:ext>
          </a:extLst>
        </cdr:cNvPr>
        <cdr:cNvSpPr txBox="1"/>
      </cdr:nvSpPr>
      <cdr:spPr>
        <a:xfrm xmlns:a="http://schemas.openxmlformats.org/drawingml/2006/main">
          <a:off x="8242622" y="4619244"/>
          <a:ext cx="274554" cy="32460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500" dirty="0">
              <a:solidFill>
                <a:srgbClr val="FF0000"/>
              </a:solidFill>
            </a:rPr>
            <a:t>*</a:t>
          </a:r>
        </a:p>
      </cdr:txBody>
    </cdr:sp>
  </cdr:relSizeAnchor>
</c:userShapes>
</file>

<file path=ppt/drawings/drawing4.xml><?xml version="1.0" encoding="utf-8"?>
<c:userShapes xmlns:c="http://schemas.openxmlformats.org/drawingml/2006/chart">
  <cdr:relSizeAnchor xmlns:cdr="http://schemas.openxmlformats.org/drawingml/2006/chartDrawing">
    <cdr:from>
      <cdr:x>0.65586</cdr:x>
      <cdr:y>0.18254</cdr:y>
    </cdr:from>
    <cdr:to>
      <cdr:x>0.68224</cdr:x>
      <cdr:y>0.24528</cdr:y>
    </cdr:to>
    <cdr:sp macro="" textlink="">
      <cdr:nvSpPr>
        <cdr:cNvPr id="3" name="TextBox 1">
          <a:extLst xmlns:a="http://schemas.openxmlformats.org/drawingml/2006/main">
            <a:ext uri="{FF2B5EF4-FFF2-40B4-BE49-F238E27FC236}">
              <a16:creationId xmlns:a16="http://schemas.microsoft.com/office/drawing/2014/main" id="{8D0530AE-B6F3-4A73-F631-F61291C5704D}"/>
            </a:ext>
          </a:extLst>
        </cdr:cNvPr>
        <cdr:cNvSpPr txBox="1"/>
      </cdr:nvSpPr>
      <cdr:spPr>
        <a:xfrm xmlns:a="http://schemas.openxmlformats.org/drawingml/2006/main">
          <a:off x="6825954" y="944411"/>
          <a:ext cx="274554" cy="324605"/>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500" dirty="0">
              <a:solidFill>
                <a:srgbClr val="FF0000"/>
              </a:solidFill>
            </a:rPr>
            <a:t>*</a:t>
          </a:r>
        </a:p>
      </cdr:txBody>
    </cdr:sp>
  </cdr:relSizeAnchor>
  <cdr:relSizeAnchor xmlns:cdr="http://schemas.openxmlformats.org/drawingml/2006/chartDrawing">
    <cdr:from>
      <cdr:x>0.70502</cdr:x>
      <cdr:y>0.09417</cdr:y>
    </cdr:from>
    <cdr:to>
      <cdr:x>0.7314</cdr:x>
      <cdr:y>0.15691</cdr:y>
    </cdr:to>
    <cdr:sp macro="" textlink="">
      <cdr:nvSpPr>
        <cdr:cNvPr id="4" name="TextBox 1">
          <a:extLst xmlns:a="http://schemas.openxmlformats.org/drawingml/2006/main">
            <a:ext uri="{FF2B5EF4-FFF2-40B4-BE49-F238E27FC236}">
              <a16:creationId xmlns:a16="http://schemas.microsoft.com/office/drawing/2014/main" id="{8D0530AE-B6F3-4A73-F631-F61291C5704D}"/>
            </a:ext>
          </a:extLst>
        </cdr:cNvPr>
        <cdr:cNvSpPr txBox="1"/>
      </cdr:nvSpPr>
      <cdr:spPr>
        <a:xfrm xmlns:a="http://schemas.openxmlformats.org/drawingml/2006/main">
          <a:off x="7337582" y="487211"/>
          <a:ext cx="274554" cy="324605"/>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500" dirty="0">
              <a:solidFill>
                <a:srgbClr val="FF0000"/>
              </a:solidFill>
            </a:rPr>
            <a:t>*</a:t>
          </a:r>
        </a:p>
      </cdr:txBody>
    </cdr:sp>
  </cdr:relSizeAnchor>
  <cdr:relSizeAnchor xmlns:cdr="http://schemas.openxmlformats.org/drawingml/2006/chartDrawing">
    <cdr:from>
      <cdr:x>0.89538</cdr:x>
      <cdr:y>0.90757</cdr:y>
    </cdr:from>
    <cdr:to>
      <cdr:x>0.92176</cdr:x>
      <cdr:y>0.97031</cdr:y>
    </cdr:to>
    <cdr:sp macro="" textlink="">
      <cdr:nvSpPr>
        <cdr:cNvPr id="5" name="TextBox 1">
          <a:extLst xmlns:a="http://schemas.openxmlformats.org/drawingml/2006/main">
            <a:ext uri="{FF2B5EF4-FFF2-40B4-BE49-F238E27FC236}">
              <a16:creationId xmlns:a16="http://schemas.microsoft.com/office/drawing/2014/main" id="{8D0530AE-B6F3-4A73-F631-F61291C5704D}"/>
            </a:ext>
          </a:extLst>
        </cdr:cNvPr>
        <cdr:cNvSpPr txBox="1"/>
      </cdr:nvSpPr>
      <cdr:spPr>
        <a:xfrm xmlns:a="http://schemas.openxmlformats.org/drawingml/2006/main">
          <a:off x="9318782" y="4695444"/>
          <a:ext cx="274554" cy="324605"/>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500" dirty="0">
              <a:solidFill>
                <a:srgbClr val="FF0000"/>
              </a:solidFill>
            </a:rPr>
            <a:t>*</a:t>
          </a:r>
        </a:p>
      </cdr:txBody>
    </cdr:sp>
  </cdr:relSizeAnchor>
  <cdr:relSizeAnchor xmlns:cdr="http://schemas.openxmlformats.org/drawingml/2006/chartDrawing">
    <cdr:from>
      <cdr:x>0.6189</cdr:x>
      <cdr:y>0.46863</cdr:y>
    </cdr:from>
    <cdr:to>
      <cdr:x>0.64528</cdr:x>
      <cdr:y>0.53137</cdr:y>
    </cdr:to>
    <cdr:sp macro="" textlink="">
      <cdr:nvSpPr>
        <cdr:cNvPr id="6" name="TextBox 1">
          <a:extLst xmlns:a="http://schemas.openxmlformats.org/drawingml/2006/main">
            <a:ext uri="{FF2B5EF4-FFF2-40B4-BE49-F238E27FC236}">
              <a16:creationId xmlns:a16="http://schemas.microsoft.com/office/drawing/2014/main" id="{0A62DE50-5DE5-6ABC-D8EC-0F98586C5059}"/>
            </a:ext>
          </a:extLst>
        </cdr:cNvPr>
        <cdr:cNvSpPr txBox="1"/>
      </cdr:nvSpPr>
      <cdr:spPr>
        <a:xfrm xmlns:a="http://schemas.openxmlformats.org/drawingml/2006/main">
          <a:off x="6441324" y="2424528"/>
          <a:ext cx="274554" cy="32460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500" dirty="0">
              <a:solidFill>
                <a:srgbClr val="FF0000"/>
              </a:solidFill>
            </a:rPr>
            <a:t>*</a:t>
          </a:r>
        </a:p>
      </cdr:txBody>
    </cdr:sp>
  </cdr:relSizeAnchor>
  <cdr:relSizeAnchor xmlns:cdr="http://schemas.openxmlformats.org/drawingml/2006/chartDrawing">
    <cdr:from>
      <cdr:x>0.48681</cdr:x>
      <cdr:y>0.52901</cdr:y>
    </cdr:from>
    <cdr:to>
      <cdr:x>0.51319</cdr:x>
      <cdr:y>0.59175</cdr:y>
    </cdr:to>
    <cdr:sp macro="" textlink="">
      <cdr:nvSpPr>
        <cdr:cNvPr id="7" name="TextBox 1">
          <a:extLst xmlns:a="http://schemas.openxmlformats.org/drawingml/2006/main">
            <a:ext uri="{FF2B5EF4-FFF2-40B4-BE49-F238E27FC236}">
              <a16:creationId xmlns:a16="http://schemas.microsoft.com/office/drawing/2014/main" id="{0A62DE50-5DE5-6ABC-D8EC-0F98586C5059}"/>
            </a:ext>
          </a:extLst>
        </cdr:cNvPr>
        <cdr:cNvSpPr txBox="1"/>
      </cdr:nvSpPr>
      <cdr:spPr>
        <a:xfrm xmlns:a="http://schemas.openxmlformats.org/drawingml/2006/main">
          <a:off x="5066548" y="2736925"/>
          <a:ext cx="274554" cy="32460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500" dirty="0">
              <a:solidFill>
                <a:srgbClr val="FF0000"/>
              </a:solidFill>
            </a:rPr>
            <a:t>*</a:t>
          </a:r>
        </a:p>
      </cdr:txBody>
    </cdr:sp>
  </cdr:relSizeAnchor>
  <cdr:relSizeAnchor xmlns:cdr="http://schemas.openxmlformats.org/drawingml/2006/chartDrawing">
    <cdr:from>
      <cdr:x>0.88562</cdr:x>
      <cdr:y>0.61949</cdr:y>
    </cdr:from>
    <cdr:to>
      <cdr:x>0.912</cdr:x>
      <cdr:y>0.68223</cdr:y>
    </cdr:to>
    <cdr:sp macro="" textlink="">
      <cdr:nvSpPr>
        <cdr:cNvPr id="8" name="TextBox 1">
          <a:extLst xmlns:a="http://schemas.openxmlformats.org/drawingml/2006/main">
            <a:ext uri="{FF2B5EF4-FFF2-40B4-BE49-F238E27FC236}">
              <a16:creationId xmlns:a16="http://schemas.microsoft.com/office/drawing/2014/main" id="{0A62DE50-5DE5-6ABC-D8EC-0F98586C5059}"/>
            </a:ext>
          </a:extLst>
        </cdr:cNvPr>
        <cdr:cNvSpPr txBox="1"/>
      </cdr:nvSpPr>
      <cdr:spPr>
        <a:xfrm xmlns:a="http://schemas.openxmlformats.org/drawingml/2006/main">
          <a:off x="9217181" y="3205011"/>
          <a:ext cx="274554" cy="32460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500" dirty="0">
              <a:solidFill>
                <a:srgbClr val="FF0000"/>
              </a:solidFill>
            </a:rPr>
            <a:t>*</a:t>
          </a:r>
        </a:p>
      </cdr:txBody>
    </cdr:sp>
  </cdr:relSizeAnchor>
  <cdr:relSizeAnchor xmlns:cdr="http://schemas.openxmlformats.org/drawingml/2006/chartDrawing">
    <cdr:from>
      <cdr:x>0.48681</cdr:x>
      <cdr:y>0.6763</cdr:y>
    </cdr:from>
    <cdr:to>
      <cdr:x>0.51319</cdr:x>
      <cdr:y>0.73904</cdr:y>
    </cdr:to>
    <cdr:sp macro="" textlink="">
      <cdr:nvSpPr>
        <cdr:cNvPr id="9" name="TextBox 1">
          <a:extLst xmlns:a="http://schemas.openxmlformats.org/drawingml/2006/main">
            <a:ext uri="{FF2B5EF4-FFF2-40B4-BE49-F238E27FC236}">
              <a16:creationId xmlns:a16="http://schemas.microsoft.com/office/drawing/2014/main" id="{0A62DE50-5DE5-6ABC-D8EC-0F98586C5059}"/>
            </a:ext>
          </a:extLst>
        </cdr:cNvPr>
        <cdr:cNvSpPr txBox="1"/>
      </cdr:nvSpPr>
      <cdr:spPr>
        <a:xfrm xmlns:a="http://schemas.openxmlformats.org/drawingml/2006/main">
          <a:off x="5066548" y="3498925"/>
          <a:ext cx="274554" cy="32460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500" dirty="0">
              <a:solidFill>
                <a:srgbClr val="FF0000"/>
              </a:solidFill>
            </a:rPr>
            <a:t>*</a:t>
          </a:r>
        </a:p>
      </cdr:txBody>
    </cdr:sp>
  </cdr:relSizeAnchor>
  <cdr:relSizeAnchor xmlns:cdr="http://schemas.openxmlformats.org/drawingml/2006/chartDrawing">
    <cdr:from>
      <cdr:x>0.89085</cdr:x>
      <cdr:y>0.76588</cdr:y>
    </cdr:from>
    <cdr:to>
      <cdr:x>0.91723</cdr:x>
      <cdr:y>0.82862</cdr:y>
    </cdr:to>
    <cdr:sp macro="" textlink="">
      <cdr:nvSpPr>
        <cdr:cNvPr id="10" name="TextBox 1">
          <a:extLst xmlns:a="http://schemas.openxmlformats.org/drawingml/2006/main">
            <a:ext uri="{FF2B5EF4-FFF2-40B4-BE49-F238E27FC236}">
              <a16:creationId xmlns:a16="http://schemas.microsoft.com/office/drawing/2014/main" id="{0A62DE50-5DE5-6ABC-D8EC-0F98586C5059}"/>
            </a:ext>
          </a:extLst>
        </cdr:cNvPr>
        <cdr:cNvSpPr txBox="1"/>
      </cdr:nvSpPr>
      <cdr:spPr>
        <a:xfrm xmlns:a="http://schemas.openxmlformats.org/drawingml/2006/main">
          <a:off x="9271610" y="3962396"/>
          <a:ext cx="274554" cy="32460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500" dirty="0">
              <a:solidFill>
                <a:srgbClr val="FF0000"/>
              </a:solidFill>
            </a:rPr>
            <a:t>*</a:t>
          </a:r>
        </a:p>
      </cdr:txBody>
    </cdr:sp>
  </cdr:relSizeAnchor>
  <cdr:relSizeAnchor xmlns:cdr="http://schemas.openxmlformats.org/drawingml/2006/chartDrawing">
    <cdr:from>
      <cdr:x>0.48681</cdr:x>
      <cdr:y>0.81937</cdr:y>
    </cdr:from>
    <cdr:to>
      <cdr:x>0.51319</cdr:x>
      <cdr:y>0.88211</cdr:y>
    </cdr:to>
    <cdr:sp macro="" textlink="">
      <cdr:nvSpPr>
        <cdr:cNvPr id="11" name="TextBox 1">
          <a:extLst xmlns:a="http://schemas.openxmlformats.org/drawingml/2006/main">
            <a:ext uri="{FF2B5EF4-FFF2-40B4-BE49-F238E27FC236}">
              <a16:creationId xmlns:a16="http://schemas.microsoft.com/office/drawing/2014/main" id="{0A62DE50-5DE5-6ABC-D8EC-0F98586C5059}"/>
            </a:ext>
          </a:extLst>
        </cdr:cNvPr>
        <cdr:cNvSpPr txBox="1"/>
      </cdr:nvSpPr>
      <cdr:spPr>
        <a:xfrm xmlns:a="http://schemas.openxmlformats.org/drawingml/2006/main">
          <a:off x="5066548" y="4239153"/>
          <a:ext cx="274554" cy="32460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500" dirty="0">
              <a:solidFill>
                <a:srgbClr val="FF0000"/>
              </a:solidFill>
            </a:rPr>
            <a:t>*</a:t>
          </a:r>
        </a:p>
      </cdr:txBody>
    </cdr:sp>
  </cdr:relSizeAnchor>
  <cdr:relSizeAnchor xmlns:cdr="http://schemas.openxmlformats.org/drawingml/2006/chartDrawing">
    <cdr:from>
      <cdr:x>0.66442</cdr:x>
      <cdr:y>0.29903</cdr:y>
    </cdr:from>
    <cdr:to>
      <cdr:x>0.6908</cdr:x>
      <cdr:y>0.36177</cdr:y>
    </cdr:to>
    <cdr:sp macro="" textlink="">
      <cdr:nvSpPr>
        <cdr:cNvPr id="12" name="TextBox 1">
          <a:extLst xmlns:a="http://schemas.openxmlformats.org/drawingml/2006/main">
            <a:ext uri="{FF2B5EF4-FFF2-40B4-BE49-F238E27FC236}">
              <a16:creationId xmlns:a16="http://schemas.microsoft.com/office/drawing/2014/main" id="{0A62DE50-5DE5-6ABC-D8EC-0F98586C5059}"/>
            </a:ext>
          </a:extLst>
        </cdr:cNvPr>
        <cdr:cNvSpPr txBox="1"/>
      </cdr:nvSpPr>
      <cdr:spPr>
        <a:xfrm xmlns:a="http://schemas.openxmlformats.org/drawingml/2006/main">
          <a:off x="6915052" y="1547062"/>
          <a:ext cx="274553" cy="3245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500" dirty="0">
              <a:solidFill>
                <a:srgbClr val="FF0000"/>
              </a:solidFill>
            </a:rPr>
            <a:t>*</a:t>
          </a:r>
        </a:p>
      </cdr:txBody>
    </cdr:sp>
  </cdr:relSizeAnchor>
</c:userShapes>
</file>

<file path=ppt/drawings/drawing5.xml><?xml version="1.0" encoding="utf-8"?>
<c:userShapes xmlns:c="http://schemas.openxmlformats.org/drawingml/2006/chart">
  <cdr:relSizeAnchor xmlns:cdr="http://schemas.openxmlformats.org/drawingml/2006/chartDrawing">
    <cdr:from>
      <cdr:x>0.65063</cdr:x>
      <cdr:y>0.19306</cdr:y>
    </cdr:from>
    <cdr:to>
      <cdr:x>0.67701</cdr:x>
      <cdr:y>0.2558</cdr:y>
    </cdr:to>
    <cdr:sp macro="" textlink="">
      <cdr:nvSpPr>
        <cdr:cNvPr id="3" name="TextBox 1">
          <a:extLst xmlns:a="http://schemas.openxmlformats.org/drawingml/2006/main">
            <a:ext uri="{FF2B5EF4-FFF2-40B4-BE49-F238E27FC236}">
              <a16:creationId xmlns:a16="http://schemas.microsoft.com/office/drawing/2014/main" id="{8D0530AE-B6F3-4A73-F631-F61291C5704D}"/>
            </a:ext>
          </a:extLst>
        </cdr:cNvPr>
        <cdr:cNvSpPr txBox="1"/>
      </cdr:nvSpPr>
      <cdr:spPr>
        <a:xfrm xmlns:a="http://schemas.openxmlformats.org/drawingml/2006/main">
          <a:off x="6771525" y="998840"/>
          <a:ext cx="274554" cy="324605"/>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500" dirty="0">
              <a:solidFill>
                <a:srgbClr val="FF0000"/>
              </a:solidFill>
            </a:rPr>
            <a:t>*</a:t>
          </a:r>
        </a:p>
      </cdr:txBody>
    </cdr:sp>
  </cdr:relSizeAnchor>
  <cdr:relSizeAnchor xmlns:cdr="http://schemas.openxmlformats.org/drawingml/2006/chartDrawing">
    <cdr:from>
      <cdr:x>0.90688</cdr:x>
      <cdr:y>0.08996</cdr:y>
    </cdr:from>
    <cdr:to>
      <cdr:x>0.93326</cdr:x>
      <cdr:y>0.1527</cdr:y>
    </cdr:to>
    <cdr:sp macro="" textlink="">
      <cdr:nvSpPr>
        <cdr:cNvPr id="4" name="TextBox 1">
          <a:extLst xmlns:a="http://schemas.openxmlformats.org/drawingml/2006/main">
            <a:ext uri="{FF2B5EF4-FFF2-40B4-BE49-F238E27FC236}">
              <a16:creationId xmlns:a16="http://schemas.microsoft.com/office/drawing/2014/main" id="{8D0530AE-B6F3-4A73-F631-F61291C5704D}"/>
            </a:ext>
          </a:extLst>
        </cdr:cNvPr>
        <cdr:cNvSpPr txBox="1"/>
      </cdr:nvSpPr>
      <cdr:spPr>
        <a:xfrm xmlns:a="http://schemas.openxmlformats.org/drawingml/2006/main">
          <a:off x="9438525" y="465439"/>
          <a:ext cx="274554" cy="324605"/>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500" dirty="0">
              <a:solidFill>
                <a:srgbClr val="FF0000"/>
              </a:solidFill>
            </a:rPr>
            <a:t>*</a:t>
          </a:r>
        </a:p>
      </cdr:txBody>
    </cdr:sp>
  </cdr:relSizeAnchor>
  <cdr:relSizeAnchor xmlns:cdr="http://schemas.openxmlformats.org/drawingml/2006/chartDrawing">
    <cdr:from>
      <cdr:x>0.60106</cdr:x>
      <cdr:y>0.58161</cdr:y>
    </cdr:from>
    <cdr:to>
      <cdr:x>0.62744</cdr:x>
      <cdr:y>0.64435</cdr:y>
    </cdr:to>
    <cdr:sp macro="" textlink="">
      <cdr:nvSpPr>
        <cdr:cNvPr id="7" name="TextBox 1">
          <a:extLst xmlns:a="http://schemas.openxmlformats.org/drawingml/2006/main">
            <a:ext uri="{FF2B5EF4-FFF2-40B4-BE49-F238E27FC236}">
              <a16:creationId xmlns:a16="http://schemas.microsoft.com/office/drawing/2014/main" id="{0A62DE50-5DE5-6ABC-D8EC-0F98586C5059}"/>
            </a:ext>
          </a:extLst>
        </cdr:cNvPr>
        <cdr:cNvSpPr txBox="1"/>
      </cdr:nvSpPr>
      <cdr:spPr>
        <a:xfrm xmlns:a="http://schemas.openxmlformats.org/drawingml/2006/main">
          <a:off x="6255658" y="3009069"/>
          <a:ext cx="274554" cy="32460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500" dirty="0">
              <a:solidFill>
                <a:srgbClr val="FF0000"/>
              </a:solidFill>
            </a:rPr>
            <a:t>*</a:t>
          </a:r>
        </a:p>
      </cdr:txBody>
    </cdr:sp>
  </cdr:relSizeAnchor>
  <cdr:relSizeAnchor xmlns:cdr="http://schemas.openxmlformats.org/drawingml/2006/chartDrawing">
    <cdr:from>
      <cdr:x>0.5</cdr:x>
      <cdr:y>0.5241</cdr:y>
    </cdr:from>
    <cdr:to>
      <cdr:x>0.52638</cdr:x>
      <cdr:y>0.58684</cdr:y>
    </cdr:to>
    <cdr:sp macro="" textlink="">
      <cdr:nvSpPr>
        <cdr:cNvPr id="12" name="TextBox 1">
          <a:extLst xmlns:a="http://schemas.openxmlformats.org/drawingml/2006/main">
            <a:ext uri="{FF2B5EF4-FFF2-40B4-BE49-F238E27FC236}">
              <a16:creationId xmlns:a16="http://schemas.microsoft.com/office/drawing/2014/main" id="{0A62DE50-5DE5-6ABC-D8EC-0F98586C5059}"/>
            </a:ext>
          </a:extLst>
        </cdr:cNvPr>
        <cdr:cNvSpPr txBox="1"/>
      </cdr:nvSpPr>
      <cdr:spPr>
        <a:xfrm xmlns:a="http://schemas.openxmlformats.org/drawingml/2006/main">
          <a:off x="5203825" y="2711523"/>
          <a:ext cx="274554" cy="32460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500" dirty="0">
              <a:solidFill>
                <a:srgbClr val="FF0000"/>
              </a:solidFill>
            </a:rPr>
            <a:t>*</a:t>
          </a:r>
        </a:p>
      </cdr:txBody>
    </cdr:sp>
  </cdr:relSizeAnchor>
  <cdr:relSizeAnchor xmlns:cdr="http://schemas.openxmlformats.org/drawingml/2006/chartDrawing">
    <cdr:from>
      <cdr:x>0.51849</cdr:x>
      <cdr:y>0.43151</cdr:y>
    </cdr:from>
    <cdr:to>
      <cdr:x>0.54487</cdr:x>
      <cdr:y>0.49425</cdr:y>
    </cdr:to>
    <cdr:sp macro="" textlink="">
      <cdr:nvSpPr>
        <cdr:cNvPr id="13" name="TextBox 1">
          <a:extLst xmlns:a="http://schemas.openxmlformats.org/drawingml/2006/main">
            <a:ext uri="{FF2B5EF4-FFF2-40B4-BE49-F238E27FC236}">
              <a16:creationId xmlns:a16="http://schemas.microsoft.com/office/drawing/2014/main" id="{35B3779E-B04C-4310-7DDC-0BE1317E02A4}"/>
            </a:ext>
          </a:extLst>
        </cdr:cNvPr>
        <cdr:cNvSpPr txBox="1"/>
      </cdr:nvSpPr>
      <cdr:spPr>
        <a:xfrm xmlns:a="http://schemas.openxmlformats.org/drawingml/2006/main">
          <a:off x="5396296" y="2232481"/>
          <a:ext cx="274554" cy="32460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500" dirty="0">
              <a:solidFill>
                <a:srgbClr val="FF0000"/>
              </a:solidFill>
            </a:rPr>
            <a:t>*</a:t>
          </a:r>
        </a:p>
      </cdr:txBody>
    </cdr:sp>
  </cdr:relSizeAnchor>
  <cdr:relSizeAnchor xmlns:cdr="http://schemas.openxmlformats.org/drawingml/2006/chartDrawing">
    <cdr:from>
      <cdr:x>0.91972</cdr:x>
      <cdr:y>0.91806</cdr:y>
    </cdr:from>
    <cdr:to>
      <cdr:x>0.9461</cdr:x>
      <cdr:y>0.98081</cdr:y>
    </cdr:to>
    <cdr:sp macro="" textlink="">
      <cdr:nvSpPr>
        <cdr:cNvPr id="14" name="TextBox 1">
          <a:extLst xmlns:a="http://schemas.openxmlformats.org/drawingml/2006/main">
            <a:ext uri="{FF2B5EF4-FFF2-40B4-BE49-F238E27FC236}">
              <a16:creationId xmlns:a16="http://schemas.microsoft.com/office/drawing/2014/main" id="{C8A3E2AF-4649-E665-746A-00D1608A30F9}"/>
            </a:ext>
          </a:extLst>
        </cdr:cNvPr>
        <cdr:cNvSpPr txBox="1"/>
      </cdr:nvSpPr>
      <cdr:spPr>
        <a:xfrm xmlns:a="http://schemas.openxmlformats.org/drawingml/2006/main">
          <a:off x="9572172" y="4749749"/>
          <a:ext cx="274554" cy="32460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500" dirty="0">
              <a:solidFill>
                <a:srgbClr val="FF0000"/>
              </a:solidFill>
            </a:rPr>
            <a:t>*</a:t>
          </a:r>
        </a:p>
      </cdr:txBody>
    </cdr:sp>
  </cdr:relSizeAnchor>
</c:userShapes>
</file>

<file path=ppt/drawings/drawing6.xml><?xml version="1.0" encoding="utf-8"?>
<c:userShapes xmlns:c="http://schemas.openxmlformats.org/drawingml/2006/chart">
  <cdr:relSizeAnchor xmlns:cdr="http://schemas.openxmlformats.org/drawingml/2006/chartDrawing">
    <cdr:from>
      <cdr:x>0.03564</cdr:x>
      <cdr:y>0.607</cdr:y>
    </cdr:from>
    <cdr:to>
      <cdr:x>0.68296</cdr:x>
      <cdr:y>0.8035</cdr:y>
    </cdr:to>
    <cdr:sp macro="" textlink="">
      <cdr:nvSpPr>
        <cdr:cNvPr id="2" name="TextBox 3"/>
        <cdr:cNvSpPr txBox="1"/>
      </cdr:nvSpPr>
      <cdr:spPr>
        <a:xfrm xmlns:a="http://schemas.openxmlformats.org/drawingml/2006/main">
          <a:off x="251260" y="1426122"/>
          <a:ext cx="4563006" cy="46166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solidFill>
                <a:schemeClr val="bg1"/>
              </a:solidFill>
            </a:rPr>
            <a:t>If a police officer pulled someone over, they would actively try to determine if that person was under the influence of </a:t>
          </a:r>
          <a:r>
            <a:rPr lang="en-US" sz="1200" b="1" dirty="0">
              <a:solidFill>
                <a:schemeClr val="bg1"/>
              </a:solidFill>
            </a:rPr>
            <a:t>marijuana</a:t>
          </a:r>
          <a:r>
            <a:rPr lang="en-US" sz="1200" dirty="0">
              <a:solidFill>
                <a:schemeClr val="bg1"/>
              </a:solidFill>
            </a:rPr>
            <a:t>.</a:t>
          </a:r>
          <a:endParaRPr lang="en-US" sz="1200" dirty="0">
            <a:solidFill>
              <a:schemeClr val="bg1">
                <a:lumMod val="50000"/>
              </a:schemeClr>
            </a:solidFill>
          </a:endParaRPr>
        </a:p>
      </cdr:txBody>
    </cdr:sp>
  </cdr:relSizeAnchor>
  <cdr:relSizeAnchor xmlns:cdr="http://schemas.openxmlformats.org/drawingml/2006/chartDrawing">
    <cdr:from>
      <cdr:x>0.06253</cdr:x>
      <cdr:y>0.18007</cdr:y>
    </cdr:from>
    <cdr:to>
      <cdr:x>0.80719</cdr:x>
      <cdr:y>0.37657</cdr:y>
    </cdr:to>
    <cdr:sp macro="" textlink="">
      <cdr:nvSpPr>
        <cdr:cNvPr id="3" name="TextBox 3"/>
        <cdr:cNvSpPr txBox="1"/>
      </cdr:nvSpPr>
      <cdr:spPr>
        <a:xfrm xmlns:a="http://schemas.openxmlformats.org/drawingml/2006/main">
          <a:off x="440779" y="423071"/>
          <a:ext cx="5249163" cy="46166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solidFill>
                <a:schemeClr val="bg1"/>
              </a:solidFill>
            </a:rPr>
            <a:t>If a police officer pulled someone over, they would actively try to determine if that person was under the influence of </a:t>
          </a:r>
          <a:r>
            <a:rPr lang="en-US" sz="1200" b="1" dirty="0">
              <a:solidFill>
                <a:schemeClr val="bg1"/>
              </a:solidFill>
            </a:rPr>
            <a:t>alcohol</a:t>
          </a:r>
          <a:r>
            <a:rPr lang="en-US" sz="1200" dirty="0">
              <a:solidFill>
                <a:schemeClr val="bg1"/>
              </a:solidFill>
            </a:rPr>
            <a:t>.</a:t>
          </a:r>
          <a:endParaRPr lang="en-US" sz="1200" dirty="0">
            <a:solidFill>
              <a:schemeClr val="bg1">
                <a:lumMod val="50000"/>
              </a:schemeClr>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0.0493</cdr:x>
      <cdr:y>0.13008</cdr:y>
    </cdr:from>
    <cdr:to>
      <cdr:x>1</cdr:x>
      <cdr:y>0.18007</cdr:y>
    </cdr:to>
    <cdr:sp macro="" textlink="">
      <cdr:nvSpPr>
        <cdr:cNvPr id="2" name="Rectangle 1">
          <a:extLst xmlns:a="http://schemas.openxmlformats.org/drawingml/2006/main">
            <a:ext uri="{FF2B5EF4-FFF2-40B4-BE49-F238E27FC236}">
              <a16:creationId xmlns:a16="http://schemas.microsoft.com/office/drawing/2014/main" id="{D26312E9-340C-6693-63B0-44F11A754D7A}"/>
            </a:ext>
          </a:extLst>
        </cdr:cNvPr>
        <cdr:cNvSpPr/>
      </cdr:nvSpPr>
      <cdr:spPr>
        <a:xfrm xmlns:a="http://schemas.openxmlformats.org/drawingml/2006/main">
          <a:off x="7630901" y="800866"/>
          <a:ext cx="4114800" cy="307777"/>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defRPr sz="1862" b="0" i="0" u="none" strike="noStrike" kern="1200" spc="0" baseline="0">
              <a:solidFill>
                <a:srgbClr val="303030">
                  <a:lumMod val="65000"/>
                  <a:lumOff val="35000"/>
                </a:srgbClr>
              </a:solidFill>
              <a:latin typeface="+mn-lt"/>
              <a:ea typeface="+mn-ea"/>
              <a:cs typeface="+mn-cs"/>
            </a:defRPr>
          </a:pPr>
          <a:r>
            <a:rPr lang="en-US" sz="1400" dirty="0"/>
            <a:t>Attitudes Towards Policies</a:t>
          </a:r>
        </a:p>
      </cdr:txBody>
    </cdr:sp>
  </cdr:relSizeAnchor>
</c:userShapes>
</file>

<file path=ppt/drawings/drawing8.xml><?xml version="1.0" encoding="utf-8"?>
<c:userShapes xmlns:c="http://schemas.openxmlformats.org/drawingml/2006/chart">
  <cdr:relSizeAnchor xmlns:cdr="http://schemas.openxmlformats.org/drawingml/2006/chartDrawing">
    <cdr:from>
      <cdr:x>0.05528</cdr:x>
      <cdr:y>0.83265</cdr:y>
    </cdr:from>
    <cdr:to>
      <cdr:x>0.13522</cdr:x>
      <cdr:y>0.88377</cdr:y>
    </cdr:to>
    <cdr:sp macro="" textlink="">
      <cdr:nvSpPr>
        <cdr:cNvPr id="2" name="TextBox 5">
          <a:extLst xmlns:a="http://schemas.openxmlformats.org/drawingml/2006/main">
            <a:ext uri="{FF2B5EF4-FFF2-40B4-BE49-F238E27FC236}">
              <a16:creationId xmlns:a16="http://schemas.microsoft.com/office/drawing/2014/main" id="{48786630-F937-E015-D79B-5CDDE9A5BFCA}"/>
            </a:ext>
          </a:extLst>
        </cdr:cNvPr>
        <cdr:cNvSpPr txBox="1"/>
      </cdr:nvSpPr>
      <cdr:spPr>
        <a:xfrm xmlns:a="http://schemas.openxmlformats.org/drawingml/2006/main">
          <a:off x="449338" y="4511848"/>
          <a:ext cx="649705"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solidFill>
                <a:schemeClr val="bg2">
                  <a:lumMod val="50000"/>
                </a:schemeClr>
              </a:solidFill>
            </a:rPr>
            <a:t>+7</a:t>
          </a:r>
        </a:p>
      </cdr:txBody>
    </cdr:sp>
  </cdr:relSizeAnchor>
  <cdr:relSizeAnchor xmlns:cdr="http://schemas.openxmlformats.org/drawingml/2006/chartDrawing">
    <cdr:from>
      <cdr:x>0.21252</cdr:x>
      <cdr:y>0.83536</cdr:y>
    </cdr:from>
    <cdr:to>
      <cdr:x>0.29245</cdr:x>
      <cdr:y>0.88648</cdr:y>
    </cdr:to>
    <cdr:sp macro="" textlink="">
      <cdr:nvSpPr>
        <cdr:cNvPr id="3" name="TextBox 5">
          <a:extLst xmlns:a="http://schemas.openxmlformats.org/drawingml/2006/main">
            <a:ext uri="{FF2B5EF4-FFF2-40B4-BE49-F238E27FC236}">
              <a16:creationId xmlns:a16="http://schemas.microsoft.com/office/drawing/2014/main" id="{B98ACEC1-7229-A647-7250-9875FF5ED4B8}"/>
            </a:ext>
          </a:extLst>
        </cdr:cNvPr>
        <cdr:cNvSpPr txBox="1"/>
      </cdr:nvSpPr>
      <cdr:spPr>
        <a:xfrm xmlns:a="http://schemas.openxmlformats.org/drawingml/2006/main">
          <a:off x="1727358" y="4526553"/>
          <a:ext cx="649705"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solidFill>
                <a:schemeClr val="bg2">
                  <a:lumMod val="50000"/>
                </a:schemeClr>
              </a:solidFill>
            </a:rPr>
            <a:t>+4</a:t>
          </a:r>
        </a:p>
      </cdr:txBody>
    </cdr:sp>
  </cdr:relSizeAnchor>
  <cdr:relSizeAnchor xmlns:cdr="http://schemas.openxmlformats.org/drawingml/2006/chartDrawing">
    <cdr:from>
      <cdr:x>0.37683</cdr:x>
      <cdr:y>0.83092</cdr:y>
    </cdr:from>
    <cdr:to>
      <cdr:x>0.45676</cdr:x>
      <cdr:y>0.88204</cdr:y>
    </cdr:to>
    <cdr:sp macro="" textlink="">
      <cdr:nvSpPr>
        <cdr:cNvPr id="4" name="TextBox 5">
          <a:extLst xmlns:a="http://schemas.openxmlformats.org/drawingml/2006/main">
            <a:ext uri="{FF2B5EF4-FFF2-40B4-BE49-F238E27FC236}">
              <a16:creationId xmlns:a16="http://schemas.microsoft.com/office/drawing/2014/main" id="{B98ACEC1-7229-A647-7250-9875FF5ED4B8}"/>
            </a:ext>
          </a:extLst>
        </cdr:cNvPr>
        <cdr:cNvSpPr txBox="1"/>
      </cdr:nvSpPr>
      <cdr:spPr>
        <a:xfrm xmlns:a="http://schemas.openxmlformats.org/drawingml/2006/main">
          <a:off x="3062864" y="4502490"/>
          <a:ext cx="649705"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solidFill>
                <a:schemeClr val="bg2">
                  <a:lumMod val="50000"/>
                </a:schemeClr>
              </a:solidFill>
            </a:rPr>
            <a:t>+2</a:t>
          </a:r>
        </a:p>
      </cdr:txBody>
    </cdr:sp>
  </cdr:relSizeAnchor>
  <cdr:relSizeAnchor xmlns:cdr="http://schemas.openxmlformats.org/drawingml/2006/chartDrawing">
    <cdr:from>
      <cdr:x>0.53374</cdr:x>
      <cdr:y>0.83314</cdr:y>
    </cdr:from>
    <cdr:to>
      <cdr:x>0.61367</cdr:x>
      <cdr:y>0.88426</cdr:y>
    </cdr:to>
    <cdr:sp macro="" textlink="">
      <cdr:nvSpPr>
        <cdr:cNvPr id="5" name="TextBox 5">
          <a:extLst xmlns:a="http://schemas.openxmlformats.org/drawingml/2006/main">
            <a:ext uri="{FF2B5EF4-FFF2-40B4-BE49-F238E27FC236}">
              <a16:creationId xmlns:a16="http://schemas.microsoft.com/office/drawing/2014/main" id="{B98ACEC1-7229-A647-7250-9875FF5ED4B8}"/>
            </a:ext>
          </a:extLst>
        </cdr:cNvPr>
        <cdr:cNvSpPr txBox="1"/>
      </cdr:nvSpPr>
      <cdr:spPr>
        <a:xfrm xmlns:a="http://schemas.openxmlformats.org/drawingml/2006/main">
          <a:off x="4338212" y="4514522"/>
          <a:ext cx="649705"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solidFill>
                <a:schemeClr val="bg2">
                  <a:lumMod val="50000"/>
                </a:schemeClr>
              </a:solidFill>
            </a:rPr>
            <a:t>-5</a:t>
          </a:r>
        </a:p>
      </cdr:txBody>
    </cdr:sp>
  </cdr:relSizeAnchor>
  <cdr:relSizeAnchor xmlns:cdr="http://schemas.openxmlformats.org/drawingml/2006/chartDrawing">
    <cdr:from>
      <cdr:x>0.70693</cdr:x>
      <cdr:y>0.83536</cdr:y>
    </cdr:from>
    <cdr:to>
      <cdr:x>0.78686</cdr:x>
      <cdr:y>0.88648</cdr:y>
    </cdr:to>
    <cdr:sp macro="" textlink="">
      <cdr:nvSpPr>
        <cdr:cNvPr id="6" name="TextBox 5">
          <a:extLst xmlns:a="http://schemas.openxmlformats.org/drawingml/2006/main">
            <a:ext uri="{FF2B5EF4-FFF2-40B4-BE49-F238E27FC236}">
              <a16:creationId xmlns:a16="http://schemas.microsoft.com/office/drawing/2014/main" id="{B98ACEC1-7229-A647-7250-9875FF5ED4B8}"/>
            </a:ext>
          </a:extLst>
        </cdr:cNvPr>
        <cdr:cNvSpPr txBox="1"/>
      </cdr:nvSpPr>
      <cdr:spPr>
        <a:xfrm xmlns:a="http://schemas.openxmlformats.org/drawingml/2006/main">
          <a:off x="5745906" y="4526554"/>
          <a:ext cx="649705"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solidFill>
                <a:schemeClr val="bg2">
                  <a:lumMod val="50000"/>
                </a:schemeClr>
              </a:solidFill>
            </a:rPr>
            <a:t>-1</a:t>
          </a:r>
        </a:p>
      </cdr:txBody>
    </cdr:sp>
  </cdr:relSizeAnchor>
  <cdr:relSizeAnchor xmlns:cdr="http://schemas.openxmlformats.org/drawingml/2006/chartDrawing">
    <cdr:from>
      <cdr:x>0.86236</cdr:x>
      <cdr:y>0.83314</cdr:y>
    </cdr:from>
    <cdr:to>
      <cdr:x>0.94229</cdr:x>
      <cdr:y>0.88426</cdr:y>
    </cdr:to>
    <cdr:sp macro="" textlink="">
      <cdr:nvSpPr>
        <cdr:cNvPr id="7" name="TextBox 5">
          <a:extLst xmlns:a="http://schemas.openxmlformats.org/drawingml/2006/main">
            <a:ext uri="{FF2B5EF4-FFF2-40B4-BE49-F238E27FC236}">
              <a16:creationId xmlns:a16="http://schemas.microsoft.com/office/drawing/2014/main" id="{B98ACEC1-7229-A647-7250-9875FF5ED4B8}"/>
            </a:ext>
          </a:extLst>
        </cdr:cNvPr>
        <cdr:cNvSpPr txBox="1"/>
      </cdr:nvSpPr>
      <cdr:spPr>
        <a:xfrm xmlns:a="http://schemas.openxmlformats.org/drawingml/2006/main">
          <a:off x="7009223" y="4514521"/>
          <a:ext cx="649705"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solidFill>
                <a:schemeClr val="bg2">
                  <a:lumMod val="50000"/>
                </a:schemeClr>
              </a:solidFill>
            </a:rPr>
            <a:t>-1</a:t>
          </a:r>
        </a:p>
      </cdr:txBody>
    </cdr:sp>
  </cdr:relSizeAnchor>
</c:userShapes>
</file>

<file path=ppt/drawings/drawing9.xml><?xml version="1.0" encoding="utf-8"?>
<c:userShapes xmlns:c="http://schemas.openxmlformats.org/drawingml/2006/chart">
  <cdr:relSizeAnchor xmlns:cdr="http://schemas.openxmlformats.org/drawingml/2006/chartDrawing">
    <cdr:from>
      <cdr:x>0.28038</cdr:x>
      <cdr:y>0.03364</cdr:y>
    </cdr:from>
    <cdr:to>
      <cdr:x>0.98486</cdr:x>
      <cdr:y>0.15181</cdr:y>
    </cdr:to>
    <cdr:sp macro="" textlink="">
      <cdr:nvSpPr>
        <cdr:cNvPr id="2" name="Rectangle 1">
          <a:extLst xmlns:a="http://schemas.openxmlformats.org/drawingml/2006/main">
            <a:ext uri="{FF2B5EF4-FFF2-40B4-BE49-F238E27FC236}">
              <a16:creationId xmlns:a16="http://schemas.microsoft.com/office/drawing/2014/main" id="{56B16E24-F231-995D-938D-B9FDC055AB92}"/>
            </a:ext>
          </a:extLst>
        </cdr:cNvPr>
        <cdr:cNvSpPr/>
      </cdr:nvSpPr>
      <cdr:spPr>
        <a:xfrm xmlns:a="http://schemas.openxmlformats.org/drawingml/2006/main">
          <a:off x="1882569" y="135314"/>
          <a:ext cx="4730188" cy="475370"/>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fontAlgn="b"/>
          <a:r>
            <a:rPr lang="en-US" sz="1400" dirty="0">
              <a:solidFill>
                <a:srgbClr val="787878"/>
              </a:solidFill>
            </a:rPr>
            <a:t>Identifying Movement Between Pre &amp; Post Positions Of Danger Of Driving After Using Marijuana</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0AF3C0F6-C031-49B1-912F-6D87353F3294}" type="datetimeFigureOut">
              <a:rPr lang="en-US" smtClean="0"/>
              <a:t>11/29/22</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26DBF26-DDE9-462D-AE69-36D2B3960A8F}" type="slidenum">
              <a:rPr lang="en-US" smtClean="0"/>
              <a:t>‹#›</a:t>
            </a:fld>
            <a:endParaRPr lang="en-US" dirty="0"/>
          </a:p>
        </p:txBody>
      </p:sp>
    </p:spTree>
    <p:extLst>
      <p:ext uri="{BB962C8B-B14F-4D97-AF65-F5344CB8AC3E}">
        <p14:creationId xmlns:p14="http://schemas.microsoft.com/office/powerpoint/2010/main" val="1555964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endParaRPr lang="en-US" b="1" u="sng" dirty="0">
              <a:solidFill>
                <a:srgbClr val="FF0000"/>
              </a:solidFill>
              <a:highlight>
                <a:srgbClr val="FFFF00"/>
              </a:highlight>
            </a:endParaRPr>
          </a:p>
        </p:txBody>
      </p:sp>
      <p:sp>
        <p:nvSpPr>
          <p:cNvPr id="4" name="Slide Number Placeholder 3"/>
          <p:cNvSpPr>
            <a:spLocks noGrp="1"/>
          </p:cNvSpPr>
          <p:nvPr>
            <p:ph type="sldNum" sz="quarter" idx="5"/>
          </p:nvPr>
        </p:nvSpPr>
        <p:spPr/>
        <p:txBody>
          <a:bodyPr/>
          <a:lstStyle/>
          <a:p>
            <a:fld id="{926DBF26-DDE9-462D-AE69-36D2B3960A8F}" type="slidenum">
              <a:rPr lang="en-US" smtClean="0"/>
              <a:t>1</a:t>
            </a:fld>
            <a:endParaRPr lang="en-US" dirty="0"/>
          </a:p>
        </p:txBody>
      </p:sp>
    </p:spTree>
    <p:extLst>
      <p:ext uri="{BB962C8B-B14F-4D97-AF65-F5344CB8AC3E}">
        <p14:creationId xmlns:p14="http://schemas.microsoft.com/office/powerpoint/2010/main" val="2966680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5"/>
          </p:nvPr>
        </p:nvSpPr>
        <p:spPr/>
        <p:txBody>
          <a:bodyPr/>
          <a:lstStyle/>
          <a:p>
            <a:fld id="{926DBF26-DDE9-462D-AE69-36D2B3960A8F}" type="slidenum">
              <a:rPr lang="en-US" smtClean="0"/>
              <a:t>12</a:t>
            </a:fld>
            <a:endParaRPr lang="en-US" dirty="0"/>
          </a:p>
        </p:txBody>
      </p:sp>
    </p:spTree>
    <p:extLst>
      <p:ext uri="{BB962C8B-B14F-4D97-AF65-F5344CB8AC3E}">
        <p14:creationId xmlns:p14="http://schemas.microsoft.com/office/powerpoint/2010/main" val="603587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5"/>
          </p:nvPr>
        </p:nvSpPr>
        <p:spPr/>
        <p:txBody>
          <a:bodyPr/>
          <a:lstStyle/>
          <a:p>
            <a:fld id="{926DBF26-DDE9-462D-AE69-36D2B3960A8F}" type="slidenum">
              <a:rPr lang="en-US" smtClean="0"/>
              <a:t>13</a:t>
            </a:fld>
            <a:endParaRPr lang="en-US" dirty="0"/>
          </a:p>
        </p:txBody>
      </p:sp>
    </p:spTree>
    <p:extLst>
      <p:ext uri="{BB962C8B-B14F-4D97-AF65-F5344CB8AC3E}">
        <p14:creationId xmlns:p14="http://schemas.microsoft.com/office/powerpoint/2010/main" val="188510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5"/>
          </p:nvPr>
        </p:nvSpPr>
        <p:spPr/>
        <p:txBody>
          <a:bodyPr/>
          <a:lstStyle/>
          <a:p>
            <a:fld id="{926DBF26-DDE9-462D-AE69-36D2B3960A8F}" type="slidenum">
              <a:rPr lang="en-US" smtClean="0"/>
              <a:t>14</a:t>
            </a:fld>
            <a:endParaRPr lang="en-US" dirty="0"/>
          </a:p>
        </p:txBody>
      </p:sp>
    </p:spTree>
    <p:extLst>
      <p:ext uri="{BB962C8B-B14F-4D97-AF65-F5344CB8AC3E}">
        <p14:creationId xmlns:p14="http://schemas.microsoft.com/office/powerpoint/2010/main" val="3849400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16</a:t>
            </a:fld>
            <a:endParaRPr lang="en-US" dirty="0"/>
          </a:p>
        </p:txBody>
      </p:sp>
    </p:spTree>
    <p:extLst>
      <p:ext uri="{BB962C8B-B14F-4D97-AF65-F5344CB8AC3E}">
        <p14:creationId xmlns:p14="http://schemas.microsoft.com/office/powerpoint/2010/main" val="3718582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17</a:t>
            </a:fld>
            <a:endParaRPr lang="en-US" dirty="0"/>
          </a:p>
        </p:txBody>
      </p:sp>
    </p:spTree>
    <p:extLst>
      <p:ext uri="{BB962C8B-B14F-4D97-AF65-F5344CB8AC3E}">
        <p14:creationId xmlns:p14="http://schemas.microsoft.com/office/powerpoint/2010/main" val="309686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18</a:t>
            </a:fld>
            <a:endParaRPr lang="en-US" dirty="0"/>
          </a:p>
        </p:txBody>
      </p:sp>
    </p:spTree>
    <p:extLst>
      <p:ext uri="{BB962C8B-B14F-4D97-AF65-F5344CB8AC3E}">
        <p14:creationId xmlns:p14="http://schemas.microsoft.com/office/powerpoint/2010/main" val="703653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19</a:t>
            </a:fld>
            <a:endParaRPr lang="en-US" dirty="0"/>
          </a:p>
        </p:txBody>
      </p:sp>
    </p:spTree>
    <p:extLst>
      <p:ext uri="{BB962C8B-B14F-4D97-AF65-F5344CB8AC3E}">
        <p14:creationId xmlns:p14="http://schemas.microsoft.com/office/powerpoint/2010/main" val="359886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20</a:t>
            </a:fld>
            <a:endParaRPr lang="en-US" dirty="0"/>
          </a:p>
        </p:txBody>
      </p:sp>
    </p:spTree>
    <p:extLst>
      <p:ext uri="{BB962C8B-B14F-4D97-AF65-F5344CB8AC3E}">
        <p14:creationId xmlns:p14="http://schemas.microsoft.com/office/powerpoint/2010/main" val="2186732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21</a:t>
            </a:fld>
            <a:endParaRPr lang="en-US" dirty="0"/>
          </a:p>
        </p:txBody>
      </p:sp>
    </p:spTree>
    <p:extLst>
      <p:ext uri="{BB962C8B-B14F-4D97-AF65-F5344CB8AC3E}">
        <p14:creationId xmlns:p14="http://schemas.microsoft.com/office/powerpoint/2010/main" val="2937073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22</a:t>
            </a:fld>
            <a:endParaRPr lang="en-US" dirty="0"/>
          </a:p>
        </p:txBody>
      </p:sp>
    </p:spTree>
    <p:extLst>
      <p:ext uri="{BB962C8B-B14F-4D97-AF65-F5344CB8AC3E}">
        <p14:creationId xmlns:p14="http://schemas.microsoft.com/office/powerpoint/2010/main" val="1206274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u="none" dirty="0">
              <a:solidFill>
                <a:srgbClr val="FF0000"/>
              </a:solidFill>
              <a:highlight>
                <a:srgbClr val="FFFF00"/>
              </a:highlight>
            </a:endParaRPr>
          </a:p>
        </p:txBody>
      </p:sp>
      <p:sp>
        <p:nvSpPr>
          <p:cNvPr id="4" name="Slide Number Placeholder 3"/>
          <p:cNvSpPr>
            <a:spLocks noGrp="1"/>
          </p:cNvSpPr>
          <p:nvPr>
            <p:ph type="sldNum" sz="quarter" idx="5"/>
          </p:nvPr>
        </p:nvSpPr>
        <p:spPr/>
        <p:txBody>
          <a:bodyPr/>
          <a:lstStyle/>
          <a:p>
            <a:fld id="{926DBF26-DDE9-462D-AE69-36D2B3960A8F}" type="slidenum">
              <a:rPr lang="en-US" smtClean="0"/>
              <a:t>3</a:t>
            </a:fld>
            <a:endParaRPr lang="en-US" dirty="0"/>
          </a:p>
        </p:txBody>
      </p:sp>
    </p:spTree>
    <p:extLst>
      <p:ext uri="{BB962C8B-B14F-4D97-AF65-F5344CB8AC3E}">
        <p14:creationId xmlns:p14="http://schemas.microsoft.com/office/powerpoint/2010/main" val="2512766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23</a:t>
            </a:fld>
            <a:endParaRPr lang="en-US" dirty="0"/>
          </a:p>
        </p:txBody>
      </p:sp>
    </p:spTree>
    <p:extLst>
      <p:ext uri="{BB962C8B-B14F-4D97-AF65-F5344CB8AC3E}">
        <p14:creationId xmlns:p14="http://schemas.microsoft.com/office/powerpoint/2010/main" val="883838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5"/>
          </p:nvPr>
        </p:nvSpPr>
        <p:spPr/>
        <p:txBody>
          <a:bodyPr/>
          <a:lstStyle/>
          <a:p>
            <a:fld id="{926DBF26-DDE9-462D-AE69-36D2B3960A8F}" type="slidenum">
              <a:rPr lang="en-US" smtClean="0"/>
              <a:t>25</a:t>
            </a:fld>
            <a:endParaRPr lang="en-US" dirty="0"/>
          </a:p>
        </p:txBody>
      </p:sp>
    </p:spTree>
    <p:extLst>
      <p:ext uri="{BB962C8B-B14F-4D97-AF65-F5344CB8AC3E}">
        <p14:creationId xmlns:p14="http://schemas.microsoft.com/office/powerpoint/2010/main" val="3959307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5"/>
          </p:nvPr>
        </p:nvSpPr>
        <p:spPr/>
        <p:txBody>
          <a:bodyPr/>
          <a:lstStyle/>
          <a:p>
            <a:fld id="{926DBF26-DDE9-462D-AE69-36D2B3960A8F}" type="slidenum">
              <a:rPr lang="en-US" smtClean="0"/>
              <a:t>26</a:t>
            </a:fld>
            <a:endParaRPr lang="en-US" dirty="0"/>
          </a:p>
        </p:txBody>
      </p:sp>
    </p:spTree>
    <p:extLst>
      <p:ext uri="{BB962C8B-B14F-4D97-AF65-F5344CB8AC3E}">
        <p14:creationId xmlns:p14="http://schemas.microsoft.com/office/powerpoint/2010/main" val="1625447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5"/>
          </p:nvPr>
        </p:nvSpPr>
        <p:spPr/>
        <p:txBody>
          <a:bodyPr/>
          <a:lstStyle/>
          <a:p>
            <a:fld id="{926DBF26-DDE9-462D-AE69-36D2B3960A8F}" type="slidenum">
              <a:rPr lang="en-US" smtClean="0"/>
              <a:t>27</a:t>
            </a:fld>
            <a:endParaRPr lang="en-US" dirty="0"/>
          </a:p>
        </p:txBody>
      </p:sp>
    </p:spTree>
    <p:extLst>
      <p:ext uri="{BB962C8B-B14F-4D97-AF65-F5344CB8AC3E}">
        <p14:creationId xmlns:p14="http://schemas.microsoft.com/office/powerpoint/2010/main" val="831497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5"/>
          </p:nvPr>
        </p:nvSpPr>
        <p:spPr/>
        <p:txBody>
          <a:bodyPr/>
          <a:lstStyle/>
          <a:p>
            <a:fld id="{926DBF26-DDE9-462D-AE69-36D2B3960A8F}" type="slidenum">
              <a:rPr lang="en-US" smtClean="0"/>
              <a:t>28</a:t>
            </a:fld>
            <a:endParaRPr lang="en-US" dirty="0"/>
          </a:p>
        </p:txBody>
      </p:sp>
    </p:spTree>
    <p:extLst>
      <p:ext uri="{BB962C8B-B14F-4D97-AF65-F5344CB8AC3E}">
        <p14:creationId xmlns:p14="http://schemas.microsoft.com/office/powerpoint/2010/main" val="125577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30</a:t>
            </a:fld>
            <a:endParaRPr lang="en-US" dirty="0"/>
          </a:p>
        </p:txBody>
      </p:sp>
    </p:spTree>
    <p:extLst>
      <p:ext uri="{BB962C8B-B14F-4D97-AF65-F5344CB8AC3E}">
        <p14:creationId xmlns:p14="http://schemas.microsoft.com/office/powerpoint/2010/main" val="2993677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31</a:t>
            </a:fld>
            <a:endParaRPr lang="en-US" dirty="0"/>
          </a:p>
        </p:txBody>
      </p:sp>
    </p:spTree>
    <p:extLst>
      <p:ext uri="{BB962C8B-B14F-4D97-AF65-F5344CB8AC3E}">
        <p14:creationId xmlns:p14="http://schemas.microsoft.com/office/powerpoint/2010/main" val="16225118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32</a:t>
            </a:fld>
            <a:endParaRPr lang="en-US" dirty="0"/>
          </a:p>
        </p:txBody>
      </p:sp>
    </p:spTree>
    <p:extLst>
      <p:ext uri="{BB962C8B-B14F-4D97-AF65-F5344CB8AC3E}">
        <p14:creationId xmlns:p14="http://schemas.microsoft.com/office/powerpoint/2010/main" val="3750669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5"/>
          </p:nvPr>
        </p:nvSpPr>
        <p:spPr/>
        <p:txBody>
          <a:bodyPr/>
          <a:lstStyle/>
          <a:p>
            <a:fld id="{926DBF26-DDE9-462D-AE69-36D2B3960A8F}" type="slidenum">
              <a:rPr lang="en-US" smtClean="0"/>
              <a:t>34</a:t>
            </a:fld>
            <a:endParaRPr lang="en-US" dirty="0"/>
          </a:p>
        </p:txBody>
      </p:sp>
    </p:spTree>
    <p:extLst>
      <p:ext uri="{BB962C8B-B14F-4D97-AF65-F5344CB8AC3E}">
        <p14:creationId xmlns:p14="http://schemas.microsoft.com/office/powerpoint/2010/main" val="9728246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5"/>
          </p:nvPr>
        </p:nvSpPr>
        <p:spPr/>
        <p:txBody>
          <a:bodyPr/>
          <a:lstStyle/>
          <a:p>
            <a:fld id="{926DBF26-DDE9-462D-AE69-36D2B3960A8F}" type="slidenum">
              <a:rPr lang="en-US" smtClean="0"/>
              <a:t>35</a:t>
            </a:fld>
            <a:endParaRPr lang="en-US" dirty="0"/>
          </a:p>
        </p:txBody>
      </p:sp>
    </p:spTree>
    <p:extLst>
      <p:ext uri="{BB962C8B-B14F-4D97-AF65-F5344CB8AC3E}">
        <p14:creationId xmlns:p14="http://schemas.microsoft.com/office/powerpoint/2010/main" val="5271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4</a:t>
            </a:fld>
            <a:endParaRPr lang="en-US" dirty="0"/>
          </a:p>
        </p:txBody>
      </p:sp>
    </p:spTree>
    <p:extLst>
      <p:ext uri="{BB962C8B-B14F-4D97-AF65-F5344CB8AC3E}">
        <p14:creationId xmlns:p14="http://schemas.microsoft.com/office/powerpoint/2010/main" val="28201042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adding text about the more specific statement being slightly more believable.  We also should show demographic </a:t>
            </a:r>
            <a:r>
              <a:rPr lang="en-US"/>
              <a:t>differences- M</a:t>
            </a:r>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36</a:t>
            </a:fld>
            <a:endParaRPr lang="en-US" dirty="0"/>
          </a:p>
        </p:txBody>
      </p:sp>
    </p:spTree>
    <p:extLst>
      <p:ext uri="{BB962C8B-B14F-4D97-AF65-F5344CB8AC3E}">
        <p14:creationId xmlns:p14="http://schemas.microsoft.com/office/powerpoint/2010/main" val="7426983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38</a:t>
            </a:fld>
            <a:endParaRPr lang="en-US" dirty="0"/>
          </a:p>
        </p:txBody>
      </p:sp>
    </p:spTree>
    <p:extLst>
      <p:ext uri="{BB962C8B-B14F-4D97-AF65-F5344CB8AC3E}">
        <p14:creationId xmlns:p14="http://schemas.microsoft.com/office/powerpoint/2010/main" val="40264254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39</a:t>
            </a:fld>
            <a:endParaRPr lang="en-US" dirty="0"/>
          </a:p>
        </p:txBody>
      </p:sp>
    </p:spTree>
    <p:extLst>
      <p:ext uri="{BB962C8B-B14F-4D97-AF65-F5344CB8AC3E}">
        <p14:creationId xmlns:p14="http://schemas.microsoft.com/office/powerpoint/2010/main" val="34265547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none" dirty="0"/>
          </a:p>
        </p:txBody>
      </p:sp>
      <p:sp>
        <p:nvSpPr>
          <p:cNvPr id="4" name="Slide Number Placeholder 3"/>
          <p:cNvSpPr>
            <a:spLocks noGrp="1"/>
          </p:cNvSpPr>
          <p:nvPr>
            <p:ph type="sldNum" sz="quarter" idx="5"/>
          </p:nvPr>
        </p:nvSpPr>
        <p:spPr/>
        <p:txBody>
          <a:bodyPr/>
          <a:lstStyle/>
          <a:p>
            <a:fld id="{926DBF26-DDE9-462D-AE69-36D2B3960A8F}" type="slidenum">
              <a:rPr lang="en-US" smtClean="0"/>
              <a:t>40</a:t>
            </a:fld>
            <a:endParaRPr lang="en-US" dirty="0"/>
          </a:p>
        </p:txBody>
      </p:sp>
    </p:spTree>
    <p:extLst>
      <p:ext uri="{BB962C8B-B14F-4D97-AF65-F5344CB8AC3E}">
        <p14:creationId xmlns:p14="http://schemas.microsoft.com/office/powerpoint/2010/main" val="21370620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41</a:t>
            </a:fld>
            <a:endParaRPr lang="en-US" dirty="0"/>
          </a:p>
        </p:txBody>
      </p:sp>
    </p:spTree>
    <p:extLst>
      <p:ext uri="{BB962C8B-B14F-4D97-AF65-F5344CB8AC3E}">
        <p14:creationId xmlns:p14="http://schemas.microsoft.com/office/powerpoint/2010/main" val="25028736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none" dirty="0"/>
          </a:p>
        </p:txBody>
      </p:sp>
      <p:sp>
        <p:nvSpPr>
          <p:cNvPr id="4" name="Slide Number Placeholder 3"/>
          <p:cNvSpPr>
            <a:spLocks noGrp="1"/>
          </p:cNvSpPr>
          <p:nvPr>
            <p:ph type="sldNum" sz="quarter" idx="5"/>
          </p:nvPr>
        </p:nvSpPr>
        <p:spPr/>
        <p:txBody>
          <a:bodyPr/>
          <a:lstStyle/>
          <a:p>
            <a:fld id="{926DBF26-DDE9-462D-AE69-36D2B3960A8F}" type="slidenum">
              <a:rPr lang="en-US" smtClean="0"/>
              <a:t>42</a:t>
            </a:fld>
            <a:endParaRPr lang="en-US" dirty="0"/>
          </a:p>
        </p:txBody>
      </p:sp>
    </p:spTree>
    <p:extLst>
      <p:ext uri="{BB962C8B-B14F-4D97-AF65-F5344CB8AC3E}">
        <p14:creationId xmlns:p14="http://schemas.microsoft.com/office/powerpoint/2010/main" val="30604359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43</a:t>
            </a:fld>
            <a:endParaRPr lang="en-US" dirty="0"/>
          </a:p>
        </p:txBody>
      </p:sp>
    </p:spTree>
    <p:extLst>
      <p:ext uri="{BB962C8B-B14F-4D97-AF65-F5344CB8AC3E}">
        <p14:creationId xmlns:p14="http://schemas.microsoft.com/office/powerpoint/2010/main" val="413870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44</a:t>
            </a:fld>
            <a:endParaRPr lang="en-US" dirty="0"/>
          </a:p>
        </p:txBody>
      </p:sp>
    </p:spTree>
    <p:extLst>
      <p:ext uri="{BB962C8B-B14F-4D97-AF65-F5344CB8AC3E}">
        <p14:creationId xmlns:p14="http://schemas.microsoft.com/office/powerpoint/2010/main" val="33175931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45</a:t>
            </a:fld>
            <a:endParaRPr lang="en-US" dirty="0"/>
          </a:p>
        </p:txBody>
      </p:sp>
    </p:spTree>
    <p:extLst>
      <p:ext uri="{BB962C8B-B14F-4D97-AF65-F5344CB8AC3E}">
        <p14:creationId xmlns:p14="http://schemas.microsoft.com/office/powerpoint/2010/main" val="17320100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46</a:t>
            </a:fld>
            <a:endParaRPr lang="en-US" dirty="0"/>
          </a:p>
        </p:txBody>
      </p:sp>
    </p:spTree>
    <p:extLst>
      <p:ext uri="{BB962C8B-B14F-4D97-AF65-F5344CB8AC3E}">
        <p14:creationId xmlns:p14="http://schemas.microsoft.com/office/powerpoint/2010/main" val="655336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926DBF26-DDE9-462D-AE69-36D2B3960A8F}" type="slidenum">
              <a:rPr lang="en-US" smtClean="0"/>
              <a:t>5</a:t>
            </a:fld>
            <a:endParaRPr lang="en-US" dirty="0"/>
          </a:p>
        </p:txBody>
      </p:sp>
    </p:spTree>
    <p:extLst>
      <p:ext uri="{BB962C8B-B14F-4D97-AF65-F5344CB8AC3E}">
        <p14:creationId xmlns:p14="http://schemas.microsoft.com/office/powerpoint/2010/main" val="4428021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47</a:t>
            </a:fld>
            <a:endParaRPr lang="en-US" dirty="0"/>
          </a:p>
        </p:txBody>
      </p:sp>
    </p:spTree>
    <p:extLst>
      <p:ext uri="{BB962C8B-B14F-4D97-AF65-F5344CB8AC3E}">
        <p14:creationId xmlns:p14="http://schemas.microsoft.com/office/powerpoint/2010/main" val="22463900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48</a:t>
            </a:fld>
            <a:endParaRPr lang="en-US" dirty="0"/>
          </a:p>
        </p:txBody>
      </p:sp>
    </p:spTree>
    <p:extLst>
      <p:ext uri="{BB962C8B-B14F-4D97-AF65-F5344CB8AC3E}">
        <p14:creationId xmlns:p14="http://schemas.microsoft.com/office/powerpoint/2010/main" val="25717624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50</a:t>
            </a:fld>
            <a:endParaRPr lang="en-US" dirty="0"/>
          </a:p>
        </p:txBody>
      </p:sp>
    </p:spTree>
    <p:extLst>
      <p:ext uri="{BB962C8B-B14F-4D97-AF65-F5344CB8AC3E}">
        <p14:creationId xmlns:p14="http://schemas.microsoft.com/office/powerpoint/2010/main" val="8701024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51</a:t>
            </a:fld>
            <a:endParaRPr lang="en-US" dirty="0"/>
          </a:p>
        </p:txBody>
      </p:sp>
    </p:spTree>
    <p:extLst>
      <p:ext uri="{BB962C8B-B14F-4D97-AF65-F5344CB8AC3E}">
        <p14:creationId xmlns:p14="http://schemas.microsoft.com/office/powerpoint/2010/main" val="4509633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52</a:t>
            </a:fld>
            <a:endParaRPr lang="en-US" dirty="0"/>
          </a:p>
        </p:txBody>
      </p:sp>
    </p:spTree>
    <p:extLst>
      <p:ext uri="{BB962C8B-B14F-4D97-AF65-F5344CB8AC3E}">
        <p14:creationId xmlns:p14="http://schemas.microsoft.com/office/powerpoint/2010/main" val="32976874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53</a:t>
            </a:fld>
            <a:endParaRPr lang="en-US" dirty="0"/>
          </a:p>
        </p:txBody>
      </p:sp>
    </p:spTree>
    <p:extLst>
      <p:ext uri="{BB962C8B-B14F-4D97-AF65-F5344CB8AC3E}">
        <p14:creationId xmlns:p14="http://schemas.microsoft.com/office/powerpoint/2010/main" val="39565242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54</a:t>
            </a:fld>
            <a:endParaRPr lang="en-US" dirty="0"/>
          </a:p>
        </p:txBody>
      </p:sp>
    </p:spTree>
    <p:extLst>
      <p:ext uri="{BB962C8B-B14F-4D97-AF65-F5344CB8AC3E}">
        <p14:creationId xmlns:p14="http://schemas.microsoft.com/office/powerpoint/2010/main" val="22378094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55</a:t>
            </a:fld>
            <a:endParaRPr lang="en-US" dirty="0"/>
          </a:p>
        </p:txBody>
      </p:sp>
    </p:spTree>
    <p:extLst>
      <p:ext uri="{BB962C8B-B14F-4D97-AF65-F5344CB8AC3E}">
        <p14:creationId xmlns:p14="http://schemas.microsoft.com/office/powerpoint/2010/main" val="6559107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57</a:t>
            </a:fld>
            <a:endParaRPr lang="en-US" dirty="0"/>
          </a:p>
        </p:txBody>
      </p:sp>
    </p:spTree>
    <p:extLst>
      <p:ext uri="{BB962C8B-B14F-4D97-AF65-F5344CB8AC3E}">
        <p14:creationId xmlns:p14="http://schemas.microsoft.com/office/powerpoint/2010/main" val="41623988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5"/>
          </p:nvPr>
        </p:nvSpPr>
        <p:spPr/>
        <p:txBody>
          <a:bodyPr/>
          <a:lstStyle/>
          <a:p>
            <a:fld id="{926DBF26-DDE9-462D-AE69-36D2B3960A8F}" type="slidenum">
              <a:rPr lang="en-US" smtClean="0"/>
              <a:t>58</a:t>
            </a:fld>
            <a:endParaRPr lang="en-US" dirty="0"/>
          </a:p>
        </p:txBody>
      </p:sp>
    </p:spTree>
    <p:extLst>
      <p:ext uri="{BB962C8B-B14F-4D97-AF65-F5344CB8AC3E}">
        <p14:creationId xmlns:p14="http://schemas.microsoft.com/office/powerpoint/2010/main" val="982474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7</a:t>
            </a:fld>
            <a:endParaRPr lang="en-US" dirty="0"/>
          </a:p>
        </p:txBody>
      </p:sp>
    </p:spTree>
    <p:extLst>
      <p:ext uri="{BB962C8B-B14F-4D97-AF65-F5344CB8AC3E}">
        <p14:creationId xmlns:p14="http://schemas.microsoft.com/office/powerpoint/2010/main" val="42841667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5"/>
          </p:nvPr>
        </p:nvSpPr>
        <p:spPr/>
        <p:txBody>
          <a:bodyPr/>
          <a:lstStyle/>
          <a:p>
            <a:fld id="{926DBF26-DDE9-462D-AE69-36D2B3960A8F}" type="slidenum">
              <a:rPr lang="en-US" smtClean="0"/>
              <a:t>60</a:t>
            </a:fld>
            <a:endParaRPr lang="en-US" dirty="0"/>
          </a:p>
        </p:txBody>
      </p:sp>
    </p:spTree>
    <p:extLst>
      <p:ext uri="{BB962C8B-B14F-4D97-AF65-F5344CB8AC3E}">
        <p14:creationId xmlns:p14="http://schemas.microsoft.com/office/powerpoint/2010/main" val="28939005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5"/>
          </p:nvPr>
        </p:nvSpPr>
        <p:spPr/>
        <p:txBody>
          <a:bodyPr/>
          <a:lstStyle/>
          <a:p>
            <a:fld id="{926DBF26-DDE9-462D-AE69-36D2B3960A8F}" type="slidenum">
              <a:rPr lang="en-US" smtClean="0"/>
              <a:t>61</a:t>
            </a:fld>
            <a:endParaRPr lang="en-US" dirty="0"/>
          </a:p>
        </p:txBody>
      </p:sp>
    </p:spTree>
    <p:extLst>
      <p:ext uri="{BB962C8B-B14F-4D97-AF65-F5344CB8AC3E}">
        <p14:creationId xmlns:p14="http://schemas.microsoft.com/office/powerpoint/2010/main" val="16781618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5"/>
          </p:nvPr>
        </p:nvSpPr>
        <p:spPr/>
        <p:txBody>
          <a:bodyPr/>
          <a:lstStyle/>
          <a:p>
            <a:fld id="{926DBF26-DDE9-462D-AE69-36D2B3960A8F}" type="slidenum">
              <a:rPr lang="en-US" smtClean="0"/>
              <a:t>62</a:t>
            </a:fld>
            <a:endParaRPr lang="en-US" dirty="0"/>
          </a:p>
        </p:txBody>
      </p:sp>
    </p:spTree>
    <p:extLst>
      <p:ext uri="{BB962C8B-B14F-4D97-AF65-F5344CB8AC3E}">
        <p14:creationId xmlns:p14="http://schemas.microsoft.com/office/powerpoint/2010/main" val="31217949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5"/>
          </p:nvPr>
        </p:nvSpPr>
        <p:spPr/>
        <p:txBody>
          <a:bodyPr/>
          <a:lstStyle/>
          <a:p>
            <a:fld id="{926DBF26-DDE9-462D-AE69-36D2B3960A8F}" type="slidenum">
              <a:rPr lang="en-US" smtClean="0"/>
              <a:t>63</a:t>
            </a:fld>
            <a:endParaRPr lang="en-US" dirty="0"/>
          </a:p>
        </p:txBody>
      </p:sp>
    </p:spTree>
    <p:extLst>
      <p:ext uri="{BB962C8B-B14F-4D97-AF65-F5344CB8AC3E}">
        <p14:creationId xmlns:p14="http://schemas.microsoft.com/office/powerpoint/2010/main" val="18600412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5"/>
          </p:nvPr>
        </p:nvSpPr>
        <p:spPr/>
        <p:txBody>
          <a:bodyPr/>
          <a:lstStyle/>
          <a:p>
            <a:fld id="{926DBF26-DDE9-462D-AE69-36D2B3960A8F}" type="slidenum">
              <a:rPr lang="en-US" smtClean="0"/>
              <a:t>64</a:t>
            </a:fld>
            <a:endParaRPr lang="en-US" dirty="0"/>
          </a:p>
        </p:txBody>
      </p:sp>
    </p:spTree>
    <p:extLst>
      <p:ext uri="{BB962C8B-B14F-4D97-AF65-F5344CB8AC3E}">
        <p14:creationId xmlns:p14="http://schemas.microsoft.com/office/powerpoint/2010/main" val="37929676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5"/>
          </p:nvPr>
        </p:nvSpPr>
        <p:spPr/>
        <p:txBody>
          <a:bodyPr/>
          <a:lstStyle/>
          <a:p>
            <a:fld id="{926DBF26-DDE9-462D-AE69-36D2B3960A8F}" type="slidenum">
              <a:rPr lang="en-US" smtClean="0"/>
              <a:t>65</a:t>
            </a:fld>
            <a:endParaRPr lang="en-US" dirty="0"/>
          </a:p>
        </p:txBody>
      </p:sp>
    </p:spTree>
    <p:extLst>
      <p:ext uri="{BB962C8B-B14F-4D97-AF65-F5344CB8AC3E}">
        <p14:creationId xmlns:p14="http://schemas.microsoft.com/office/powerpoint/2010/main" val="24358397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5"/>
          </p:nvPr>
        </p:nvSpPr>
        <p:spPr/>
        <p:txBody>
          <a:bodyPr/>
          <a:lstStyle/>
          <a:p>
            <a:fld id="{926DBF26-DDE9-462D-AE69-36D2B3960A8F}" type="slidenum">
              <a:rPr lang="en-US" smtClean="0"/>
              <a:t>66</a:t>
            </a:fld>
            <a:endParaRPr lang="en-US" dirty="0"/>
          </a:p>
        </p:txBody>
      </p:sp>
    </p:spTree>
    <p:extLst>
      <p:ext uri="{BB962C8B-B14F-4D97-AF65-F5344CB8AC3E}">
        <p14:creationId xmlns:p14="http://schemas.microsoft.com/office/powerpoint/2010/main" val="4978208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5"/>
          </p:nvPr>
        </p:nvSpPr>
        <p:spPr/>
        <p:txBody>
          <a:bodyPr/>
          <a:lstStyle/>
          <a:p>
            <a:fld id="{926DBF26-DDE9-462D-AE69-36D2B3960A8F}" type="slidenum">
              <a:rPr lang="en-US" smtClean="0"/>
              <a:t>67</a:t>
            </a:fld>
            <a:endParaRPr lang="en-US" dirty="0"/>
          </a:p>
        </p:txBody>
      </p:sp>
    </p:spTree>
    <p:extLst>
      <p:ext uri="{BB962C8B-B14F-4D97-AF65-F5344CB8AC3E}">
        <p14:creationId xmlns:p14="http://schemas.microsoft.com/office/powerpoint/2010/main" val="32857435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5"/>
          </p:nvPr>
        </p:nvSpPr>
        <p:spPr/>
        <p:txBody>
          <a:bodyPr/>
          <a:lstStyle/>
          <a:p>
            <a:fld id="{926DBF26-DDE9-462D-AE69-36D2B3960A8F}" type="slidenum">
              <a:rPr lang="en-US" smtClean="0"/>
              <a:t>68</a:t>
            </a:fld>
            <a:endParaRPr lang="en-US" dirty="0"/>
          </a:p>
        </p:txBody>
      </p:sp>
    </p:spTree>
    <p:extLst>
      <p:ext uri="{BB962C8B-B14F-4D97-AF65-F5344CB8AC3E}">
        <p14:creationId xmlns:p14="http://schemas.microsoft.com/office/powerpoint/2010/main" val="34919228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5"/>
          </p:nvPr>
        </p:nvSpPr>
        <p:spPr/>
        <p:txBody>
          <a:bodyPr/>
          <a:lstStyle/>
          <a:p>
            <a:fld id="{926DBF26-DDE9-462D-AE69-36D2B3960A8F}" type="slidenum">
              <a:rPr lang="en-US" smtClean="0"/>
              <a:t>69</a:t>
            </a:fld>
            <a:endParaRPr lang="en-US" dirty="0"/>
          </a:p>
        </p:txBody>
      </p:sp>
    </p:spTree>
    <p:extLst>
      <p:ext uri="{BB962C8B-B14F-4D97-AF65-F5344CB8AC3E}">
        <p14:creationId xmlns:p14="http://schemas.microsoft.com/office/powerpoint/2010/main" val="520037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8</a:t>
            </a:fld>
            <a:endParaRPr lang="en-US" dirty="0"/>
          </a:p>
        </p:txBody>
      </p:sp>
    </p:spTree>
    <p:extLst>
      <p:ext uri="{BB962C8B-B14F-4D97-AF65-F5344CB8AC3E}">
        <p14:creationId xmlns:p14="http://schemas.microsoft.com/office/powerpoint/2010/main" val="27350785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5"/>
          </p:nvPr>
        </p:nvSpPr>
        <p:spPr/>
        <p:txBody>
          <a:bodyPr/>
          <a:lstStyle/>
          <a:p>
            <a:fld id="{926DBF26-DDE9-462D-AE69-36D2B3960A8F}" type="slidenum">
              <a:rPr lang="en-US" smtClean="0"/>
              <a:t>70</a:t>
            </a:fld>
            <a:endParaRPr lang="en-US" dirty="0"/>
          </a:p>
        </p:txBody>
      </p:sp>
    </p:spTree>
    <p:extLst>
      <p:ext uri="{BB962C8B-B14F-4D97-AF65-F5344CB8AC3E}">
        <p14:creationId xmlns:p14="http://schemas.microsoft.com/office/powerpoint/2010/main" val="40781969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5"/>
          </p:nvPr>
        </p:nvSpPr>
        <p:spPr/>
        <p:txBody>
          <a:bodyPr/>
          <a:lstStyle/>
          <a:p>
            <a:fld id="{926DBF26-DDE9-462D-AE69-36D2B3960A8F}" type="slidenum">
              <a:rPr lang="en-US" smtClean="0"/>
              <a:t>71</a:t>
            </a:fld>
            <a:endParaRPr lang="en-US" dirty="0"/>
          </a:p>
        </p:txBody>
      </p:sp>
    </p:spTree>
    <p:extLst>
      <p:ext uri="{BB962C8B-B14F-4D97-AF65-F5344CB8AC3E}">
        <p14:creationId xmlns:p14="http://schemas.microsoft.com/office/powerpoint/2010/main" val="6214736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5"/>
          </p:nvPr>
        </p:nvSpPr>
        <p:spPr/>
        <p:txBody>
          <a:bodyPr/>
          <a:lstStyle/>
          <a:p>
            <a:fld id="{926DBF26-DDE9-462D-AE69-36D2B3960A8F}" type="slidenum">
              <a:rPr lang="en-US" smtClean="0"/>
              <a:t>72</a:t>
            </a:fld>
            <a:endParaRPr lang="en-US" dirty="0"/>
          </a:p>
        </p:txBody>
      </p:sp>
    </p:spTree>
    <p:extLst>
      <p:ext uri="{BB962C8B-B14F-4D97-AF65-F5344CB8AC3E}">
        <p14:creationId xmlns:p14="http://schemas.microsoft.com/office/powerpoint/2010/main" val="33077408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73</a:t>
            </a:fld>
            <a:endParaRPr lang="en-US" dirty="0"/>
          </a:p>
        </p:txBody>
      </p:sp>
    </p:spTree>
    <p:extLst>
      <p:ext uri="{BB962C8B-B14F-4D97-AF65-F5344CB8AC3E}">
        <p14:creationId xmlns:p14="http://schemas.microsoft.com/office/powerpoint/2010/main" val="35780270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74</a:t>
            </a:fld>
            <a:endParaRPr lang="en-US" dirty="0"/>
          </a:p>
        </p:txBody>
      </p:sp>
    </p:spTree>
    <p:extLst>
      <p:ext uri="{BB962C8B-B14F-4D97-AF65-F5344CB8AC3E}">
        <p14:creationId xmlns:p14="http://schemas.microsoft.com/office/powerpoint/2010/main" val="13234793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75</a:t>
            </a:fld>
            <a:endParaRPr lang="en-US" dirty="0"/>
          </a:p>
        </p:txBody>
      </p:sp>
    </p:spTree>
    <p:extLst>
      <p:ext uri="{BB962C8B-B14F-4D97-AF65-F5344CB8AC3E}">
        <p14:creationId xmlns:p14="http://schemas.microsoft.com/office/powerpoint/2010/main" val="12113500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76</a:t>
            </a:fld>
            <a:endParaRPr lang="en-US" dirty="0"/>
          </a:p>
        </p:txBody>
      </p:sp>
    </p:spTree>
    <p:extLst>
      <p:ext uri="{BB962C8B-B14F-4D97-AF65-F5344CB8AC3E}">
        <p14:creationId xmlns:p14="http://schemas.microsoft.com/office/powerpoint/2010/main" val="17770978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77</a:t>
            </a:fld>
            <a:endParaRPr lang="en-US" dirty="0"/>
          </a:p>
        </p:txBody>
      </p:sp>
    </p:spTree>
    <p:extLst>
      <p:ext uri="{BB962C8B-B14F-4D97-AF65-F5344CB8AC3E}">
        <p14:creationId xmlns:p14="http://schemas.microsoft.com/office/powerpoint/2010/main" val="42614033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78</a:t>
            </a:fld>
            <a:endParaRPr lang="en-US" dirty="0"/>
          </a:p>
        </p:txBody>
      </p:sp>
    </p:spTree>
    <p:extLst>
      <p:ext uri="{BB962C8B-B14F-4D97-AF65-F5344CB8AC3E}">
        <p14:creationId xmlns:p14="http://schemas.microsoft.com/office/powerpoint/2010/main" val="20659847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79</a:t>
            </a:fld>
            <a:endParaRPr lang="en-US" dirty="0"/>
          </a:p>
        </p:txBody>
      </p:sp>
    </p:spTree>
    <p:extLst>
      <p:ext uri="{BB962C8B-B14F-4D97-AF65-F5344CB8AC3E}">
        <p14:creationId xmlns:p14="http://schemas.microsoft.com/office/powerpoint/2010/main" val="1009857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5"/>
          </p:nvPr>
        </p:nvSpPr>
        <p:spPr/>
        <p:txBody>
          <a:bodyPr/>
          <a:lstStyle/>
          <a:p>
            <a:fld id="{926DBF26-DDE9-462D-AE69-36D2B3960A8F}" type="slidenum">
              <a:rPr lang="en-US" smtClean="0"/>
              <a:t>9</a:t>
            </a:fld>
            <a:endParaRPr lang="en-US" dirty="0"/>
          </a:p>
        </p:txBody>
      </p:sp>
    </p:spTree>
    <p:extLst>
      <p:ext uri="{BB962C8B-B14F-4D97-AF65-F5344CB8AC3E}">
        <p14:creationId xmlns:p14="http://schemas.microsoft.com/office/powerpoint/2010/main" val="47346089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5"/>
          </p:nvPr>
        </p:nvSpPr>
        <p:spPr/>
        <p:txBody>
          <a:bodyPr/>
          <a:lstStyle/>
          <a:p>
            <a:fld id="{926DBF26-DDE9-462D-AE69-36D2B3960A8F}" type="slidenum">
              <a:rPr lang="en-US" smtClean="0"/>
              <a:t>81</a:t>
            </a:fld>
            <a:endParaRPr lang="en-US" dirty="0"/>
          </a:p>
        </p:txBody>
      </p:sp>
    </p:spTree>
    <p:extLst>
      <p:ext uri="{BB962C8B-B14F-4D97-AF65-F5344CB8AC3E}">
        <p14:creationId xmlns:p14="http://schemas.microsoft.com/office/powerpoint/2010/main" val="423453407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82</a:t>
            </a:fld>
            <a:endParaRPr lang="en-US" dirty="0"/>
          </a:p>
        </p:txBody>
      </p:sp>
    </p:spTree>
    <p:extLst>
      <p:ext uri="{BB962C8B-B14F-4D97-AF65-F5344CB8AC3E}">
        <p14:creationId xmlns:p14="http://schemas.microsoft.com/office/powerpoint/2010/main" val="14265869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85</a:t>
            </a:fld>
            <a:endParaRPr lang="en-US" dirty="0"/>
          </a:p>
        </p:txBody>
      </p:sp>
    </p:spTree>
    <p:extLst>
      <p:ext uri="{BB962C8B-B14F-4D97-AF65-F5344CB8AC3E}">
        <p14:creationId xmlns:p14="http://schemas.microsoft.com/office/powerpoint/2010/main" val="25710243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86</a:t>
            </a:fld>
            <a:endParaRPr lang="en-US" dirty="0"/>
          </a:p>
        </p:txBody>
      </p:sp>
    </p:spTree>
    <p:extLst>
      <p:ext uri="{BB962C8B-B14F-4D97-AF65-F5344CB8AC3E}">
        <p14:creationId xmlns:p14="http://schemas.microsoft.com/office/powerpoint/2010/main" val="169783991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87</a:t>
            </a:fld>
            <a:endParaRPr lang="en-US" dirty="0"/>
          </a:p>
        </p:txBody>
      </p:sp>
    </p:spTree>
    <p:extLst>
      <p:ext uri="{BB962C8B-B14F-4D97-AF65-F5344CB8AC3E}">
        <p14:creationId xmlns:p14="http://schemas.microsoft.com/office/powerpoint/2010/main" val="189485692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88</a:t>
            </a:fld>
            <a:endParaRPr lang="en-US" dirty="0"/>
          </a:p>
        </p:txBody>
      </p:sp>
    </p:spTree>
    <p:extLst>
      <p:ext uri="{BB962C8B-B14F-4D97-AF65-F5344CB8AC3E}">
        <p14:creationId xmlns:p14="http://schemas.microsoft.com/office/powerpoint/2010/main" val="25710243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89</a:t>
            </a:fld>
            <a:endParaRPr lang="en-US" dirty="0"/>
          </a:p>
        </p:txBody>
      </p:sp>
    </p:spTree>
    <p:extLst>
      <p:ext uri="{BB962C8B-B14F-4D97-AF65-F5344CB8AC3E}">
        <p14:creationId xmlns:p14="http://schemas.microsoft.com/office/powerpoint/2010/main" val="169783991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90</a:t>
            </a:fld>
            <a:endParaRPr lang="en-US" dirty="0"/>
          </a:p>
        </p:txBody>
      </p:sp>
    </p:spTree>
    <p:extLst>
      <p:ext uri="{BB962C8B-B14F-4D97-AF65-F5344CB8AC3E}">
        <p14:creationId xmlns:p14="http://schemas.microsoft.com/office/powerpoint/2010/main" val="189485692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91</a:t>
            </a:fld>
            <a:endParaRPr lang="en-US" dirty="0"/>
          </a:p>
        </p:txBody>
      </p:sp>
    </p:spTree>
    <p:extLst>
      <p:ext uri="{BB962C8B-B14F-4D97-AF65-F5344CB8AC3E}">
        <p14:creationId xmlns:p14="http://schemas.microsoft.com/office/powerpoint/2010/main" val="126593956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92</a:t>
            </a:fld>
            <a:endParaRPr lang="en-US" dirty="0"/>
          </a:p>
        </p:txBody>
      </p:sp>
    </p:spTree>
    <p:extLst>
      <p:ext uri="{BB962C8B-B14F-4D97-AF65-F5344CB8AC3E}">
        <p14:creationId xmlns:p14="http://schemas.microsoft.com/office/powerpoint/2010/main" val="1653158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10</a:t>
            </a:fld>
            <a:endParaRPr lang="en-US" dirty="0"/>
          </a:p>
        </p:txBody>
      </p:sp>
    </p:spTree>
    <p:extLst>
      <p:ext uri="{BB962C8B-B14F-4D97-AF65-F5344CB8AC3E}">
        <p14:creationId xmlns:p14="http://schemas.microsoft.com/office/powerpoint/2010/main" val="141163778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93</a:t>
            </a:fld>
            <a:endParaRPr lang="en-US" dirty="0"/>
          </a:p>
        </p:txBody>
      </p:sp>
    </p:spTree>
    <p:extLst>
      <p:ext uri="{BB962C8B-B14F-4D97-AF65-F5344CB8AC3E}">
        <p14:creationId xmlns:p14="http://schemas.microsoft.com/office/powerpoint/2010/main" val="246394887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94</a:t>
            </a:fld>
            <a:endParaRPr lang="en-US" dirty="0"/>
          </a:p>
        </p:txBody>
      </p:sp>
    </p:spTree>
    <p:extLst>
      <p:ext uri="{BB962C8B-B14F-4D97-AF65-F5344CB8AC3E}">
        <p14:creationId xmlns:p14="http://schemas.microsoft.com/office/powerpoint/2010/main" val="54570769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95</a:t>
            </a:fld>
            <a:endParaRPr lang="en-US" dirty="0"/>
          </a:p>
        </p:txBody>
      </p:sp>
    </p:spTree>
    <p:extLst>
      <p:ext uri="{BB962C8B-B14F-4D97-AF65-F5344CB8AC3E}">
        <p14:creationId xmlns:p14="http://schemas.microsoft.com/office/powerpoint/2010/main" val="306873452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5"/>
          </p:nvPr>
        </p:nvSpPr>
        <p:spPr/>
        <p:txBody>
          <a:bodyPr/>
          <a:lstStyle/>
          <a:p>
            <a:fld id="{926DBF26-DDE9-462D-AE69-36D2B3960A8F}" type="slidenum">
              <a:rPr lang="en-US" smtClean="0"/>
              <a:t>96</a:t>
            </a:fld>
            <a:endParaRPr lang="en-US" dirty="0"/>
          </a:p>
        </p:txBody>
      </p:sp>
    </p:spTree>
    <p:extLst>
      <p:ext uri="{BB962C8B-B14F-4D97-AF65-F5344CB8AC3E}">
        <p14:creationId xmlns:p14="http://schemas.microsoft.com/office/powerpoint/2010/main" val="185753620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97</a:t>
            </a:fld>
            <a:endParaRPr lang="en-US" dirty="0"/>
          </a:p>
        </p:txBody>
      </p:sp>
    </p:spTree>
    <p:extLst>
      <p:ext uri="{BB962C8B-B14F-4D97-AF65-F5344CB8AC3E}">
        <p14:creationId xmlns:p14="http://schemas.microsoft.com/office/powerpoint/2010/main" val="70954946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98</a:t>
            </a:fld>
            <a:endParaRPr lang="en-US" dirty="0"/>
          </a:p>
        </p:txBody>
      </p:sp>
    </p:spTree>
    <p:extLst>
      <p:ext uri="{BB962C8B-B14F-4D97-AF65-F5344CB8AC3E}">
        <p14:creationId xmlns:p14="http://schemas.microsoft.com/office/powerpoint/2010/main" val="383991766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99</a:t>
            </a:fld>
            <a:endParaRPr lang="en-US" dirty="0"/>
          </a:p>
        </p:txBody>
      </p:sp>
    </p:spTree>
    <p:extLst>
      <p:ext uri="{BB962C8B-B14F-4D97-AF65-F5344CB8AC3E}">
        <p14:creationId xmlns:p14="http://schemas.microsoft.com/office/powerpoint/2010/main" val="395407789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5"/>
          </p:nvPr>
        </p:nvSpPr>
        <p:spPr/>
        <p:txBody>
          <a:bodyPr/>
          <a:lstStyle/>
          <a:p>
            <a:fld id="{926DBF26-DDE9-462D-AE69-36D2B3960A8F}" type="slidenum">
              <a:rPr lang="en-US" smtClean="0"/>
              <a:t>100</a:t>
            </a:fld>
            <a:endParaRPr lang="en-US" dirty="0"/>
          </a:p>
        </p:txBody>
      </p:sp>
    </p:spTree>
    <p:extLst>
      <p:ext uri="{BB962C8B-B14F-4D97-AF65-F5344CB8AC3E}">
        <p14:creationId xmlns:p14="http://schemas.microsoft.com/office/powerpoint/2010/main" val="191993771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101</a:t>
            </a:fld>
            <a:endParaRPr lang="en-US" dirty="0"/>
          </a:p>
        </p:txBody>
      </p:sp>
    </p:spTree>
    <p:extLst>
      <p:ext uri="{BB962C8B-B14F-4D97-AF65-F5344CB8AC3E}">
        <p14:creationId xmlns:p14="http://schemas.microsoft.com/office/powerpoint/2010/main" val="27939709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102</a:t>
            </a:fld>
            <a:endParaRPr lang="en-US" dirty="0"/>
          </a:p>
        </p:txBody>
      </p:sp>
    </p:spTree>
    <p:extLst>
      <p:ext uri="{BB962C8B-B14F-4D97-AF65-F5344CB8AC3E}">
        <p14:creationId xmlns:p14="http://schemas.microsoft.com/office/powerpoint/2010/main" val="3402617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5"/>
          </p:nvPr>
        </p:nvSpPr>
        <p:spPr/>
        <p:txBody>
          <a:bodyPr/>
          <a:lstStyle/>
          <a:p>
            <a:fld id="{926DBF26-DDE9-462D-AE69-36D2B3960A8F}" type="slidenum">
              <a:rPr lang="en-US" smtClean="0"/>
              <a:t>11</a:t>
            </a:fld>
            <a:endParaRPr lang="en-US" dirty="0"/>
          </a:p>
        </p:txBody>
      </p:sp>
    </p:spTree>
    <p:extLst>
      <p:ext uri="{BB962C8B-B14F-4D97-AF65-F5344CB8AC3E}">
        <p14:creationId xmlns:p14="http://schemas.microsoft.com/office/powerpoint/2010/main" val="18851080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none" dirty="0"/>
          </a:p>
        </p:txBody>
      </p:sp>
      <p:sp>
        <p:nvSpPr>
          <p:cNvPr id="4" name="Slide Number Placeholder 3"/>
          <p:cNvSpPr>
            <a:spLocks noGrp="1"/>
          </p:cNvSpPr>
          <p:nvPr>
            <p:ph type="sldNum" sz="quarter" idx="5"/>
          </p:nvPr>
        </p:nvSpPr>
        <p:spPr/>
        <p:txBody>
          <a:bodyPr/>
          <a:lstStyle/>
          <a:p>
            <a:fld id="{926DBF26-DDE9-462D-AE69-36D2B3960A8F}" type="slidenum">
              <a:rPr lang="en-US" smtClean="0"/>
              <a:t>104</a:t>
            </a:fld>
            <a:endParaRPr lang="en-US" dirty="0"/>
          </a:p>
        </p:txBody>
      </p:sp>
    </p:spTree>
    <p:extLst>
      <p:ext uri="{BB962C8B-B14F-4D97-AF65-F5344CB8AC3E}">
        <p14:creationId xmlns:p14="http://schemas.microsoft.com/office/powerpoint/2010/main" val="363148703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none" dirty="0"/>
          </a:p>
        </p:txBody>
      </p:sp>
      <p:sp>
        <p:nvSpPr>
          <p:cNvPr id="4" name="Slide Number Placeholder 3"/>
          <p:cNvSpPr>
            <a:spLocks noGrp="1"/>
          </p:cNvSpPr>
          <p:nvPr>
            <p:ph type="sldNum" sz="quarter" idx="5"/>
          </p:nvPr>
        </p:nvSpPr>
        <p:spPr/>
        <p:txBody>
          <a:bodyPr/>
          <a:lstStyle/>
          <a:p>
            <a:fld id="{926DBF26-DDE9-462D-AE69-36D2B3960A8F}" type="slidenum">
              <a:rPr lang="en-US" smtClean="0"/>
              <a:t>105</a:t>
            </a:fld>
            <a:endParaRPr lang="en-US" dirty="0"/>
          </a:p>
        </p:txBody>
      </p:sp>
    </p:spTree>
    <p:extLst>
      <p:ext uri="{BB962C8B-B14F-4D97-AF65-F5344CB8AC3E}">
        <p14:creationId xmlns:p14="http://schemas.microsoft.com/office/powerpoint/2010/main" val="254321539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106</a:t>
            </a:fld>
            <a:endParaRPr lang="en-US" dirty="0"/>
          </a:p>
        </p:txBody>
      </p:sp>
    </p:spTree>
    <p:extLst>
      <p:ext uri="{BB962C8B-B14F-4D97-AF65-F5344CB8AC3E}">
        <p14:creationId xmlns:p14="http://schemas.microsoft.com/office/powerpoint/2010/main" val="414301175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107</a:t>
            </a:fld>
            <a:endParaRPr lang="en-US" dirty="0"/>
          </a:p>
        </p:txBody>
      </p:sp>
    </p:spTree>
    <p:extLst>
      <p:ext uri="{BB962C8B-B14F-4D97-AF65-F5344CB8AC3E}">
        <p14:creationId xmlns:p14="http://schemas.microsoft.com/office/powerpoint/2010/main" val="27701888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108</a:t>
            </a:fld>
            <a:endParaRPr lang="en-US" dirty="0"/>
          </a:p>
        </p:txBody>
      </p:sp>
    </p:spTree>
    <p:extLst>
      <p:ext uri="{BB962C8B-B14F-4D97-AF65-F5344CB8AC3E}">
        <p14:creationId xmlns:p14="http://schemas.microsoft.com/office/powerpoint/2010/main" val="264699668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DBF26-DDE9-462D-AE69-36D2B3960A8F}" type="slidenum">
              <a:rPr lang="en-US" smtClean="0"/>
              <a:t>109</a:t>
            </a:fld>
            <a:endParaRPr lang="en-US" dirty="0"/>
          </a:p>
        </p:txBody>
      </p:sp>
    </p:spTree>
    <p:extLst>
      <p:ext uri="{BB962C8B-B14F-4D97-AF65-F5344CB8AC3E}">
        <p14:creationId xmlns:p14="http://schemas.microsoft.com/office/powerpoint/2010/main" val="19439766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21249" t="12590" r="15313" b="42363"/>
          <a:stretch/>
        </p:blipFill>
        <p:spPr>
          <a:xfrm rot="10800000">
            <a:off x="4457700" y="0"/>
            <a:ext cx="7734300" cy="2171702"/>
          </a:xfrm>
          <a:prstGeom prst="rect">
            <a:avLst/>
          </a:prstGeom>
        </p:spPr>
      </p:pic>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21249" t="12590" r="15313" b="42363"/>
          <a:stretch/>
        </p:blipFill>
        <p:spPr>
          <a:xfrm>
            <a:off x="0" y="4686298"/>
            <a:ext cx="7734300" cy="2171702"/>
          </a:xfrm>
          <a:prstGeom prst="rect">
            <a:avLst/>
          </a:prstGeom>
        </p:spPr>
      </p:pic>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a:extLst>
              <a:ext uri="{FF2B5EF4-FFF2-40B4-BE49-F238E27FC236}">
                <a16:creationId xmlns:a16="http://schemas.microsoft.com/office/drawing/2014/main" id="{CBA2F9D8-3FB9-4B2B-8419-7C194D485A6B}"/>
              </a:ext>
            </a:extLst>
          </p:cNvPr>
          <p:cNvSpPr txBox="1"/>
          <p:nvPr userDrawn="1"/>
        </p:nvSpPr>
        <p:spPr>
          <a:xfrm>
            <a:off x="10049772" y="6389298"/>
            <a:ext cx="2069155" cy="276999"/>
          </a:xfrm>
          <a:prstGeom prst="rect">
            <a:avLst/>
          </a:prstGeom>
          <a:noFill/>
        </p:spPr>
        <p:txBody>
          <a:bodyPr wrap="square" rtlCol="0">
            <a:spAutoFit/>
          </a:bodyPr>
          <a:lstStyle/>
          <a:p>
            <a:pPr algn="r"/>
            <a:r>
              <a:rPr lang="en-US" sz="1200" dirty="0">
                <a:solidFill>
                  <a:schemeClr val="tx1">
                    <a:lumMod val="90000"/>
                    <a:lumOff val="10000"/>
                  </a:schemeClr>
                </a:solidFill>
              </a:rPr>
              <a:t>@ssrs_research | ssrs.com</a:t>
            </a:r>
          </a:p>
        </p:txBody>
      </p:sp>
      <p:pic>
        <p:nvPicPr>
          <p:cNvPr id="3" name="Picture 2" descr="Logo&#10;&#10;Description automatically generated">
            <a:extLst>
              <a:ext uri="{FF2B5EF4-FFF2-40B4-BE49-F238E27FC236}">
                <a16:creationId xmlns:a16="http://schemas.microsoft.com/office/drawing/2014/main" id="{C0D6FA46-7180-449D-B7EE-B3F949FCAF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7130" y="5195704"/>
            <a:ext cx="1504905" cy="693860"/>
          </a:xfrm>
          <a:prstGeom prst="rect">
            <a:avLst/>
          </a:prstGeom>
        </p:spPr>
      </p:pic>
      <p:pic>
        <p:nvPicPr>
          <p:cNvPr id="17" name="Picture 16">
            <a:extLst>
              <a:ext uri="{FF2B5EF4-FFF2-40B4-BE49-F238E27FC236}">
                <a16:creationId xmlns:a16="http://schemas.microsoft.com/office/drawing/2014/main" id="{4F5591C1-4DB6-BB19-2DDD-030F5A2A64A5}"/>
              </a:ext>
            </a:extLst>
          </p:cNvPr>
          <p:cNvPicPr>
            <a:picLocks noChangeAspect="1"/>
          </p:cNvPicPr>
          <p:nvPr userDrawn="1"/>
        </p:nvPicPr>
        <p:blipFill>
          <a:blip r:embed="rId4"/>
          <a:stretch>
            <a:fillRect/>
          </a:stretch>
        </p:blipFill>
        <p:spPr>
          <a:xfrm>
            <a:off x="9372066" y="5114936"/>
            <a:ext cx="2721712" cy="855395"/>
          </a:xfrm>
          <a:prstGeom prst="rect">
            <a:avLst/>
          </a:prstGeom>
        </p:spPr>
      </p:pic>
    </p:spTree>
    <p:extLst>
      <p:ext uri="{BB962C8B-B14F-4D97-AF65-F5344CB8AC3E}">
        <p14:creationId xmlns:p14="http://schemas.microsoft.com/office/powerpoint/2010/main" val="218723008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ingle text">
    <p:spTree>
      <p:nvGrpSpPr>
        <p:cNvPr id="1" name=""/>
        <p:cNvGrpSpPr/>
        <p:nvPr/>
      </p:nvGrpSpPr>
      <p:grpSpPr>
        <a:xfrm>
          <a:off x="0" y="0"/>
          <a:ext cx="0" cy="0"/>
          <a:chOff x="0" y="0"/>
          <a:chExt cx="0" cy="0"/>
        </a:xfrm>
      </p:grpSpPr>
      <p:sp>
        <p:nvSpPr>
          <p:cNvPr id="10" name="Content Placeholder 2"/>
          <p:cNvSpPr>
            <a:spLocks noGrp="1"/>
          </p:cNvSpPr>
          <p:nvPr>
            <p:ph idx="10"/>
          </p:nvPr>
        </p:nvSpPr>
        <p:spPr>
          <a:xfrm>
            <a:off x="190876" y="2348523"/>
            <a:ext cx="3725515" cy="4272880"/>
          </a:xfrm>
          <a:prstGeom prst="rect">
            <a:avLst/>
          </a:prstGeom>
        </p:spPr>
        <p:txBody>
          <a:bodyPr anchor="ctr"/>
          <a:lstStyle>
            <a:lvl1pPr marL="341313" indent="-341313">
              <a:buFont typeface="Wingdings" panose="05000000000000000000" pitchFamily="2" charset="2"/>
              <a:buChar char="§"/>
              <a:defRPr sz="1400">
                <a:solidFill>
                  <a:schemeClr val="tx2"/>
                </a:solidFill>
              </a:defRPr>
            </a:lvl1pPr>
            <a:lvl2pPr marL="685800" indent="-344488">
              <a:buFont typeface="Tw Cen MT" panose="020B0602020104020603" pitchFamily="34" charset="0"/>
              <a:buChar char="–"/>
              <a:defRPr sz="1400">
                <a:solidFill>
                  <a:schemeClr val="tx2"/>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p:txBody>
      </p:sp>
      <p:sp>
        <p:nvSpPr>
          <p:cNvPr id="3" name="Rectangle 2"/>
          <p:cNvSpPr/>
          <p:nvPr userDrawn="1"/>
        </p:nvSpPr>
        <p:spPr>
          <a:xfrm rot="16200000">
            <a:off x="9945159" y="-1862793"/>
            <a:ext cx="384048" cy="4109634"/>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p:cNvSpPr/>
          <p:nvPr userDrawn="1"/>
        </p:nvSpPr>
        <p:spPr>
          <a:xfrm rot="16200000">
            <a:off x="3802666" y="-3799490"/>
            <a:ext cx="384048" cy="79893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2"/>
          <p:cNvSpPr>
            <a:spLocks noGrp="1"/>
          </p:cNvSpPr>
          <p:nvPr>
            <p:ph idx="11"/>
          </p:nvPr>
        </p:nvSpPr>
        <p:spPr>
          <a:xfrm>
            <a:off x="178231" y="552451"/>
            <a:ext cx="11822892" cy="895350"/>
          </a:xfrm>
          <a:prstGeom prst="rect">
            <a:avLst/>
          </a:prstGeom>
        </p:spPr>
        <p:txBody>
          <a:bodyPr anchor="ctr"/>
          <a:lstStyle>
            <a:lvl1pPr marL="0" indent="0" algn="l">
              <a:lnSpc>
                <a:spcPct val="100000"/>
              </a:lnSpc>
              <a:spcBef>
                <a:spcPts val="0"/>
              </a:spcBef>
              <a:buFont typeface="Wingdings" panose="05000000000000000000" pitchFamily="2" charset="2"/>
              <a:buNone/>
              <a:defRPr sz="2700" b="1">
                <a:solidFill>
                  <a:schemeClr val="tx2"/>
                </a:solidFill>
                <a:latin typeface="+mn-lt"/>
              </a:defRPr>
            </a:lvl1pPr>
            <a:lvl2pPr marL="341312" indent="0">
              <a:buFont typeface="Tw Cen MT" panose="020B0602020104020603" pitchFamily="34" charset="0"/>
              <a:buNone/>
              <a:defRPr sz="4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CD66F57D-006D-43EE-B02C-AEAEFE8424B8}"/>
              </a:ext>
            </a:extLst>
          </p:cNvPr>
          <p:cNvSpPr>
            <a:spLocks noGrp="1"/>
          </p:cNvSpPr>
          <p:nvPr>
            <p:ph type="sldNum" sz="quarter" idx="4"/>
          </p:nvPr>
        </p:nvSpPr>
        <p:spPr>
          <a:xfrm>
            <a:off x="11421373" y="34414"/>
            <a:ext cx="547057" cy="301059"/>
          </a:xfrm>
          <a:prstGeom prst="rect">
            <a:avLst/>
          </a:prstGeom>
        </p:spPr>
        <p:txBody>
          <a:bodyPr vert="horz" lIns="91440" tIns="45720" rIns="91440" bIns="45720" rtlCol="0" anchor="ctr"/>
          <a:lstStyle>
            <a:lvl1pPr algn="r">
              <a:defRPr sz="1100">
                <a:solidFill>
                  <a:schemeClr val="bg1"/>
                </a:solidFill>
              </a:defRPr>
            </a:lvl1pPr>
          </a:lstStyle>
          <a:p>
            <a:fld id="{3AFB7006-8003-4929-A787-32E51C1CB892}" type="slidenum">
              <a:rPr lang="en-US" smtClean="0"/>
              <a:pPr/>
              <a:t>‹#›</a:t>
            </a:fld>
            <a:endParaRPr lang="en-US" dirty="0"/>
          </a:p>
        </p:txBody>
      </p:sp>
      <p:sp>
        <p:nvSpPr>
          <p:cNvPr id="12" name="Content Placeholder 2">
            <a:extLst>
              <a:ext uri="{FF2B5EF4-FFF2-40B4-BE49-F238E27FC236}">
                <a16:creationId xmlns:a16="http://schemas.microsoft.com/office/drawing/2014/main" id="{C779C00E-3896-4266-B7EF-17393C170BD6}"/>
              </a:ext>
            </a:extLst>
          </p:cNvPr>
          <p:cNvSpPr>
            <a:spLocks noGrp="1"/>
          </p:cNvSpPr>
          <p:nvPr>
            <p:ph idx="13"/>
          </p:nvPr>
        </p:nvSpPr>
        <p:spPr>
          <a:xfrm>
            <a:off x="178229" y="1631093"/>
            <a:ext cx="11835542" cy="534138"/>
          </a:xfrm>
          <a:prstGeom prst="rect">
            <a:avLst/>
          </a:prstGeom>
        </p:spPr>
        <p:txBody>
          <a:bodyPr anchor="ctr"/>
          <a:lstStyle>
            <a:lvl1pPr marL="341313" indent="-341313">
              <a:buFont typeface="Wingdings" panose="05000000000000000000" pitchFamily="2" charset="2"/>
              <a:buChar char="§"/>
              <a:defRPr sz="1400">
                <a:solidFill>
                  <a:schemeClr val="tx2"/>
                </a:solidFill>
              </a:defRPr>
            </a:lvl1pPr>
            <a:lvl2pPr marL="685800" indent="-344488">
              <a:buFont typeface="Tw Cen MT" panose="020B0602020104020603" pitchFamily="34" charset="0"/>
              <a:buChar char="–"/>
              <a:defRPr sz="1400">
                <a:solidFill>
                  <a:schemeClr val="tx2"/>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a:t>
            </a:r>
          </a:p>
        </p:txBody>
      </p:sp>
      <p:sp>
        <p:nvSpPr>
          <p:cNvPr id="8" name="Content Placeholder 2">
            <a:extLst>
              <a:ext uri="{FF2B5EF4-FFF2-40B4-BE49-F238E27FC236}">
                <a16:creationId xmlns:a16="http://schemas.microsoft.com/office/drawing/2014/main" id="{63EEC1DB-1C63-478D-A3FE-9EF20E05507B}"/>
              </a:ext>
            </a:extLst>
          </p:cNvPr>
          <p:cNvSpPr>
            <a:spLocks noGrp="1"/>
          </p:cNvSpPr>
          <p:nvPr>
            <p:ph idx="14"/>
          </p:nvPr>
        </p:nvSpPr>
        <p:spPr>
          <a:xfrm>
            <a:off x="8276379" y="2348523"/>
            <a:ext cx="3721608" cy="4272880"/>
          </a:xfrm>
          <a:prstGeom prst="rect">
            <a:avLst/>
          </a:prstGeom>
        </p:spPr>
        <p:txBody>
          <a:bodyPr anchor="ctr"/>
          <a:lstStyle>
            <a:lvl1pPr marL="341313" indent="-341313">
              <a:buFont typeface="Wingdings" panose="05000000000000000000" pitchFamily="2" charset="2"/>
              <a:buChar char="§"/>
              <a:defRPr sz="1400">
                <a:solidFill>
                  <a:schemeClr val="tx2"/>
                </a:solidFill>
              </a:defRPr>
            </a:lvl1pPr>
            <a:lvl2pPr marL="685800" indent="-344488">
              <a:buFont typeface="Tw Cen MT" panose="020B0602020104020603" pitchFamily="34" charset="0"/>
              <a:buChar char="–"/>
              <a:defRPr sz="1400">
                <a:solidFill>
                  <a:schemeClr val="tx2"/>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p:txBody>
      </p:sp>
      <p:sp>
        <p:nvSpPr>
          <p:cNvPr id="9" name="Content Placeholder 2">
            <a:extLst>
              <a:ext uri="{FF2B5EF4-FFF2-40B4-BE49-F238E27FC236}">
                <a16:creationId xmlns:a16="http://schemas.microsoft.com/office/drawing/2014/main" id="{C3659081-5793-437D-B028-05D3F2A76303}"/>
              </a:ext>
            </a:extLst>
          </p:cNvPr>
          <p:cNvSpPr>
            <a:spLocks noGrp="1"/>
          </p:cNvSpPr>
          <p:nvPr>
            <p:ph idx="15"/>
          </p:nvPr>
        </p:nvSpPr>
        <p:spPr>
          <a:xfrm>
            <a:off x="4228873" y="2350661"/>
            <a:ext cx="3721608" cy="4272880"/>
          </a:xfrm>
          <a:prstGeom prst="rect">
            <a:avLst/>
          </a:prstGeom>
        </p:spPr>
        <p:txBody>
          <a:bodyPr anchor="ctr"/>
          <a:lstStyle>
            <a:lvl1pPr marL="341313" indent="-341313">
              <a:buFont typeface="Wingdings" panose="05000000000000000000" pitchFamily="2" charset="2"/>
              <a:buChar char="§"/>
              <a:defRPr sz="1400">
                <a:solidFill>
                  <a:schemeClr val="tx2"/>
                </a:solidFill>
              </a:defRPr>
            </a:lvl1pPr>
            <a:lvl2pPr marL="685800" indent="-344488">
              <a:buFont typeface="Tw Cen MT" panose="020B0602020104020603" pitchFamily="34" charset="0"/>
              <a:buChar char="–"/>
              <a:defRPr sz="1400">
                <a:solidFill>
                  <a:schemeClr val="tx2"/>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41274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10" name="Content Placeholder 2"/>
          <p:cNvSpPr>
            <a:spLocks noGrp="1"/>
          </p:cNvSpPr>
          <p:nvPr>
            <p:ph idx="10"/>
          </p:nvPr>
        </p:nvSpPr>
        <p:spPr>
          <a:xfrm>
            <a:off x="178231" y="1613028"/>
            <a:ext cx="11856203" cy="5027995"/>
          </a:xfrm>
          <a:prstGeom prst="rect">
            <a:avLst/>
          </a:prstGeom>
        </p:spPr>
        <p:txBody>
          <a:bodyPr anchor="ctr"/>
          <a:lstStyle>
            <a:lvl1pPr marL="341313" indent="-341313">
              <a:buFont typeface="Wingdings" panose="05000000000000000000" pitchFamily="2" charset="2"/>
              <a:buChar char="§"/>
              <a:defRPr sz="2200">
                <a:solidFill>
                  <a:schemeClr val="tx2"/>
                </a:solidFill>
              </a:defRPr>
            </a:lvl1pPr>
            <a:lvl2pPr marL="685800" indent="-344488">
              <a:buFont typeface="Tw Cen MT" panose="020B0602020104020603" pitchFamily="34" charset="0"/>
              <a:buChar char="–"/>
              <a:defRPr sz="2200">
                <a:solidFill>
                  <a:schemeClr val="tx2"/>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p:txBody>
      </p:sp>
      <p:sp>
        <p:nvSpPr>
          <p:cNvPr id="3" name="Rectangle 2"/>
          <p:cNvSpPr/>
          <p:nvPr userDrawn="1"/>
        </p:nvSpPr>
        <p:spPr>
          <a:xfrm rot="16200000">
            <a:off x="9945159" y="-1862793"/>
            <a:ext cx="384048" cy="4109634"/>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p:cNvSpPr/>
          <p:nvPr userDrawn="1"/>
        </p:nvSpPr>
        <p:spPr>
          <a:xfrm rot="16200000">
            <a:off x="3802666" y="-3799490"/>
            <a:ext cx="384048" cy="79893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2"/>
          <p:cNvSpPr>
            <a:spLocks noGrp="1"/>
          </p:cNvSpPr>
          <p:nvPr>
            <p:ph idx="11"/>
          </p:nvPr>
        </p:nvSpPr>
        <p:spPr>
          <a:xfrm>
            <a:off x="178230" y="552451"/>
            <a:ext cx="11856203" cy="895350"/>
          </a:xfrm>
          <a:prstGeom prst="rect">
            <a:avLst/>
          </a:prstGeom>
        </p:spPr>
        <p:txBody>
          <a:bodyPr anchor="ctr"/>
          <a:lstStyle>
            <a:lvl1pPr marL="0" indent="0">
              <a:buFont typeface="Wingdings" panose="05000000000000000000" pitchFamily="2" charset="2"/>
              <a:buNone/>
              <a:defRPr sz="2700" b="1">
                <a:solidFill>
                  <a:schemeClr val="tx2"/>
                </a:solidFill>
              </a:defRPr>
            </a:lvl1pPr>
            <a:lvl2pPr marL="341312" indent="0">
              <a:buFont typeface="Tw Cen MT" panose="020B0602020104020603" pitchFamily="34" charset="0"/>
              <a:buNone/>
              <a:defRPr sz="4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908793D6-0549-4015-9CAC-E98F1CC7939C}"/>
              </a:ext>
            </a:extLst>
          </p:cNvPr>
          <p:cNvSpPr>
            <a:spLocks noGrp="1"/>
          </p:cNvSpPr>
          <p:nvPr>
            <p:ph type="sldNum" sz="quarter" idx="4"/>
          </p:nvPr>
        </p:nvSpPr>
        <p:spPr>
          <a:xfrm>
            <a:off x="11421373" y="34414"/>
            <a:ext cx="547057" cy="301059"/>
          </a:xfrm>
          <a:prstGeom prst="rect">
            <a:avLst/>
          </a:prstGeom>
        </p:spPr>
        <p:txBody>
          <a:bodyPr vert="horz" lIns="91440" tIns="45720" rIns="91440" bIns="45720" rtlCol="0" anchor="ctr"/>
          <a:lstStyle>
            <a:lvl1pPr algn="r">
              <a:defRPr sz="1100">
                <a:solidFill>
                  <a:schemeClr val="bg1"/>
                </a:solidFill>
              </a:defRPr>
            </a:lvl1pPr>
          </a:lstStyle>
          <a:p>
            <a:fld id="{3AFB7006-8003-4929-A787-32E51C1CB892}" type="slidenum">
              <a:rPr lang="en-US" smtClean="0"/>
              <a:pPr/>
              <a:t>‹#›</a:t>
            </a:fld>
            <a:endParaRPr lang="en-US" dirty="0"/>
          </a:p>
        </p:txBody>
      </p:sp>
    </p:spTree>
    <p:extLst>
      <p:ext uri="{BB962C8B-B14F-4D97-AF65-F5344CB8AC3E}">
        <p14:creationId xmlns:p14="http://schemas.microsoft.com/office/powerpoint/2010/main" val="165877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 double">
    <p:spTree>
      <p:nvGrpSpPr>
        <p:cNvPr id="1" name=""/>
        <p:cNvGrpSpPr/>
        <p:nvPr/>
      </p:nvGrpSpPr>
      <p:grpSpPr>
        <a:xfrm>
          <a:off x="0" y="0"/>
          <a:ext cx="0" cy="0"/>
          <a:chOff x="0" y="0"/>
          <a:chExt cx="0" cy="0"/>
        </a:xfrm>
      </p:grpSpPr>
      <p:sp>
        <p:nvSpPr>
          <p:cNvPr id="10" name="Content Placeholder 2"/>
          <p:cNvSpPr>
            <a:spLocks noGrp="1"/>
          </p:cNvSpPr>
          <p:nvPr>
            <p:ph idx="10"/>
          </p:nvPr>
        </p:nvSpPr>
        <p:spPr>
          <a:xfrm>
            <a:off x="178232" y="1613028"/>
            <a:ext cx="2841014" cy="5027995"/>
          </a:xfrm>
          <a:prstGeom prst="rect">
            <a:avLst/>
          </a:prstGeom>
        </p:spPr>
        <p:txBody>
          <a:bodyPr anchor="t"/>
          <a:lstStyle>
            <a:lvl1pPr marL="341313" indent="-341313">
              <a:buFont typeface="Wingdings" panose="05000000000000000000" pitchFamily="2" charset="2"/>
              <a:buChar char="§"/>
              <a:defRPr sz="1400">
                <a:solidFill>
                  <a:schemeClr val="tx2"/>
                </a:solidFill>
              </a:defRPr>
            </a:lvl1pPr>
            <a:lvl2pPr marL="685800" indent="-344488">
              <a:buFont typeface="Tw Cen MT" panose="020B0602020104020603" pitchFamily="34" charset="0"/>
              <a:buChar char="–"/>
              <a:defRPr sz="1400">
                <a:solidFill>
                  <a:schemeClr val="tx2"/>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p:txBody>
      </p:sp>
      <p:sp>
        <p:nvSpPr>
          <p:cNvPr id="3" name="Rectangle 2"/>
          <p:cNvSpPr/>
          <p:nvPr userDrawn="1"/>
        </p:nvSpPr>
        <p:spPr>
          <a:xfrm rot="16200000">
            <a:off x="9945159" y="-1862793"/>
            <a:ext cx="384048" cy="4109634"/>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p:cNvSpPr/>
          <p:nvPr userDrawn="1"/>
        </p:nvSpPr>
        <p:spPr>
          <a:xfrm rot="16200000">
            <a:off x="3802666" y="-3799490"/>
            <a:ext cx="384048" cy="79893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2"/>
          <p:cNvSpPr>
            <a:spLocks noGrp="1"/>
          </p:cNvSpPr>
          <p:nvPr>
            <p:ph idx="11"/>
          </p:nvPr>
        </p:nvSpPr>
        <p:spPr>
          <a:xfrm>
            <a:off x="178230" y="552451"/>
            <a:ext cx="11856203" cy="895350"/>
          </a:xfrm>
          <a:prstGeom prst="rect">
            <a:avLst/>
          </a:prstGeom>
        </p:spPr>
        <p:txBody>
          <a:bodyPr anchor="ctr"/>
          <a:lstStyle>
            <a:lvl1pPr marL="0" indent="0">
              <a:buFont typeface="Wingdings" panose="05000000000000000000" pitchFamily="2" charset="2"/>
              <a:buNone/>
              <a:defRPr sz="2700" b="1">
                <a:solidFill>
                  <a:schemeClr val="tx2"/>
                </a:solidFill>
              </a:defRPr>
            </a:lvl1pPr>
            <a:lvl2pPr marL="341312" indent="0">
              <a:buFont typeface="Tw Cen MT" panose="020B0602020104020603" pitchFamily="34" charset="0"/>
              <a:buNone/>
              <a:defRPr sz="4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908793D6-0549-4015-9CAC-E98F1CC7939C}"/>
              </a:ext>
            </a:extLst>
          </p:cNvPr>
          <p:cNvSpPr>
            <a:spLocks noGrp="1"/>
          </p:cNvSpPr>
          <p:nvPr>
            <p:ph type="sldNum" sz="quarter" idx="4"/>
          </p:nvPr>
        </p:nvSpPr>
        <p:spPr>
          <a:xfrm>
            <a:off x="11421373" y="34414"/>
            <a:ext cx="547057" cy="301059"/>
          </a:xfrm>
          <a:prstGeom prst="rect">
            <a:avLst/>
          </a:prstGeom>
        </p:spPr>
        <p:txBody>
          <a:bodyPr vert="horz" lIns="91440" tIns="45720" rIns="91440" bIns="45720" rtlCol="0" anchor="ctr"/>
          <a:lstStyle>
            <a:lvl1pPr algn="r">
              <a:defRPr sz="1100">
                <a:solidFill>
                  <a:schemeClr val="bg1"/>
                </a:solidFill>
              </a:defRPr>
            </a:lvl1pPr>
          </a:lstStyle>
          <a:p>
            <a:fld id="{3AFB7006-8003-4929-A787-32E51C1CB892}" type="slidenum">
              <a:rPr lang="en-US" smtClean="0"/>
              <a:pPr/>
              <a:t>‹#›</a:t>
            </a:fld>
            <a:endParaRPr lang="en-US" dirty="0"/>
          </a:p>
        </p:txBody>
      </p:sp>
      <p:sp>
        <p:nvSpPr>
          <p:cNvPr id="7" name="Content Placeholder 2">
            <a:extLst>
              <a:ext uri="{FF2B5EF4-FFF2-40B4-BE49-F238E27FC236}">
                <a16:creationId xmlns:a16="http://schemas.microsoft.com/office/drawing/2014/main" id="{69ED7666-6A21-49CC-8187-BF5FD93ACBF1}"/>
              </a:ext>
            </a:extLst>
          </p:cNvPr>
          <p:cNvSpPr>
            <a:spLocks noGrp="1"/>
          </p:cNvSpPr>
          <p:nvPr>
            <p:ph idx="12"/>
          </p:nvPr>
        </p:nvSpPr>
        <p:spPr>
          <a:xfrm>
            <a:off x="3254985" y="1613028"/>
            <a:ext cx="8779447" cy="5027995"/>
          </a:xfrm>
          <a:prstGeom prst="rect">
            <a:avLst/>
          </a:prstGeom>
        </p:spPr>
        <p:txBody>
          <a:bodyPr anchor="ctr"/>
          <a:lstStyle>
            <a:lvl1pPr marL="341313" indent="-341313">
              <a:buFont typeface="Wingdings" panose="05000000000000000000" pitchFamily="2" charset="2"/>
              <a:buChar char="§"/>
              <a:defRPr sz="1400">
                <a:solidFill>
                  <a:schemeClr val="tx2"/>
                </a:solidFill>
              </a:defRPr>
            </a:lvl1pPr>
            <a:lvl2pPr marL="685800" indent="-344488">
              <a:buFont typeface="Tw Cen MT" panose="020B0602020104020603" pitchFamily="34" charset="0"/>
              <a:buChar char="–"/>
              <a:defRPr sz="1400">
                <a:solidFill>
                  <a:schemeClr val="tx2"/>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24686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21249" t="12590" r="15313" b="42363"/>
          <a:stretch/>
        </p:blipFill>
        <p:spPr>
          <a:xfrm rot="10800000" flipH="1" flipV="1">
            <a:off x="1" y="5189171"/>
            <a:ext cx="5933535" cy="1666068"/>
          </a:xfrm>
          <a:prstGeom prst="rect">
            <a:avLst/>
          </a:prstGeom>
        </p:spPr>
      </p:pic>
      <p:sp>
        <p:nvSpPr>
          <p:cNvPr id="10" name="Content Placeholder 2"/>
          <p:cNvSpPr>
            <a:spLocks noGrp="1"/>
          </p:cNvSpPr>
          <p:nvPr>
            <p:ph idx="10"/>
          </p:nvPr>
        </p:nvSpPr>
        <p:spPr>
          <a:xfrm>
            <a:off x="178231" y="1613028"/>
            <a:ext cx="11856203" cy="5027995"/>
          </a:xfrm>
          <a:prstGeom prst="rect">
            <a:avLst/>
          </a:prstGeom>
        </p:spPr>
        <p:txBody>
          <a:bodyPr anchor="ctr"/>
          <a:lstStyle>
            <a:lvl1pPr marL="341313" indent="-341313">
              <a:buFont typeface="Wingdings" panose="05000000000000000000" pitchFamily="2" charset="2"/>
              <a:buChar char="§"/>
              <a:defRPr sz="1400">
                <a:solidFill>
                  <a:schemeClr val="tx2"/>
                </a:solidFill>
              </a:defRPr>
            </a:lvl1pPr>
            <a:lvl2pPr marL="685800" indent="-344488">
              <a:buFont typeface="Tw Cen MT" panose="020B0602020104020603" pitchFamily="34" charset="0"/>
              <a:buChar char="–"/>
              <a:defRPr sz="1400">
                <a:solidFill>
                  <a:schemeClr val="tx2"/>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p:txBody>
      </p:sp>
      <p:sp>
        <p:nvSpPr>
          <p:cNvPr id="3" name="Rectangle 2"/>
          <p:cNvSpPr/>
          <p:nvPr userDrawn="1"/>
        </p:nvSpPr>
        <p:spPr>
          <a:xfrm rot="16200000">
            <a:off x="9945159" y="-1862793"/>
            <a:ext cx="384048" cy="4109634"/>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p:cNvSpPr/>
          <p:nvPr userDrawn="1"/>
        </p:nvSpPr>
        <p:spPr>
          <a:xfrm rot="16200000">
            <a:off x="3802666" y="-3799490"/>
            <a:ext cx="384048" cy="79893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2"/>
          <p:cNvSpPr>
            <a:spLocks noGrp="1"/>
          </p:cNvSpPr>
          <p:nvPr>
            <p:ph idx="11"/>
          </p:nvPr>
        </p:nvSpPr>
        <p:spPr>
          <a:xfrm>
            <a:off x="178230" y="552451"/>
            <a:ext cx="11856203" cy="895350"/>
          </a:xfrm>
          <a:prstGeom prst="rect">
            <a:avLst/>
          </a:prstGeom>
        </p:spPr>
        <p:txBody>
          <a:bodyPr anchor="ctr"/>
          <a:lstStyle>
            <a:lvl1pPr marL="0" indent="0">
              <a:buFont typeface="Wingdings" panose="05000000000000000000" pitchFamily="2" charset="2"/>
              <a:buNone/>
              <a:defRPr sz="2700" b="1">
                <a:solidFill>
                  <a:schemeClr val="tx2"/>
                </a:solidFill>
              </a:defRPr>
            </a:lvl1pPr>
            <a:lvl2pPr marL="341312" indent="0">
              <a:buFont typeface="Tw Cen MT" panose="020B0602020104020603" pitchFamily="34" charset="0"/>
              <a:buNone/>
              <a:defRPr sz="4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4E7E1E78-D62E-4CE9-ABD6-BDBF5C65A32C}"/>
              </a:ext>
            </a:extLst>
          </p:cNvPr>
          <p:cNvSpPr>
            <a:spLocks noGrp="1"/>
          </p:cNvSpPr>
          <p:nvPr>
            <p:ph type="sldNum" sz="quarter" idx="4"/>
          </p:nvPr>
        </p:nvSpPr>
        <p:spPr>
          <a:xfrm>
            <a:off x="11421373" y="34414"/>
            <a:ext cx="547057" cy="301059"/>
          </a:xfrm>
          <a:prstGeom prst="rect">
            <a:avLst/>
          </a:prstGeom>
        </p:spPr>
        <p:txBody>
          <a:bodyPr vert="horz" lIns="91440" tIns="45720" rIns="91440" bIns="45720" rtlCol="0" anchor="ctr"/>
          <a:lstStyle>
            <a:lvl1pPr algn="r">
              <a:defRPr sz="1100">
                <a:solidFill>
                  <a:schemeClr val="bg1"/>
                </a:solidFill>
              </a:defRPr>
            </a:lvl1pPr>
          </a:lstStyle>
          <a:p>
            <a:fld id="{3AFB7006-8003-4929-A787-32E51C1CB892}" type="slidenum">
              <a:rPr lang="en-US" smtClean="0"/>
              <a:pPr/>
              <a:t>‹#›</a:t>
            </a:fld>
            <a:endParaRPr lang="en-US" dirty="0"/>
          </a:p>
        </p:txBody>
      </p:sp>
    </p:spTree>
    <p:extLst>
      <p:ext uri="{BB962C8B-B14F-4D97-AF65-F5344CB8AC3E}">
        <p14:creationId xmlns:p14="http://schemas.microsoft.com/office/powerpoint/2010/main" val="4250479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doubl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21249" t="12590" r="15313" b="42363"/>
          <a:stretch/>
        </p:blipFill>
        <p:spPr>
          <a:xfrm rot="10800000" flipH="1" flipV="1">
            <a:off x="1" y="5189171"/>
            <a:ext cx="5933535" cy="1666068"/>
          </a:xfrm>
          <a:prstGeom prst="rect">
            <a:avLst/>
          </a:prstGeom>
        </p:spPr>
      </p:pic>
      <p:sp>
        <p:nvSpPr>
          <p:cNvPr id="10" name="Content Placeholder 2"/>
          <p:cNvSpPr>
            <a:spLocks noGrp="1"/>
          </p:cNvSpPr>
          <p:nvPr>
            <p:ph idx="10"/>
          </p:nvPr>
        </p:nvSpPr>
        <p:spPr>
          <a:xfrm>
            <a:off x="178231" y="1613028"/>
            <a:ext cx="5755305" cy="3576143"/>
          </a:xfrm>
          <a:prstGeom prst="rect">
            <a:avLst/>
          </a:prstGeom>
        </p:spPr>
        <p:txBody>
          <a:bodyPr anchor="ctr"/>
          <a:lstStyle>
            <a:lvl1pPr marL="341313" indent="-341313">
              <a:buFont typeface="Wingdings" panose="05000000000000000000" pitchFamily="2" charset="2"/>
              <a:buChar char="§"/>
              <a:defRPr sz="1400">
                <a:solidFill>
                  <a:schemeClr val="tx1"/>
                </a:solidFill>
              </a:defRPr>
            </a:lvl1pPr>
            <a:lvl2pPr marL="685800" indent="-344488">
              <a:buFont typeface="Tw Cen MT" panose="020B0602020104020603" pitchFamily="34" charset="0"/>
              <a:buChar char="–"/>
              <a:defRPr sz="1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p:txBody>
      </p:sp>
      <p:sp>
        <p:nvSpPr>
          <p:cNvPr id="3" name="Rectangle 2"/>
          <p:cNvSpPr/>
          <p:nvPr userDrawn="1"/>
        </p:nvSpPr>
        <p:spPr>
          <a:xfrm rot="16200000">
            <a:off x="9945159" y="-1862793"/>
            <a:ext cx="384048" cy="4109634"/>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p:cNvSpPr/>
          <p:nvPr userDrawn="1"/>
        </p:nvSpPr>
        <p:spPr>
          <a:xfrm rot="16200000">
            <a:off x="3802666" y="-3799490"/>
            <a:ext cx="384048" cy="79893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2"/>
          <p:cNvSpPr>
            <a:spLocks noGrp="1"/>
          </p:cNvSpPr>
          <p:nvPr>
            <p:ph idx="11"/>
          </p:nvPr>
        </p:nvSpPr>
        <p:spPr>
          <a:xfrm>
            <a:off x="178230" y="552451"/>
            <a:ext cx="11856203" cy="895350"/>
          </a:xfrm>
          <a:prstGeom prst="rect">
            <a:avLst/>
          </a:prstGeom>
        </p:spPr>
        <p:txBody>
          <a:bodyPr anchor="ctr"/>
          <a:lstStyle>
            <a:lvl1pPr marL="0" indent="0">
              <a:buFont typeface="Wingdings" panose="05000000000000000000" pitchFamily="2" charset="2"/>
              <a:buNone/>
              <a:defRPr sz="2700" b="1">
                <a:solidFill>
                  <a:schemeClr val="tx2"/>
                </a:solidFill>
              </a:defRPr>
            </a:lvl1pPr>
            <a:lvl2pPr marL="341312" indent="0">
              <a:buFont typeface="Tw Cen MT" panose="020B0602020104020603" pitchFamily="34" charset="0"/>
              <a:buNone/>
              <a:defRPr sz="4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4E7E1E78-D62E-4CE9-ABD6-BDBF5C65A32C}"/>
              </a:ext>
            </a:extLst>
          </p:cNvPr>
          <p:cNvSpPr>
            <a:spLocks noGrp="1"/>
          </p:cNvSpPr>
          <p:nvPr>
            <p:ph type="sldNum" sz="quarter" idx="4"/>
          </p:nvPr>
        </p:nvSpPr>
        <p:spPr>
          <a:xfrm>
            <a:off x="11421373" y="34414"/>
            <a:ext cx="547057" cy="301059"/>
          </a:xfrm>
          <a:prstGeom prst="rect">
            <a:avLst/>
          </a:prstGeom>
        </p:spPr>
        <p:txBody>
          <a:bodyPr vert="horz" lIns="91440" tIns="45720" rIns="91440" bIns="45720" rtlCol="0" anchor="ctr"/>
          <a:lstStyle>
            <a:lvl1pPr algn="r">
              <a:defRPr sz="1100">
                <a:solidFill>
                  <a:schemeClr val="bg1"/>
                </a:solidFill>
              </a:defRPr>
            </a:lvl1pPr>
          </a:lstStyle>
          <a:p>
            <a:fld id="{3AFB7006-8003-4929-A787-32E51C1CB892}" type="slidenum">
              <a:rPr lang="en-US" smtClean="0"/>
              <a:pPr/>
              <a:t>‹#›</a:t>
            </a:fld>
            <a:endParaRPr lang="en-US" dirty="0"/>
          </a:p>
        </p:txBody>
      </p:sp>
      <p:sp>
        <p:nvSpPr>
          <p:cNvPr id="8" name="Content Placeholder 2">
            <a:extLst>
              <a:ext uri="{FF2B5EF4-FFF2-40B4-BE49-F238E27FC236}">
                <a16:creationId xmlns:a16="http://schemas.microsoft.com/office/drawing/2014/main" id="{C208FD4E-B3EB-4171-A5F7-E5C606F01107}"/>
              </a:ext>
            </a:extLst>
          </p:cNvPr>
          <p:cNvSpPr>
            <a:spLocks noGrp="1"/>
          </p:cNvSpPr>
          <p:nvPr>
            <p:ph idx="12"/>
          </p:nvPr>
        </p:nvSpPr>
        <p:spPr>
          <a:xfrm>
            <a:off x="6279128" y="1613028"/>
            <a:ext cx="5755305" cy="5027995"/>
          </a:xfrm>
          <a:prstGeom prst="rect">
            <a:avLst/>
          </a:prstGeom>
        </p:spPr>
        <p:txBody>
          <a:bodyPr anchor="ctr"/>
          <a:lstStyle>
            <a:lvl1pPr marL="341313" indent="-341313">
              <a:buFont typeface="Wingdings" panose="05000000000000000000" pitchFamily="2" charset="2"/>
              <a:buChar char="§"/>
              <a:defRPr sz="1400">
                <a:solidFill>
                  <a:schemeClr val="tx1"/>
                </a:solidFill>
              </a:defRPr>
            </a:lvl1pPr>
            <a:lvl2pPr marL="685800" indent="-344488">
              <a:buFont typeface="Tw Cen MT" panose="020B0602020104020603" pitchFamily="34" charset="0"/>
              <a:buChar char="–"/>
              <a:defRPr sz="1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78932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ngl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44894" t="12590" r="23876" b="42363"/>
          <a:stretch/>
        </p:blipFill>
        <p:spPr>
          <a:xfrm rot="10800000">
            <a:off x="61896" y="0"/>
            <a:ext cx="3807372" cy="2171702"/>
          </a:xfrm>
          <a:prstGeom prst="rect">
            <a:avLst/>
          </a:prstGeom>
        </p:spPr>
      </p:pic>
      <p:sp>
        <p:nvSpPr>
          <p:cNvPr id="4" name="Rectangle 3"/>
          <p:cNvSpPr/>
          <p:nvPr userDrawn="1"/>
        </p:nvSpPr>
        <p:spPr>
          <a:xfrm>
            <a:off x="0" y="757428"/>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Placeholder 1"/>
          <p:cNvSpPr>
            <a:spLocks noGrp="1"/>
          </p:cNvSpPr>
          <p:nvPr>
            <p:ph type="title" hasCustomPrompt="1"/>
          </p:nvPr>
        </p:nvSpPr>
        <p:spPr>
          <a:xfrm>
            <a:off x="252919" y="1123837"/>
            <a:ext cx="2947482" cy="4601183"/>
          </a:xfrm>
          <a:prstGeom prst="rect">
            <a:avLst/>
          </a:prstGeom>
        </p:spPr>
        <p:txBody>
          <a:bodyPr vert="horz" lIns="91440" tIns="45720" rIns="91440" bIns="45720" rtlCol="0" anchor="ctr">
            <a:normAutofit/>
          </a:bodyPr>
          <a:lstStyle>
            <a:lvl1pPr>
              <a:defRPr sz="2700" b="1">
                <a:latin typeface="+mn-lt"/>
              </a:defRPr>
            </a:lvl1pPr>
          </a:lstStyle>
          <a:p>
            <a:r>
              <a:rPr lang="en-US"/>
              <a:t>click to edit master title style</a:t>
            </a:r>
          </a:p>
        </p:txBody>
      </p:sp>
      <p:sp>
        <p:nvSpPr>
          <p:cNvPr id="6" name="Rectangle 5"/>
          <p:cNvSpPr/>
          <p:nvPr userDrawn="1"/>
        </p:nvSpPr>
        <p:spPr>
          <a:xfrm>
            <a:off x="11815864" y="758952"/>
            <a:ext cx="384048" cy="5330952"/>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 Placeholder 2"/>
          <p:cNvSpPr>
            <a:spLocks noGrp="1"/>
          </p:cNvSpPr>
          <p:nvPr>
            <p:ph idx="1"/>
          </p:nvPr>
        </p:nvSpPr>
        <p:spPr>
          <a:xfrm>
            <a:off x="3869268" y="757428"/>
            <a:ext cx="7630474" cy="5330952"/>
          </a:xfrm>
          <a:prstGeom prst="rect">
            <a:avLst/>
          </a:prstGeom>
        </p:spPr>
        <p:txBody>
          <a:bodyPr vert="horz" lIns="91440" tIns="45720" rIns="91440" bIns="45720" rtlCol="0" anchor="ctr">
            <a:normAutofit/>
          </a:bodyPr>
          <a:lstStyle>
            <a:lvl1pPr marL="341313" indent="-341313">
              <a:buFont typeface="Wingdings" panose="05000000000000000000" pitchFamily="2" charset="2"/>
              <a:buChar char="§"/>
              <a:defRPr sz="2000">
                <a:solidFill>
                  <a:schemeClr val="tx2"/>
                </a:solidFill>
              </a:defRPr>
            </a:lvl1pPr>
            <a:lvl2pPr marL="688975" indent="-347663">
              <a:buFont typeface="Tw Cen MT" panose="020B0602020104020603" pitchFamily="34" charset="0"/>
              <a:buChar char="–"/>
              <a:defRPr sz="2000">
                <a:solidFill>
                  <a:schemeClr val="tx2"/>
                </a:solidFill>
              </a:defRPr>
            </a:lvl2pPr>
            <a:lvl3pPr marL="1303020" indent="-342900">
              <a:buFont typeface="Wingdings" panose="05000000000000000000" pitchFamily="2" charset="2"/>
              <a:buChar char="§"/>
              <a:defRPr/>
            </a:lvl3pPr>
            <a:lvl4pPr marL="1760220" indent="-342900">
              <a:buFont typeface="Wingdings" panose="05000000000000000000" pitchFamily="2" charset="2"/>
              <a:buChar char="§"/>
              <a:defRPr/>
            </a:lvl4pPr>
            <a:lvl5pPr marL="2217420" indent="-342900">
              <a:buFont typeface="Wingdings" panose="05000000000000000000" pitchFamily="2" charset="2"/>
              <a:buChar char="§"/>
              <a:defRPr/>
            </a:lvl5pPr>
          </a:lstStyle>
          <a:p>
            <a:pPr lvl="0"/>
            <a:r>
              <a:rPr lang="en-US"/>
              <a:t>Click to edit Master text styles</a:t>
            </a:r>
          </a:p>
          <a:p>
            <a:pPr lvl="1"/>
            <a:r>
              <a:rPr lang="en-US"/>
              <a:t>Second level</a:t>
            </a:r>
          </a:p>
        </p:txBody>
      </p:sp>
      <p:sp>
        <p:nvSpPr>
          <p:cNvPr id="9" name="Slide Number Placeholder 5">
            <a:extLst>
              <a:ext uri="{FF2B5EF4-FFF2-40B4-BE49-F238E27FC236}">
                <a16:creationId xmlns:a16="http://schemas.microsoft.com/office/drawing/2014/main" id="{63CBDB12-DE4F-4CF8-AA68-41F9324B36A3}"/>
              </a:ext>
            </a:extLst>
          </p:cNvPr>
          <p:cNvSpPr>
            <a:spLocks noGrp="1"/>
          </p:cNvSpPr>
          <p:nvPr>
            <p:ph type="sldNum" sz="quarter" idx="4"/>
          </p:nvPr>
        </p:nvSpPr>
        <p:spPr>
          <a:xfrm>
            <a:off x="11421373" y="34414"/>
            <a:ext cx="547057" cy="301059"/>
          </a:xfrm>
          <a:prstGeom prst="rect">
            <a:avLst/>
          </a:prstGeom>
        </p:spPr>
        <p:txBody>
          <a:bodyPr vert="horz" lIns="91440" tIns="45720" rIns="91440" bIns="45720" rtlCol="0" anchor="ctr"/>
          <a:lstStyle>
            <a:lvl1pPr algn="r">
              <a:defRPr sz="1100">
                <a:solidFill>
                  <a:schemeClr val="bg1">
                    <a:lumMod val="50000"/>
                  </a:schemeClr>
                </a:solidFill>
              </a:defRPr>
            </a:lvl1pPr>
          </a:lstStyle>
          <a:p>
            <a:fld id="{3AFB7006-8003-4929-A787-32E51C1CB892}" type="slidenum">
              <a:rPr lang="en-US" smtClean="0"/>
              <a:pPr/>
              <a:t>‹#›</a:t>
            </a:fld>
            <a:endParaRPr lang="en-US" dirty="0"/>
          </a:p>
        </p:txBody>
      </p:sp>
    </p:spTree>
    <p:extLst>
      <p:ext uri="{BB962C8B-B14F-4D97-AF65-F5344CB8AC3E}">
        <p14:creationId xmlns:p14="http://schemas.microsoft.com/office/powerpoint/2010/main" val="3606797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_doubl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52140" t="12590" r="15312" b="42363"/>
          <a:stretch/>
        </p:blipFill>
        <p:spPr>
          <a:xfrm>
            <a:off x="7751" y="4841608"/>
            <a:ext cx="3571307" cy="2016391"/>
          </a:xfrm>
          <a:prstGeom prst="rect">
            <a:avLst/>
          </a:prstGeom>
        </p:spPr>
      </p:pic>
      <p:sp>
        <p:nvSpPr>
          <p:cNvPr id="8" name="Rectangle 7"/>
          <p:cNvSpPr/>
          <p:nvPr userDrawn="1"/>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hasCustomPrompt="1"/>
          </p:nvPr>
        </p:nvSpPr>
        <p:spPr>
          <a:xfrm>
            <a:off x="252919" y="1123837"/>
            <a:ext cx="2947482" cy="4601183"/>
          </a:xfrm>
          <a:prstGeom prst="rect">
            <a:avLst/>
          </a:prstGeom>
        </p:spPr>
        <p:txBody>
          <a:bodyPr anchor="ctr"/>
          <a:lstStyle>
            <a:lvl1pPr>
              <a:defRPr sz="2700" b="1" u="none">
                <a:latin typeface="+mn-lt"/>
              </a:defRPr>
            </a:lvl1pPr>
          </a:lstStyle>
          <a:p>
            <a:r>
              <a:rPr lang="en-US"/>
              <a:t>click to edit master title style</a:t>
            </a:r>
          </a:p>
        </p:txBody>
      </p:sp>
      <p:sp>
        <p:nvSpPr>
          <p:cNvPr id="7" name="Content Placeholder 2"/>
          <p:cNvSpPr>
            <a:spLocks noGrp="1"/>
          </p:cNvSpPr>
          <p:nvPr>
            <p:ph idx="1"/>
          </p:nvPr>
        </p:nvSpPr>
        <p:spPr>
          <a:xfrm>
            <a:off x="3579058" y="758952"/>
            <a:ext cx="3926379" cy="5330952"/>
          </a:xfrm>
          <a:prstGeom prst="rect">
            <a:avLst/>
          </a:prstGeom>
        </p:spPr>
        <p:txBody>
          <a:bodyPr anchor="ctr"/>
          <a:lstStyle>
            <a:lvl1pPr marL="341313" indent="-341313">
              <a:buClr>
                <a:schemeClr val="accent1"/>
              </a:buClr>
              <a:buFont typeface="Wingdings" panose="05000000000000000000" pitchFamily="2" charset="2"/>
              <a:buChar char="§"/>
              <a:defRPr sz="1400">
                <a:solidFill>
                  <a:schemeClr val="tx1">
                    <a:lumMod val="90000"/>
                    <a:lumOff val="10000"/>
                  </a:schemeClr>
                </a:solidFill>
              </a:defRPr>
            </a:lvl1pPr>
            <a:lvl2pPr marL="685800" indent="-344488">
              <a:buClr>
                <a:schemeClr val="accent1"/>
              </a:buClr>
              <a:buFont typeface="Tw Cen MT" panose="020B0602020104020603" pitchFamily="34" charset="0"/>
              <a:buChar char="–"/>
              <a:defRPr sz="1400">
                <a:solidFill>
                  <a:schemeClr val="tx1">
                    <a:lumMod val="90000"/>
                    <a:lumOff val="10000"/>
                  </a:schemeClr>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p:txBody>
      </p:sp>
      <p:sp>
        <p:nvSpPr>
          <p:cNvPr id="11" name="Content Placeholder 2"/>
          <p:cNvSpPr>
            <a:spLocks noGrp="1"/>
          </p:cNvSpPr>
          <p:nvPr>
            <p:ph idx="10"/>
          </p:nvPr>
        </p:nvSpPr>
        <p:spPr>
          <a:xfrm>
            <a:off x="7754018" y="758952"/>
            <a:ext cx="3926379" cy="5330952"/>
          </a:xfrm>
          <a:prstGeom prst="rect">
            <a:avLst/>
          </a:prstGeom>
        </p:spPr>
        <p:txBody>
          <a:bodyPr anchor="ctr"/>
          <a:lstStyle>
            <a:lvl1pPr marL="341313" indent="-341313">
              <a:buClr>
                <a:schemeClr val="accent1"/>
              </a:buClr>
              <a:buFont typeface="Wingdings" panose="05000000000000000000" pitchFamily="2" charset="2"/>
              <a:buChar char="§"/>
              <a:defRPr sz="1400">
                <a:solidFill>
                  <a:schemeClr val="tx1"/>
                </a:solidFill>
              </a:defRPr>
            </a:lvl1pPr>
            <a:lvl2pPr marL="685800" indent="-344488">
              <a:buClr>
                <a:schemeClr val="accent1"/>
              </a:buClr>
              <a:buFont typeface="Tw Cen MT" panose="020B0602020104020603" pitchFamily="34" charset="0"/>
              <a:buChar char="–"/>
              <a:defRPr sz="1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p:txBody>
      </p:sp>
      <p:sp>
        <p:nvSpPr>
          <p:cNvPr id="10" name="Rectangle 9"/>
          <p:cNvSpPr/>
          <p:nvPr userDrawn="1"/>
        </p:nvSpPr>
        <p:spPr>
          <a:xfrm>
            <a:off x="11815864" y="758952"/>
            <a:ext cx="384048" cy="533095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5">
            <a:extLst>
              <a:ext uri="{FF2B5EF4-FFF2-40B4-BE49-F238E27FC236}">
                <a16:creationId xmlns:a16="http://schemas.microsoft.com/office/drawing/2014/main" id="{1A79ECCF-1033-416F-AAEC-780062BCE285}"/>
              </a:ext>
            </a:extLst>
          </p:cNvPr>
          <p:cNvSpPr>
            <a:spLocks noGrp="1"/>
          </p:cNvSpPr>
          <p:nvPr>
            <p:ph type="sldNum" sz="quarter" idx="4"/>
          </p:nvPr>
        </p:nvSpPr>
        <p:spPr>
          <a:xfrm>
            <a:off x="11421373" y="34414"/>
            <a:ext cx="547057" cy="301059"/>
          </a:xfrm>
          <a:prstGeom prst="rect">
            <a:avLst/>
          </a:prstGeom>
        </p:spPr>
        <p:txBody>
          <a:bodyPr vert="horz" lIns="91440" tIns="45720" rIns="91440" bIns="45720" rtlCol="0" anchor="ctr"/>
          <a:lstStyle>
            <a:lvl1pPr algn="r">
              <a:defRPr sz="1100">
                <a:solidFill>
                  <a:schemeClr val="bg1">
                    <a:lumMod val="50000"/>
                  </a:schemeClr>
                </a:solidFill>
              </a:defRPr>
            </a:lvl1pPr>
          </a:lstStyle>
          <a:p>
            <a:fld id="{3AFB7006-8003-4929-A787-32E51C1CB892}" type="slidenum">
              <a:rPr lang="en-US" smtClean="0"/>
              <a:pPr/>
              <a:t>‹#›</a:t>
            </a:fld>
            <a:endParaRPr lang="en-US" dirty="0"/>
          </a:p>
        </p:txBody>
      </p:sp>
    </p:spTree>
    <p:extLst>
      <p:ext uri="{BB962C8B-B14F-4D97-AF65-F5344CB8AC3E}">
        <p14:creationId xmlns:p14="http://schemas.microsoft.com/office/powerpoint/2010/main" val="750904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ue_doubl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52140" t="12590" r="15312" b="42363"/>
          <a:stretch/>
        </p:blipFill>
        <p:spPr>
          <a:xfrm>
            <a:off x="7751" y="4841608"/>
            <a:ext cx="3571307" cy="2016391"/>
          </a:xfrm>
          <a:prstGeom prst="rect">
            <a:avLst/>
          </a:prstGeom>
        </p:spPr>
      </p:pic>
      <p:sp>
        <p:nvSpPr>
          <p:cNvPr id="8" name="Rectangle 7"/>
          <p:cNvSpPr/>
          <p:nvPr userDrawn="1"/>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252919" y="1123837"/>
            <a:ext cx="2947482" cy="4601183"/>
          </a:xfrm>
          <a:prstGeom prst="rect">
            <a:avLst/>
          </a:prstGeom>
        </p:spPr>
        <p:txBody>
          <a:bodyPr anchor="ctr"/>
          <a:lstStyle>
            <a:lvl1pPr>
              <a:defRPr sz="2700" b="1">
                <a:latin typeface="+mn-lt"/>
              </a:defRPr>
            </a:lvl1pPr>
          </a:lstStyle>
          <a:p>
            <a:r>
              <a:rPr lang="en-US"/>
              <a:t>click to edit master title style</a:t>
            </a:r>
          </a:p>
        </p:txBody>
      </p:sp>
      <p:sp>
        <p:nvSpPr>
          <p:cNvPr id="7" name="Content Placeholder 2"/>
          <p:cNvSpPr>
            <a:spLocks noGrp="1"/>
          </p:cNvSpPr>
          <p:nvPr>
            <p:ph idx="1"/>
          </p:nvPr>
        </p:nvSpPr>
        <p:spPr>
          <a:xfrm>
            <a:off x="3579058" y="758953"/>
            <a:ext cx="8101339" cy="2596430"/>
          </a:xfrm>
          <a:prstGeom prst="rect">
            <a:avLst/>
          </a:prstGeom>
        </p:spPr>
        <p:txBody>
          <a:bodyPr anchor="ctr"/>
          <a:lstStyle>
            <a:lvl1pPr marL="341313" indent="-341313">
              <a:buClr>
                <a:schemeClr val="accent1"/>
              </a:buClr>
              <a:buFont typeface="Wingdings" panose="05000000000000000000" pitchFamily="2" charset="2"/>
              <a:buChar char="§"/>
              <a:defRPr sz="1400">
                <a:solidFill>
                  <a:schemeClr val="tx1">
                    <a:lumMod val="90000"/>
                    <a:lumOff val="10000"/>
                  </a:schemeClr>
                </a:solidFill>
              </a:defRPr>
            </a:lvl1pPr>
            <a:lvl2pPr marL="685800" indent="-344488">
              <a:buClr>
                <a:schemeClr val="accent1"/>
              </a:buClr>
              <a:buFont typeface="Tw Cen MT" panose="020B0602020104020603" pitchFamily="34" charset="0"/>
              <a:buChar char="–"/>
              <a:defRPr sz="1400">
                <a:solidFill>
                  <a:schemeClr val="tx1">
                    <a:lumMod val="90000"/>
                    <a:lumOff val="10000"/>
                  </a:schemeClr>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p:txBody>
      </p:sp>
      <p:sp>
        <p:nvSpPr>
          <p:cNvPr id="10" name="Rectangle 9"/>
          <p:cNvSpPr/>
          <p:nvPr userDrawn="1"/>
        </p:nvSpPr>
        <p:spPr>
          <a:xfrm>
            <a:off x="11815864" y="758952"/>
            <a:ext cx="384048" cy="533095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Content Placeholder 2"/>
          <p:cNvSpPr>
            <a:spLocks noGrp="1"/>
          </p:cNvSpPr>
          <p:nvPr>
            <p:ph idx="10"/>
          </p:nvPr>
        </p:nvSpPr>
        <p:spPr>
          <a:xfrm>
            <a:off x="3579058" y="3543393"/>
            <a:ext cx="8101339" cy="2596430"/>
          </a:xfrm>
          <a:prstGeom prst="rect">
            <a:avLst/>
          </a:prstGeom>
        </p:spPr>
        <p:txBody>
          <a:bodyPr anchor="ctr"/>
          <a:lstStyle>
            <a:lvl1pPr marL="341313" indent="-341313">
              <a:buClr>
                <a:schemeClr val="accent1"/>
              </a:buClr>
              <a:buFont typeface="Wingdings" panose="05000000000000000000" pitchFamily="2" charset="2"/>
              <a:buChar char="§"/>
              <a:defRPr sz="1400">
                <a:solidFill>
                  <a:schemeClr val="tx1">
                    <a:lumMod val="90000"/>
                    <a:lumOff val="10000"/>
                  </a:schemeClr>
                </a:solidFill>
              </a:defRPr>
            </a:lvl1pPr>
            <a:lvl2pPr marL="685800" indent="-344488">
              <a:buClr>
                <a:schemeClr val="accent1"/>
              </a:buClr>
              <a:buFont typeface="Tw Cen MT" panose="020B0602020104020603" pitchFamily="34" charset="0"/>
              <a:buChar char="–"/>
              <a:defRPr sz="1400">
                <a:solidFill>
                  <a:schemeClr val="tx1">
                    <a:lumMod val="90000"/>
                    <a:lumOff val="10000"/>
                  </a:schemeClr>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p:txBody>
      </p:sp>
      <p:sp>
        <p:nvSpPr>
          <p:cNvPr id="9" name="Slide Number Placeholder 5">
            <a:extLst>
              <a:ext uri="{FF2B5EF4-FFF2-40B4-BE49-F238E27FC236}">
                <a16:creationId xmlns:a16="http://schemas.microsoft.com/office/drawing/2014/main" id="{7571CA28-0D49-49A9-AED0-F1B4F6D5FDD6}"/>
              </a:ext>
            </a:extLst>
          </p:cNvPr>
          <p:cNvSpPr>
            <a:spLocks noGrp="1"/>
          </p:cNvSpPr>
          <p:nvPr>
            <p:ph type="sldNum" sz="quarter" idx="4"/>
          </p:nvPr>
        </p:nvSpPr>
        <p:spPr>
          <a:xfrm>
            <a:off x="11421373" y="34414"/>
            <a:ext cx="547057" cy="301059"/>
          </a:xfrm>
          <a:prstGeom prst="rect">
            <a:avLst/>
          </a:prstGeom>
        </p:spPr>
        <p:txBody>
          <a:bodyPr vert="horz" lIns="91440" tIns="45720" rIns="91440" bIns="45720" rtlCol="0" anchor="ctr"/>
          <a:lstStyle>
            <a:lvl1pPr algn="r">
              <a:defRPr sz="1100">
                <a:solidFill>
                  <a:schemeClr val="bg1">
                    <a:lumMod val="50000"/>
                  </a:schemeClr>
                </a:solidFill>
              </a:defRPr>
            </a:lvl1pPr>
          </a:lstStyle>
          <a:p>
            <a:fld id="{3AFB7006-8003-4929-A787-32E51C1CB892}" type="slidenum">
              <a:rPr lang="en-US" smtClean="0"/>
              <a:pPr/>
              <a:t>‹#›</a:t>
            </a:fld>
            <a:endParaRPr lang="en-US" dirty="0"/>
          </a:p>
        </p:txBody>
      </p:sp>
    </p:spTree>
    <p:extLst>
      <p:ext uri="{BB962C8B-B14F-4D97-AF65-F5344CB8AC3E}">
        <p14:creationId xmlns:p14="http://schemas.microsoft.com/office/powerpoint/2010/main" val="4147530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reak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1249" t="12590" r="15313" b="42363"/>
          <a:stretch/>
        </p:blipFill>
        <p:spPr>
          <a:xfrm rot="10800000">
            <a:off x="4457700" y="0"/>
            <a:ext cx="7734300" cy="2171702"/>
          </a:xfrm>
          <a:prstGeom prst="rect">
            <a:avLst/>
          </a:prstGeom>
        </p:spPr>
      </p:pic>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1249" t="12590" r="15313" b="42363"/>
          <a:stretch/>
        </p:blipFill>
        <p:spPr>
          <a:xfrm>
            <a:off x="0" y="4686298"/>
            <a:ext cx="7734300" cy="2171702"/>
          </a:xfrm>
          <a:prstGeom prst="rect">
            <a:avLst/>
          </a:prstGeom>
        </p:spPr>
      </p:pic>
      <p:sp>
        <p:nvSpPr>
          <p:cNvPr id="4" name="Rectangle 3"/>
          <p:cNvSpPr/>
          <p:nvPr userDrawn="1"/>
        </p:nvSpPr>
        <p:spPr>
          <a:xfrm>
            <a:off x="-32934" y="795612"/>
            <a:ext cx="8981268" cy="533095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Placeholder 1"/>
          <p:cNvSpPr>
            <a:spLocks noGrp="1"/>
          </p:cNvSpPr>
          <p:nvPr>
            <p:ph type="title" hasCustomPrompt="1"/>
          </p:nvPr>
        </p:nvSpPr>
        <p:spPr>
          <a:xfrm>
            <a:off x="185714" y="1043796"/>
            <a:ext cx="8046423" cy="4789952"/>
          </a:xfrm>
          <a:prstGeom prst="rect">
            <a:avLst/>
          </a:prstGeom>
        </p:spPr>
        <p:txBody>
          <a:bodyPr vert="horz" lIns="91440" tIns="45720" rIns="91440" bIns="45720" rtlCol="0" anchor="ctr">
            <a:normAutofit/>
          </a:bodyPr>
          <a:lstStyle>
            <a:lvl1pPr>
              <a:defRPr sz="3600" b="1">
                <a:latin typeface="+mn-lt"/>
              </a:defRPr>
            </a:lvl1pPr>
          </a:lstStyle>
          <a:p>
            <a:r>
              <a:rPr lang="en-US"/>
              <a:t>click to edit master title style</a:t>
            </a:r>
          </a:p>
        </p:txBody>
      </p:sp>
      <p:sp>
        <p:nvSpPr>
          <p:cNvPr id="6" name="Rectangle 5"/>
          <p:cNvSpPr/>
          <p:nvPr userDrawn="1"/>
        </p:nvSpPr>
        <p:spPr>
          <a:xfrm>
            <a:off x="9151749" y="758952"/>
            <a:ext cx="3048163" cy="5330952"/>
          </a:xfrm>
          <a:prstGeom prst="rect">
            <a:avLst/>
          </a:prstGeom>
          <a:solidFill>
            <a:srgbClr val="20A5E8"/>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15978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1249" t="12590" r="15313" b="42363"/>
          <a:stretch/>
        </p:blipFill>
        <p:spPr>
          <a:xfrm rot="10800000">
            <a:off x="4457700" y="0"/>
            <a:ext cx="7734300" cy="2171702"/>
          </a:xfrm>
          <a:prstGeom prst="rect">
            <a:avLst/>
          </a:prstGeom>
        </p:spPr>
      </p:pic>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1249" t="12590" r="15313" b="42363"/>
          <a:stretch/>
        </p:blipFill>
        <p:spPr>
          <a:xfrm>
            <a:off x="0" y="4686298"/>
            <a:ext cx="7734300" cy="2171702"/>
          </a:xfrm>
          <a:prstGeom prst="rect">
            <a:avLst/>
          </a:prstGeom>
        </p:spPr>
      </p:pic>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9270263" y="761999"/>
            <a:ext cx="2925318" cy="533400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AE3816A3-3B33-4082-82D4-44B95B619ACE}"/>
              </a:ext>
            </a:extLst>
          </p:cNvPr>
          <p:cNvSpPr txBox="1"/>
          <p:nvPr userDrawn="1"/>
        </p:nvSpPr>
        <p:spPr>
          <a:xfrm>
            <a:off x="245919" y="1423358"/>
            <a:ext cx="6594827" cy="2246769"/>
          </a:xfrm>
          <a:prstGeom prst="rect">
            <a:avLst/>
          </a:prstGeom>
          <a:noFill/>
        </p:spPr>
        <p:txBody>
          <a:bodyPr wrap="square" rtlCol="0">
            <a:spAutoFit/>
          </a:bodyPr>
          <a:lstStyle/>
          <a:p>
            <a:r>
              <a:rPr lang="en-US" sz="4400" b="1" dirty="0">
                <a:solidFill>
                  <a:schemeClr val="bg1"/>
                </a:solidFill>
                <a:latin typeface="+mn-lt"/>
              </a:rPr>
              <a:t>Emily Hachey</a:t>
            </a:r>
          </a:p>
          <a:p>
            <a:r>
              <a:rPr lang="en-US" sz="3200" dirty="0">
                <a:solidFill>
                  <a:schemeClr val="bg1"/>
                </a:solidFill>
              </a:rPr>
              <a:t>Associate Research Director</a:t>
            </a:r>
          </a:p>
          <a:p>
            <a:endParaRPr lang="en-US" sz="3200" dirty="0">
              <a:solidFill>
                <a:schemeClr val="bg1"/>
              </a:solidFill>
            </a:endParaRPr>
          </a:p>
          <a:p>
            <a:r>
              <a:rPr lang="en-US" sz="3200" dirty="0">
                <a:solidFill>
                  <a:schemeClr val="bg1"/>
                </a:solidFill>
              </a:rPr>
              <a:t>ehachey@ssrs.com</a:t>
            </a:r>
          </a:p>
        </p:txBody>
      </p:sp>
      <p:sp>
        <p:nvSpPr>
          <p:cNvPr id="17" name="TextBox 16">
            <a:extLst>
              <a:ext uri="{FF2B5EF4-FFF2-40B4-BE49-F238E27FC236}">
                <a16:creationId xmlns:a16="http://schemas.microsoft.com/office/drawing/2014/main" id="{0C9A6E17-176C-4EFD-9F34-856277AE2C7F}"/>
              </a:ext>
            </a:extLst>
          </p:cNvPr>
          <p:cNvSpPr txBox="1"/>
          <p:nvPr userDrawn="1"/>
        </p:nvSpPr>
        <p:spPr>
          <a:xfrm>
            <a:off x="10049772" y="6389298"/>
            <a:ext cx="2069155" cy="276999"/>
          </a:xfrm>
          <a:prstGeom prst="rect">
            <a:avLst/>
          </a:prstGeom>
          <a:noFill/>
        </p:spPr>
        <p:txBody>
          <a:bodyPr wrap="square" rtlCol="0">
            <a:spAutoFit/>
          </a:bodyPr>
          <a:lstStyle/>
          <a:p>
            <a:pPr algn="r"/>
            <a:r>
              <a:rPr lang="en-US" sz="1200" dirty="0">
                <a:solidFill>
                  <a:schemeClr val="tx1">
                    <a:lumMod val="90000"/>
                    <a:lumOff val="10000"/>
                  </a:schemeClr>
                </a:solidFill>
              </a:rPr>
              <a:t>@ssrs_research | ssrs.com</a:t>
            </a:r>
          </a:p>
        </p:txBody>
      </p:sp>
      <p:pic>
        <p:nvPicPr>
          <p:cNvPr id="9" name="Picture 8" descr="Logo&#10;&#10;Description automatically generated">
            <a:extLst>
              <a:ext uri="{FF2B5EF4-FFF2-40B4-BE49-F238E27FC236}">
                <a16:creationId xmlns:a16="http://schemas.microsoft.com/office/drawing/2014/main" id="{6E4C1784-EA1B-48BC-9535-2A1F91BC10A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7130" y="5195704"/>
            <a:ext cx="1504905" cy="693860"/>
          </a:xfrm>
          <a:prstGeom prst="rect">
            <a:avLst/>
          </a:prstGeom>
        </p:spPr>
      </p:pic>
    </p:spTree>
    <p:extLst>
      <p:ext uri="{BB962C8B-B14F-4D97-AF65-F5344CB8AC3E}">
        <p14:creationId xmlns:p14="http://schemas.microsoft.com/office/powerpoint/2010/main" val="375123658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1249" t="12590" r="15313" b="42363"/>
          <a:stretch/>
        </p:blipFill>
        <p:spPr>
          <a:xfrm rot="10800000">
            <a:off x="4457700" y="0"/>
            <a:ext cx="7734300" cy="2171702"/>
          </a:xfrm>
          <a:prstGeom prst="rect">
            <a:avLst/>
          </a:prstGeom>
        </p:spPr>
      </p:pic>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1249" t="12590" r="15313" b="42363"/>
          <a:stretch/>
        </p:blipFill>
        <p:spPr>
          <a:xfrm>
            <a:off x="0" y="4686298"/>
            <a:ext cx="7734300" cy="2171702"/>
          </a:xfrm>
          <a:prstGeom prst="rect">
            <a:avLst/>
          </a:prstGeom>
        </p:spPr>
      </p:pic>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Placeholder 1"/>
          <p:cNvSpPr>
            <a:spLocks noGrp="1"/>
          </p:cNvSpPr>
          <p:nvPr>
            <p:ph type="title" hasCustomPrompt="1"/>
          </p:nvPr>
        </p:nvSpPr>
        <p:spPr>
          <a:xfrm>
            <a:off x="185714" y="4409268"/>
            <a:ext cx="8046423" cy="1424480"/>
          </a:xfrm>
          <a:prstGeom prst="rect">
            <a:avLst/>
          </a:prstGeom>
        </p:spPr>
        <p:txBody>
          <a:bodyPr vert="horz" lIns="91440" tIns="45720" rIns="91440" bIns="45720" rtlCol="0" anchor="ctr">
            <a:normAutofit/>
          </a:bodyPr>
          <a:lstStyle>
            <a:lvl1pPr>
              <a:defRPr sz="4400" b="1">
                <a:latin typeface="+mn-lt"/>
              </a:defRPr>
            </a:lvl1pPr>
          </a:lstStyle>
          <a:p>
            <a:r>
              <a:rPr lang="en-US"/>
              <a:t>click to edit master title style</a:t>
            </a:r>
          </a:p>
        </p:txBody>
      </p:sp>
    </p:spTree>
    <p:extLst>
      <p:ext uri="{BB962C8B-B14F-4D97-AF65-F5344CB8AC3E}">
        <p14:creationId xmlns:p14="http://schemas.microsoft.com/office/powerpoint/2010/main" val="1782028893"/>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0" name="Content Placeholder 2"/>
          <p:cNvSpPr>
            <a:spLocks noGrp="1"/>
          </p:cNvSpPr>
          <p:nvPr>
            <p:ph idx="10"/>
          </p:nvPr>
        </p:nvSpPr>
        <p:spPr>
          <a:xfrm>
            <a:off x="232475" y="758952"/>
            <a:ext cx="11763213" cy="5330952"/>
          </a:xfrm>
          <a:prstGeom prst="rect">
            <a:avLst/>
          </a:prstGeom>
        </p:spPr>
        <p:txBody>
          <a:bodyPr anchor="ctr"/>
          <a:lstStyle>
            <a:lvl1pPr marL="341313" indent="-341313">
              <a:buFont typeface="Wingdings" panose="05000000000000000000" pitchFamily="2" charset="2"/>
              <a:buChar char="§"/>
              <a:defRPr>
                <a:solidFill>
                  <a:schemeClr val="tx1"/>
                </a:solidFill>
              </a:defRPr>
            </a:lvl1pPr>
            <a:lvl2pPr marL="685800" indent="-344488">
              <a:buFont typeface="Tw Cen MT" panose="020B0602020104020603" pitchFamily="34" charset="0"/>
              <a:buChar cha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011950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21249" t="12590" r="15313" b="42363"/>
          <a:stretch/>
        </p:blipFill>
        <p:spPr>
          <a:xfrm rot="10800000" flipV="1">
            <a:off x="6258464" y="5191932"/>
            <a:ext cx="5933535" cy="1666068"/>
          </a:xfrm>
          <a:prstGeom prst="rect">
            <a:avLst/>
          </a:prstGeom>
        </p:spPr>
      </p:pic>
      <p:sp>
        <p:nvSpPr>
          <p:cNvPr id="10" name="Content Placeholder 2"/>
          <p:cNvSpPr>
            <a:spLocks noGrp="1"/>
          </p:cNvSpPr>
          <p:nvPr>
            <p:ph idx="10"/>
          </p:nvPr>
        </p:nvSpPr>
        <p:spPr>
          <a:xfrm>
            <a:off x="178231" y="1613028"/>
            <a:ext cx="11856203" cy="5027995"/>
          </a:xfrm>
          <a:prstGeom prst="rect">
            <a:avLst/>
          </a:prstGeom>
        </p:spPr>
        <p:txBody>
          <a:bodyPr anchor="ctr"/>
          <a:lstStyle>
            <a:lvl1pPr marL="341313" indent="-341313">
              <a:buFont typeface="Wingdings" panose="05000000000000000000" pitchFamily="2" charset="2"/>
              <a:buChar char="§"/>
              <a:defRPr sz="2200">
                <a:solidFill>
                  <a:schemeClr val="tx1"/>
                </a:solidFill>
              </a:defRPr>
            </a:lvl1pPr>
            <a:lvl2pPr marL="685800" indent="-344488">
              <a:buFont typeface="Tw Cen MT" panose="020B0602020104020603" pitchFamily="34" charset="0"/>
              <a:buChar char="–"/>
              <a:defRPr sz="2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p:txBody>
      </p:sp>
      <p:sp>
        <p:nvSpPr>
          <p:cNvPr id="3" name="Rectangle 2"/>
          <p:cNvSpPr/>
          <p:nvPr userDrawn="1"/>
        </p:nvSpPr>
        <p:spPr>
          <a:xfrm rot="16200000">
            <a:off x="9945159" y="-1862793"/>
            <a:ext cx="384048" cy="4109634"/>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p:cNvSpPr/>
          <p:nvPr userDrawn="1"/>
        </p:nvSpPr>
        <p:spPr>
          <a:xfrm rot="16200000">
            <a:off x="3802666" y="-3799490"/>
            <a:ext cx="384048" cy="79893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2"/>
          <p:cNvSpPr>
            <a:spLocks noGrp="1"/>
          </p:cNvSpPr>
          <p:nvPr>
            <p:ph idx="11"/>
          </p:nvPr>
        </p:nvSpPr>
        <p:spPr>
          <a:xfrm>
            <a:off x="178230" y="552451"/>
            <a:ext cx="11856203" cy="895350"/>
          </a:xfrm>
          <a:prstGeom prst="rect">
            <a:avLst/>
          </a:prstGeom>
        </p:spPr>
        <p:txBody>
          <a:bodyPr anchor="ctr"/>
          <a:lstStyle>
            <a:lvl1pPr marL="0" indent="0">
              <a:buFont typeface="Wingdings" panose="05000000000000000000" pitchFamily="2" charset="2"/>
              <a:buNone/>
              <a:defRPr sz="2700" b="1">
                <a:solidFill>
                  <a:schemeClr val="tx2"/>
                </a:solidFill>
              </a:defRPr>
            </a:lvl1pPr>
            <a:lvl2pPr marL="341312" indent="0">
              <a:buFont typeface="Tw Cen MT" panose="020B0602020104020603" pitchFamily="34" charset="0"/>
              <a:buNone/>
              <a:defRPr sz="4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A05F008E-AEE1-4499-A230-74127C1245D2}"/>
              </a:ext>
            </a:extLst>
          </p:cNvPr>
          <p:cNvSpPr>
            <a:spLocks noGrp="1"/>
          </p:cNvSpPr>
          <p:nvPr>
            <p:ph type="sldNum" sz="quarter" idx="4"/>
          </p:nvPr>
        </p:nvSpPr>
        <p:spPr>
          <a:xfrm>
            <a:off x="11421373" y="34414"/>
            <a:ext cx="547057" cy="301059"/>
          </a:xfrm>
          <a:prstGeom prst="rect">
            <a:avLst/>
          </a:prstGeom>
        </p:spPr>
        <p:txBody>
          <a:bodyPr vert="horz" lIns="91440" tIns="45720" rIns="91440" bIns="45720" rtlCol="0" anchor="ctr"/>
          <a:lstStyle>
            <a:lvl1pPr algn="r">
              <a:defRPr sz="1100">
                <a:solidFill>
                  <a:schemeClr val="bg1"/>
                </a:solidFill>
              </a:defRPr>
            </a:lvl1pPr>
          </a:lstStyle>
          <a:p>
            <a:fld id="{3AFB7006-8003-4929-A787-32E51C1CB892}" type="slidenum">
              <a:rPr lang="en-US" smtClean="0"/>
              <a:pPr/>
              <a:t>‹#›</a:t>
            </a:fld>
            <a:endParaRPr lang="en-US" dirty="0"/>
          </a:p>
        </p:txBody>
      </p:sp>
    </p:spTree>
    <p:extLst>
      <p:ext uri="{BB962C8B-B14F-4D97-AF65-F5344CB8AC3E}">
        <p14:creationId xmlns:p14="http://schemas.microsoft.com/office/powerpoint/2010/main" val="89822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w doubl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21249" t="12590" r="15313" b="42363"/>
          <a:stretch/>
        </p:blipFill>
        <p:spPr>
          <a:xfrm rot="10800000" flipV="1">
            <a:off x="6258464" y="5191932"/>
            <a:ext cx="5933535" cy="1666068"/>
          </a:xfrm>
          <a:prstGeom prst="rect">
            <a:avLst/>
          </a:prstGeom>
        </p:spPr>
      </p:pic>
      <p:sp>
        <p:nvSpPr>
          <p:cNvPr id="10" name="Content Placeholder 2"/>
          <p:cNvSpPr>
            <a:spLocks noGrp="1"/>
          </p:cNvSpPr>
          <p:nvPr>
            <p:ph idx="10"/>
          </p:nvPr>
        </p:nvSpPr>
        <p:spPr>
          <a:xfrm>
            <a:off x="178232" y="1613028"/>
            <a:ext cx="4290252" cy="5027995"/>
          </a:xfrm>
          <a:prstGeom prst="rect">
            <a:avLst/>
          </a:prstGeom>
        </p:spPr>
        <p:txBody>
          <a:bodyPr anchor="ctr"/>
          <a:lstStyle>
            <a:lvl1pPr marL="341313" indent="-341313">
              <a:buFont typeface="Wingdings" panose="05000000000000000000" pitchFamily="2" charset="2"/>
              <a:buChar char="§"/>
              <a:defRPr sz="2200">
                <a:solidFill>
                  <a:schemeClr val="tx1"/>
                </a:solidFill>
              </a:defRPr>
            </a:lvl1pPr>
            <a:lvl2pPr marL="685800" indent="-344488">
              <a:buFont typeface="Tw Cen MT" panose="020B0602020104020603" pitchFamily="34" charset="0"/>
              <a:buChar char="–"/>
              <a:defRPr sz="2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p:txBody>
      </p:sp>
      <p:sp>
        <p:nvSpPr>
          <p:cNvPr id="3" name="Rectangle 2"/>
          <p:cNvSpPr/>
          <p:nvPr userDrawn="1"/>
        </p:nvSpPr>
        <p:spPr>
          <a:xfrm rot="16200000">
            <a:off x="9945159" y="-1862793"/>
            <a:ext cx="384048" cy="4109634"/>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p:cNvSpPr/>
          <p:nvPr userDrawn="1"/>
        </p:nvSpPr>
        <p:spPr>
          <a:xfrm rot="16200000">
            <a:off x="3802666" y="-3799490"/>
            <a:ext cx="384048" cy="79893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2"/>
          <p:cNvSpPr>
            <a:spLocks noGrp="1"/>
          </p:cNvSpPr>
          <p:nvPr>
            <p:ph idx="11"/>
          </p:nvPr>
        </p:nvSpPr>
        <p:spPr>
          <a:xfrm>
            <a:off x="178230" y="552451"/>
            <a:ext cx="11856203" cy="895350"/>
          </a:xfrm>
          <a:prstGeom prst="rect">
            <a:avLst/>
          </a:prstGeom>
        </p:spPr>
        <p:txBody>
          <a:bodyPr anchor="ctr"/>
          <a:lstStyle>
            <a:lvl1pPr marL="0" indent="0">
              <a:buFont typeface="Wingdings" panose="05000000000000000000" pitchFamily="2" charset="2"/>
              <a:buNone/>
              <a:defRPr sz="2700" b="1">
                <a:solidFill>
                  <a:schemeClr val="tx2"/>
                </a:solidFill>
              </a:defRPr>
            </a:lvl1pPr>
            <a:lvl2pPr marL="341312" indent="0">
              <a:buFont typeface="Tw Cen MT" panose="020B0602020104020603" pitchFamily="34" charset="0"/>
              <a:buNone/>
              <a:defRPr sz="4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A05F008E-AEE1-4499-A230-74127C1245D2}"/>
              </a:ext>
            </a:extLst>
          </p:cNvPr>
          <p:cNvSpPr>
            <a:spLocks noGrp="1"/>
          </p:cNvSpPr>
          <p:nvPr>
            <p:ph type="sldNum" sz="quarter" idx="4"/>
          </p:nvPr>
        </p:nvSpPr>
        <p:spPr>
          <a:xfrm>
            <a:off x="11421373" y="34414"/>
            <a:ext cx="547057" cy="301059"/>
          </a:xfrm>
          <a:prstGeom prst="rect">
            <a:avLst/>
          </a:prstGeom>
        </p:spPr>
        <p:txBody>
          <a:bodyPr vert="horz" lIns="91440" tIns="45720" rIns="91440" bIns="45720" rtlCol="0" anchor="ctr"/>
          <a:lstStyle>
            <a:lvl1pPr algn="r">
              <a:defRPr sz="1100">
                <a:solidFill>
                  <a:schemeClr val="bg1"/>
                </a:solidFill>
              </a:defRPr>
            </a:lvl1pPr>
          </a:lstStyle>
          <a:p>
            <a:fld id="{3AFB7006-8003-4929-A787-32E51C1CB892}" type="slidenum">
              <a:rPr lang="en-US" smtClean="0"/>
              <a:pPr/>
              <a:t>‹#›</a:t>
            </a:fld>
            <a:endParaRPr lang="en-US" dirty="0"/>
          </a:p>
        </p:txBody>
      </p:sp>
      <p:sp>
        <p:nvSpPr>
          <p:cNvPr id="8" name="Content Placeholder 2">
            <a:extLst>
              <a:ext uri="{FF2B5EF4-FFF2-40B4-BE49-F238E27FC236}">
                <a16:creationId xmlns:a16="http://schemas.microsoft.com/office/drawing/2014/main" id="{50FE8270-BDB9-42E5-B021-B211519ED839}"/>
              </a:ext>
            </a:extLst>
          </p:cNvPr>
          <p:cNvSpPr>
            <a:spLocks noGrp="1"/>
          </p:cNvSpPr>
          <p:nvPr>
            <p:ph idx="12"/>
          </p:nvPr>
        </p:nvSpPr>
        <p:spPr>
          <a:xfrm>
            <a:off x="4712851" y="1613028"/>
            <a:ext cx="7321582" cy="3530329"/>
          </a:xfrm>
          <a:prstGeom prst="rect">
            <a:avLst/>
          </a:prstGeom>
        </p:spPr>
        <p:txBody>
          <a:bodyPr anchor="ctr"/>
          <a:lstStyle>
            <a:lvl1pPr marL="341313" indent="-341313">
              <a:buFont typeface="Wingdings" panose="05000000000000000000" pitchFamily="2" charset="2"/>
              <a:buChar char="§"/>
              <a:defRPr sz="2200">
                <a:solidFill>
                  <a:schemeClr val="tx1"/>
                </a:solidFill>
              </a:defRPr>
            </a:lvl1pPr>
            <a:lvl2pPr marL="685800" indent="-344488">
              <a:buFont typeface="Tw Cen MT" panose="020B0602020104020603" pitchFamily="34" charset="0"/>
              <a:buChar char="–"/>
              <a:defRPr sz="2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92347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6850" t="12590" r="15313" b="42363"/>
          <a:stretch/>
        </p:blipFill>
        <p:spPr>
          <a:xfrm rot="5400000" flipV="1">
            <a:off x="8186502" y="2723478"/>
            <a:ext cx="6344928" cy="1666068"/>
          </a:xfrm>
          <a:prstGeom prst="rect">
            <a:avLst/>
          </a:prstGeom>
        </p:spPr>
      </p:pic>
      <p:sp>
        <p:nvSpPr>
          <p:cNvPr id="10" name="Content Placeholder 2"/>
          <p:cNvSpPr>
            <a:spLocks noGrp="1"/>
          </p:cNvSpPr>
          <p:nvPr>
            <p:ph idx="10"/>
          </p:nvPr>
        </p:nvSpPr>
        <p:spPr>
          <a:xfrm>
            <a:off x="178231" y="1613028"/>
            <a:ext cx="10407111" cy="5008489"/>
          </a:xfrm>
          <a:prstGeom prst="rect">
            <a:avLst/>
          </a:prstGeom>
        </p:spPr>
        <p:txBody>
          <a:bodyPr anchor="ctr"/>
          <a:lstStyle>
            <a:lvl1pPr marL="341313" indent="-341313">
              <a:buFont typeface="Wingdings" panose="05000000000000000000" pitchFamily="2" charset="2"/>
              <a:buChar char="§"/>
              <a:defRPr sz="2200">
                <a:solidFill>
                  <a:schemeClr val="tx2"/>
                </a:solidFill>
              </a:defRPr>
            </a:lvl1pPr>
            <a:lvl2pPr marL="685800" indent="-344488">
              <a:buFont typeface="Tw Cen MT" panose="020B0602020104020603" pitchFamily="34" charset="0"/>
              <a:buChar char="–"/>
              <a:defRPr sz="2200">
                <a:solidFill>
                  <a:schemeClr val="tx2"/>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p:txBody>
      </p:sp>
      <p:sp>
        <p:nvSpPr>
          <p:cNvPr id="3" name="Rectangle 2"/>
          <p:cNvSpPr/>
          <p:nvPr userDrawn="1"/>
        </p:nvSpPr>
        <p:spPr>
          <a:xfrm rot="16200000">
            <a:off x="9945159" y="-1862793"/>
            <a:ext cx="384048" cy="4109634"/>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p:cNvSpPr/>
          <p:nvPr userDrawn="1"/>
        </p:nvSpPr>
        <p:spPr>
          <a:xfrm rot="16200000">
            <a:off x="3802666" y="-3799490"/>
            <a:ext cx="384048" cy="79893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2"/>
          <p:cNvSpPr>
            <a:spLocks noGrp="1"/>
          </p:cNvSpPr>
          <p:nvPr>
            <p:ph idx="11"/>
          </p:nvPr>
        </p:nvSpPr>
        <p:spPr>
          <a:xfrm>
            <a:off x="178231" y="552451"/>
            <a:ext cx="11577234" cy="895350"/>
          </a:xfrm>
          <a:prstGeom prst="rect">
            <a:avLst/>
          </a:prstGeom>
        </p:spPr>
        <p:txBody>
          <a:bodyPr anchor="ctr"/>
          <a:lstStyle>
            <a:lvl1pPr marL="0" indent="0" algn="l">
              <a:lnSpc>
                <a:spcPct val="100000"/>
              </a:lnSpc>
              <a:spcBef>
                <a:spcPts val="0"/>
              </a:spcBef>
              <a:buFont typeface="Wingdings" panose="05000000000000000000" pitchFamily="2" charset="2"/>
              <a:buNone/>
              <a:defRPr sz="2700" b="1">
                <a:solidFill>
                  <a:schemeClr val="tx2"/>
                </a:solidFill>
                <a:latin typeface="+mn-lt"/>
              </a:defRPr>
            </a:lvl1pPr>
            <a:lvl2pPr marL="341312" indent="0">
              <a:buFont typeface="Tw Cen MT" panose="020B0602020104020603" pitchFamily="34" charset="0"/>
              <a:buNone/>
              <a:defRPr sz="4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CD66F57D-006D-43EE-B02C-AEAEFE8424B8}"/>
              </a:ext>
            </a:extLst>
          </p:cNvPr>
          <p:cNvSpPr>
            <a:spLocks noGrp="1"/>
          </p:cNvSpPr>
          <p:nvPr>
            <p:ph type="sldNum" sz="quarter" idx="4"/>
          </p:nvPr>
        </p:nvSpPr>
        <p:spPr>
          <a:xfrm>
            <a:off x="11421373" y="34414"/>
            <a:ext cx="547057" cy="301059"/>
          </a:xfrm>
          <a:prstGeom prst="rect">
            <a:avLst/>
          </a:prstGeom>
        </p:spPr>
        <p:txBody>
          <a:bodyPr vert="horz" lIns="91440" tIns="45720" rIns="91440" bIns="45720" rtlCol="0" anchor="ctr"/>
          <a:lstStyle>
            <a:lvl1pPr algn="r">
              <a:defRPr sz="1100">
                <a:solidFill>
                  <a:schemeClr val="bg1"/>
                </a:solidFill>
              </a:defRPr>
            </a:lvl1pPr>
          </a:lstStyle>
          <a:p>
            <a:fld id="{3AFB7006-8003-4929-A787-32E51C1CB892}" type="slidenum">
              <a:rPr lang="en-US" smtClean="0"/>
              <a:pPr/>
              <a:t>‹#›</a:t>
            </a:fld>
            <a:endParaRPr lang="en-US" dirty="0"/>
          </a:p>
        </p:txBody>
      </p:sp>
    </p:spTree>
    <p:extLst>
      <p:ext uri="{BB962C8B-B14F-4D97-AF65-F5344CB8AC3E}">
        <p14:creationId xmlns:p14="http://schemas.microsoft.com/office/powerpoint/2010/main" val="2039890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de doubl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6850" t="12590" r="15313" b="42363"/>
          <a:stretch/>
        </p:blipFill>
        <p:spPr>
          <a:xfrm rot="5400000" flipV="1">
            <a:off x="8186502" y="2723478"/>
            <a:ext cx="6344928" cy="1666068"/>
          </a:xfrm>
          <a:prstGeom prst="rect">
            <a:avLst/>
          </a:prstGeom>
        </p:spPr>
      </p:pic>
      <p:sp>
        <p:nvSpPr>
          <p:cNvPr id="10" name="Content Placeholder 2"/>
          <p:cNvSpPr>
            <a:spLocks noGrp="1"/>
          </p:cNvSpPr>
          <p:nvPr>
            <p:ph idx="10"/>
          </p:nvPr>
        </p:nvSpPr>
        <p:spPr>
          <a:xfrm>
            <a:off x="178231" y="1613028"/>
            <a:ext cx="5109761" cy="5008489"/>
          </a:xfrm>
          <a:prstGeom prst="rect">
            <a:avLst/>
          </a:prstGeom>
        </p:spPr>
        <p:txBody>
          <a:bodyPr anchor="ctr"/>
          <a:lstStyle>
            <a:lvl1pPr marL="341313" indent="-341313">
              <a:buFont typeface="Wingdings" panose="05000000000000000000" pitchFamily="2" charset="2"/>
              <a:buChar char="§"/>
              <a:defRPr sz="2200">
                <a:solidFill>
                  <a:schemeClr val="tx1"/>
                </a:solidFill>
              </a:defRPr>
            </a:lvl1pPr>
            <a:lvl2pPr marL="685800" indent="-344488">
              <a:buFont typeface="Tw Cen MT" panose="020B0602020104020603" pitchFamily="34" charset="0"/>
              <a:buChar char="–"/>
              <a:defRPr sz="2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p:txBody>
      </p:sp>
      <p:sp>
        <p:nvSpPr>
          <p:cNvPr id="3" name="Rectangle 2"/>
          <p:cNvSpPr/>
          <p:nvPr userDrawn="1"/>
        </p:nvSpPr>
        <p:spPr>
          <a:xfrm rot="16200000">
            <a:off x="9945159" y="-1862793"/>
            <a:ext cx="384048" cy="4109634"/>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p:cNvSpPr/>
          <p:nvPr userDrawn="1"/>
        </p:nvSpPr>
        <p:spPr>
          <a:xfrm rot="16200000">
            <a:off x="3802666" y="-3799490"/>
            <a:ext cx="384048" cy="79893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2"/>
          <p:cNvSpPr>
            <a:spLocks noGrp="1"/>
          </p:cNvSpPr>
          <p:nvPr>
            <p:ph idx="11"/>
          </p:nvPr>
        </p:nvSpPr>
        <p:spPr>
          <a:xfrm>
            <a:off x="178231" y="552451"/>
            <a:ext cx="11577234" cy="895350"/>
          </a:xfrm>
          <a:prstGeom prst="rect">
            <a:avLst/>
          </a:prstGeom>
        </p:spPr>
        <p:txBody>
          <a:bodyPr anchor="ctr"/>
          <a:lstStyle>
            <a:lvl1pPr marL="0" indent="0" algn="l">
              <a:lnSpc>
                <a:spcPct val="100000"/>
              </a:lnSpc>
              <a:spcBef>
                <a:spcPts val="0"/>
              </a:spcBef>
              <a:buFont typeface="Wingdings" panose="05000000000000000000" pitchFamily="2" charset="2"/>
              <a:buNone/>
              <a:defRPr sz="2700" b="1">
                <a:solidFill>
                  <a:schemeClr val="tx2"/>
                </a:solidFill>
                <a:latin typeface="+mn-lt"/>
              </a:defRPr>
            </a:lvl1pPr>
            <a:lvl2pPr marL="341312" indent="0">
              <a:buFont typeface="Tw Cen MT" panose="020B0602020104020603" pitchFamily="34" charset="0"/>
              <a:buNone/>
              <a:defRPr sz="4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endParaRPr lang="en-US"/>
          </a:p>
        </p:txBody>
      </p:sp>
      <p:sp>
        <p:nvSpPr>
          <p:cNvPr id="7" name="Slide Number Placeholder 5">
            <a:extLst>
              <a:ext uri="{FF2B5EF4-FFF2-40B4-BE49-F238E27FC236}">
                <a16:creationId xmlns:a16="http://schemas.microsoft.com/office/drawing/2014/main" id="{CD66F57D-006D-43EE-B02C-AEAEFE8424B8}"/>
              </a:ext>
            </a:extLst>
          </p:cNvPr>
          <p:cNvSpPr>
            <a:spLocks noGrp="1"/>
          </p:cNvSpPr>
          <p:nvPr>
            <p:ph type="sldNum" sz="quarter" idx="4"/>
          </p:nvPr>
        </p:nvSpPr>
        <p:spPr>
          <a:xfrm>
            <a:off x="11421373" y="34414"/>
            <a:ext cx="547057" cy="301059"/>
          </a:xfrm>
          <a:prstGeom prst="rect">
            <a:avLst/>
          </a:prstGeom>
        </p:spPr>
        <p:txBody>
          <a:bodyPr vert="horz" lIns="91440" tIns="45720" rIns="91440" bIns="45720" rtlCol="0" anchor="ctr"/>
          <a:lstStyle>
            <a:lvl1pPr algn="r">
              <a:defRPr sz="1100">
                <a:solidFill>
                  <a:schemeClr val="bg1"/>
                </a:solidFill>
              </a:defRPr>
            </a:lvl1pPr>
          </a:lstStyle>
          <a:p>
            <a:fld id="{3AFB7006-8003-4929-A787-32E51C1CB892}" type="slidenum">
              <a:rPr lang="en-US" smtClean="0"/>
              <a:pPr/>
              <a:t>‹#›</a:t>
            </a:fld>
            <a:endParaRPr lang="en-US" dirty="0"/>
          </a:p>
        </p:txBody>
      </p:sp>
      <p:sp>
        <p:nvSpPr>
          <p:cNvPr id="8" name="Content Placeholder 2">
            <a:extLst>
              <a:ext uri="{FF2B5EF4-FFF2-40B4-BE49-F238E27FC236}">
                <a16:creationId xmlns:a16="http://schemas.microsoft.com/office/drawing/2014/main" id="{FB3F95AB-87E2-4C61-B874-143F51203355}"/>
              </a:ext>
            </a:extLst>
          </p:cNvPr>
          <p:cNvSpPr>
            <a:spLocks noGrp="1"/>
          </p:cNvSpPr>
          <p:nvPr>
            <p:ph idx="12"/>
          </p:nvPr>
        </p:nvSpPr>
        <p:spPr>
          <a:xfrm>
            <a:off x="5416171" y="1613028"/>
            <a:ext cx="5109761" cy="5008489"/>
          </a:xfrm>
          <a:prstGeom prst="rect">
            <a:avLst/>
          </a:prstGeom>
        </p:spPr>
        <p:txBody>
          <a:bodyPr anchor="ctr"/>
          <a:lstStyle>
            <a:lvl1pPr marL="341313" indent="-341313">
              <a:buFont typeface="Wingdings" panose="05000000000000000000" pitchFamily="2" charset="2"/>
              <a:buChar char="§"/>
              <a:defRPr sz="2200">
                <a:solidFill>
                  <a:schemeClr val="tx1"/>
                </a:solidFill>
              </a:defRPr>
            </a:lvl1pPr>
            <a:lvl2pPr marL="685800" indent="-344488">
              <a:buFont typeface="Tw Cen MT" panose="020B0602020104020603" pitchFamily="34" charset="0"/>
              <a:buChar char="–"/>
              <a:defRPr sz="2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36925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lain double">
    <p:spTree>
      <p:nvGrpSpPr>
        <p:cNvPr id="1" name=""/>
        <p:cNvGrpSpPr/>
        <p:nvPr/>
      </p:nvGrpSpPr>
      <p:grpSpPr>
        <a:xfrm>
          <a:off x="0" y="0"/>
          <a:ext cx="0" cy="0"/>
          <a:chOff x="0" y="0"/>
          <a:chExt cx="0" cy="0"/>
        </a:xfrm>
      </p:grpSpPr>
      <p:sp>
        <p:nvSpPr>
          <p:cNvPr id="10" name="Content Placeholder 2"/>
          <p:cNvSpPr>
            <a:spLocks noGrp="1"/>
          </p:cNvSpPr>
          <p:nvPr>
            <p:ph idx="10"/>
          </p:nvPr>
        </p:nvSpPr>
        <p:spPr>
          <a:xfrm>
            <a:off x="190877" y="1612914"/>
            <a:ext cx="5778602" cy="5008489"/>
          </a:xfrm>
          <a:prstGeom prst="rect">
            <a:avLst/>
          </a:prstGeom>
        </p:spPr>
        <p:txBody>
          <a:bodyPr anchor="ctr"/>
          <a:lstStyle>
            <a:lvl1pPr marL="341313" indent="-341313">
              <a:buFont typeface="Wingdings" panose="05000000000000000000" pitchFamily="2" charset="2"/>
              <a:buChar char="§"/>
              <a:defRPr sz="2200">
                <a:solidFill>
                  <a:schemeClr val="tx1"/>
                </a:solidFill>
              </a:defRPr>
            </a:lvl1pPr>
            <a:lvl2pPr marL="685800" indent="-344488">
              <a:buFont typeface="Tw Cen MT" panose="020B0602020104020603" pitchFamily="34" charset="0"/>
              <a:buChar char="–"/>
              <a:defRPr sz="2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p:txBody>
      </p:sp>
      <p:sp>
        <p:nvSpPr>
          <p:cNvPr id="3" name="Rectangle 2"/>
          <p:cNvSpPr/>
          <p:nvPr userDrawn="1"/>
        </p:nvSpPr>
        <p:spPr>
          <a:xfrm rot="16200000">
            <a:off x="9945159" y="-1862793"/>
            <a:ext cx="384048" cy="4109634"/>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p:cNvSpPr/>
          <p:nvPr userDrawn="1"/>
        </p:nvSpPr>
        <p:spPr>
          <a:xfrm rot="16200000">
            <a:off x="3802666" y="-3799490"/>
            <a:ext cx="384048" cy="79893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2"/>
          <p:cNvSpPr>
            <a:spLocks noGrp="1"/>
          </p:cNvSpPr>
          <p:nvPr>
            <p:ph idx="11"/>
          </p:nvPr>
        </p:nvSpPr>
        <p:spPr>
          <a:xfrm>
            <a:off x="178231" y="552451"/>
            <a:ext cx="11822892" cy="895350"/>
          </a:xfrm>
          <a:prstGeom prst="rect">
            <a:avLst/>
          </a:prstGeom>
        </p:spPr>
        <p:txBody>
          <a:bodyPr anchor="ctr"/>
          <a:lstStyle>
            <a:lvl1pPr marL="0" indent="0" algn="l">
              <a:lnSpc>
                <a:spcPct val="100000"/>
              </a:lnSpc>
              <a:spcBef>
                <a:spcPts val="0"/>
              </a:spcBef>
              <a:buFont typeface="Wingdings" panose="05000000000000000000" pitchFamily="2" charset="2"/>
              <a:buNone/>
              <a:defRPr sz="2700" b="1">
                <a:solidFill>
                  <a:schemeClr val="tx2"/>
                </a:solidFill>
                <a:latin typeface="+mn-lt"/>
              </a:defRPr>
            </a:lvl1pPr>
            <a:lvl2pPr marL="341312" indent="0">
              <a:buFont typeface="Tw Cen MT" panose="020B0602020104020603" pitchFamily="34" charset="0"/>
              <a:buNone/>
              <a:defRPr sz="4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endParaRPr lang="en-US"/>
          </a:p>
        </p:txBody>
      </p:sp>
      <p:sp>
        <p:nvSpPr>
          <p:cNvPr id="7" name="Slide Number Placeholder 5">
            <a:extLst>
              <a:ext uri="{FF2B5EF4-FFF2-40B4-BE49-F238E27FC236}">
                <a16:creationId xmlns:a16="http://schemas.microsoft.com/office/drawing/2014/main" id="{CD66F57D-006D-43EE-B02C-AEAEFE8424B8}"/>
              </a:ext>
            </a:extLst>
          </p:cNvPr>
          <p:cNvSpPr>
            <a:spLocks noGrp="1"/>
          </p:cNvSpPr>
          <p:nvPr>
            <p:ph type="sldNum" sz="quarter" idx="4"/>
          </p:nvPr>
        </p:nvSpPr>
        <p:spPr>
          <a:xfrm>
            <a:off x="11421373" y="34414"/>
            <a:ext cx="547057" cy="301059"/>
          </a:xfrm>
          <a:prstGeom prst="rect">
            <a:avLst/>
          </a:prstGeom>
        </p:spPr>
        <p:txBody>
          <a:bodyPr vert="horz" lIns="91440" tIns="45720" rIns="91440" bIns="45720" rtlCol="0" anchor="ctr"/>
          <a:lstStyle>
            <a:lvl1pPr algn="r">
              <a:defRPr sz="1100">
                <a:solidFill>
                  <a:schemeClr val="bg1"/>
                </a:solidFill>
              </a:defRPr>
            </a:lvl1pPr>
          </a:lstStyle>
          <a:p>
            <a:fld id="{3AFB7006-8003-4929-A787-32E51C1CB892}" type="slidenum">
              <a:rPr lang="en-US" smtClean="0"/>
              <a:pPr/>
              <a:t>‹#›</a:t>
            </a:fld>
            <a:endParaRPr lang="en-US" dirty="0"/>
          </a:p>
        </p:txBody>
      </p:sp>
      <p:sp>
        <p:nvSpPr>
          <p:cNvPr id="9" name="Content Placeholder 2">
            <a:extLst>
              <a:ext uri="{FF2B5EF4-FFF2-40B4-BE49-F238E27FC236}">
                <a16:creationId xmlns:a16="http://schemas.microsoft.com/office/drawing/2014/main" id="{7CF7CA79-CBFC-4B49-A24A-BA1A4661B051}"/>
              </a:ext>
            </a:extLst>
          </p:cNvPr>
          <p:cNvSpPr>
            <a:spLocks noGrp="1"/>
          </p:cNvSpPr>
          <p:nvPr>
            <p:ph idx="12"/>
          </p:nvPr>
        </p:nvSpPr>
        <p:spPr>
          <a:xfrm>
            <a:off x="6222523" y="1612687"/>
            <a:ext cx="5791248" cy="5008489"/>
          </a:xfrm>
          <a:prstGeom prst="rect">
            <a:avLst/>
          </a:prstGeom>
        </p:spPr>
        <p:txBody>
          <a:bodyPr anchor="ctr"/>
          <a:lstStyle>
            <a:lvl1pPr marL="341313" indent="-341313">
              <a:buFont typeface="Wingdings" panose="05000000000000000000" pitchFamily="2" charset="2"/>
              <a:buChar char="§"/>
              <a:defRPr sz="2200">
                <a:solidFill>
                  <a:schemeClr val="tx1"/>
                </a:solidFill>
              </a:defRPr>
            </a:lvl1pPr>
            <a:lvl2pPr marL="685800" indent="-344488">
              <a:buFont typeface="Tw Cen MT" panose="020B0602020104020603" pitchFamily="34" charset="0"/>
              <a:buChar char="–"/>
              <a:defRPr sz="2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9792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lain double">
    <p:spTree>
      <p:nvGrpSpPr>
        <p:cNvPr id="1" name=""/>
        <p:cNvGrpSpPr/>
        <p:nvPr/>
      </p:nvGrpSpPr>
      <p:grpSpPr>
        <a:xfrm>
          <a:off x="0" y="0"/>
          <a:ext cx="0" cy="0"/>
          <a:chOff x="0" y="0"/>
          <a:chExt cx="0" cy="0"/>
        </a:xfrm>
      </p:grpSpPr>
      <p:sp>
        <p:nvSpPr>
          <p:cNvPr id="10" name="Content Placeholder 2"/>
          <p:cNvSpPr>
            <a:spLocks noGrp="1"/>
          </p:cNvSpPr>
          <p:nvPr>
            <p:ph idx="10"/>
          </p:nvPr>
        </p:nvSpPr>
        <p:spPr>
          <a:xfrm>
            <a:off x="190877" y="2251721"/>
            <a:ext cx="5778602" cy="4369682"/>
          </a:xfrm>
          <a:prstGeom prst="rect">
            <a:avLst/>
          </a:prstGeom>
        </p:spPr>
        <p:txBody>
          <a:bodyPr anchor="ctr"/>
          <a:lstStyle>
            <a:lvl1pPr marL="341313" indent="-341313">
              <a:buFont typeface="Wingdings" panose="05000000000000000000" pitchFamily="2" charset="2"/>
              <a:buChar char="§"/>
              <a:defRPr sz="1400">
                <a:solidFill>
                  <a:schemeClr val="tx1"/>
                </a:solidFill>
              </a:defRPr>
            </a:lvl1pPr>
            <a:lvl2pPr marL="685800" indent="-344488">
              <a:buFont typeface="Tw Cen MT" panose="020B0602020104020603" pitchFamily="34" charset="0"/>
              <a:buChar char="–"/>
              <a:defRPr sz="1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p:txBody>
      </p:sp>
      <p:sp>
        <p:nvSpPr>
          <p:cNvPr id="3" name="Rectangle 2"/>
          <p:cNvSpPr/>
          <p:nvPr userDrawn="1"/>
        </p:nvSpPr>
        <p:spPr>
          <a:xfrm rot="16200000">
            <a:off x="9945159" y="-1862793"/>
            <a:ext cx="384048" cy="4109634"/>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p:cNvSpPr/>
          <p:nvPr userDrawn="1"/>
        </p:nvSpPr>
        <p:spPr>
          <a:xfrm rot="16200000">
            <a:off x="3802666" y="-3799490"/>
            <a:ext cx="384048" cy="79893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2"/>
          <p:cNvSpPr>
            <a:spLocks noGrp="1"/>
          </p:cNvSpPr>
          <p:nvPr>
            <p:ph idx="11"/>
          </p:nvPr>
        </p:nvSpPr>
        <p:spPr>
          <a:xfrm>
            <a:off x="178231" y="552451"/>
            <a:ext cx="11822892" cy="895350"/>
          </a:xfrm>
          <a:prstGeom prst="rect">
            <a:avLst/>
          </a:prstGeom>
        </p:spPr>
        <p:txBody>
          <a:bodyPr anchor="ctr"/>
          <a:lstStyle>
            <a:lvl1pPr marL="0" indent="0" algn="l">
              <a:lnSpc>
                <a:spcPct val="100000"/>
              </a:lnSpc>
              <a:spcBef>
                <a:spcPts val="0"/>
              </a:spcBef>
              <a:buFont typeface="Wingdings" panose="05000000000000000000" pitchFamily="2" charset="2"/>
              <a:buNone/>
              <a:defRPr sz="2700" b="1">
                <a:solidFill>
                  <a:schemeClr val="tx2"/>
                </a:solidFill>
                <a:latin typeface="+mn-lt"/>
              </a:defRPr>
            </a:lvl1pPr>
            <a:lvl2pPr marL="341312" indent="0">
              <a:buFont typeface="Tw Cen MT" panose="020B0602020104020603" pitchFamily="34" charset="0"/>
              <a:buNone/>
              <a:defRPr sz="4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CD66F57D-006D-43EE-B02C-AEAEFE8424B8}"/>
              </a:ext>
            </a:extLst>
          </p:cNvPr>
          <p:cNvSpPr>
            <a:spLocks noGrp="1"/>
          </p:cNvSpPr>
          <p:nvPr>
            <p:ph type="sldNum" sz="quarter" idx="4"/>
          </p:nvPr>
        </p:nvSpPr>
        <p:spPr>
          <a:xfrm>
            <a:off x="11421373" y="34414"/>
            <a:ext cx="547057" cy="301059"/>
          </a:xfrm>
          <a:prstGeom prst="rect">
            <a:avLst/>
          </a:prstGeom>
        </p:spPr>
        <p:txBody>
          <a:bodyPr vert="horz" lIns="91440" tIns="45720" rIns="91440" bIns="45720" rtlCol="0" anchor="ctr"/>
          <a:lstStyle>
            <a:lvl1pPr algn="r">
              <a:defRPr sz="1100">
                <a:solidFill>
                  <a:schemeClr val="bg1"/>
                </a:solidFill>
              </a:defRPr>
            </a:lvl1pPr>
          </a:lstStyle>
          <a:p>
            <a:fld id="{3AFB7006-8003-4929-A787-32E51C1CB892}" type="slidenum">
              <a:rPr lang="en-US" smtClean="0"/>
              <a:pPr/>
              <a:t>‹#›</a:t>
            </a:fld>
            <a:endParaRPr lang="en-US" dirty="0"/>
          </a:p>
        </p:txBody>
      </p:sp>
      <p:sp>
        <p:nvSpPr>
          <p:cNvPr id="9" name="Content Placeholder 2">
            <a:extLst>
              <a:ext uri="{FF2B5EF4-FFF2-40B4-BE49-F238E27FC236}">
                <a16:creationId xmlns:a16="http://schemas.microsoft.com/office/drawing/2014/main" id="{7CF7CA79-CBFC-4B49-A24A-BA1A4661B051}"/>
              </a:ext>
            </a:extLst>
          </p:cNvPr>
          <p:cNvSpPr>
            <a:spLocks noGrp="1"/>
          </p:cNvSpPr>
          <p:nvPr>
            <p:ph idx="12"/>
          </p:nvPr>
        </p:nvSpPr>
        <p:spPr>
          <a:xfrm>
            <a:off x="6222523" y="2251494"/>
            <a:ext cx="5791248" cy="4369682"/>
          </a:xfrm>
          <a:prstGeom prst="rect">
            <a:avLst/>
          </a:prstGeom>
        </p:spPr>
        <p:txBody>
          <a:bodyPr anchor="ctr"/>
          <a:lstStyle>
            <a:lvl1pPr marL="341313" indent="-341313">
              <a:buFont typeface="Wingdings" panose="05000000000000000000" pitchFamily="2" charset="2"/>
              <a:buChar char="§"/>
              <a:defRPr sz="1400">
                <a:solidFill>
                  <a:schemeClr val="tx1"/>
                </a:solidFill>
              </a:defRPr>
            </a:lvl1pPr>
            <a:lvl2pPr marL="685800" indent="-344488">
              <a:buFont typeface="Tw Cen MT" panose="020B0602020104020603" pitchFamily="34" charset="0"/>
              <a:buChar char="–"/>
              <a:defRPr sz="1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p:txBody>
      </p:sp>
      <p:sp>
        <p:nvSpPr>
          <p:cNvPr id="12" name="Content Placeholder 2">
            <a:extLst>
              <a:ext uri="{FF2B5EF4-FFF2-40B4-BE49-F238E27FC236}">
                <a16:creationId xmlns:a16="http://schemas.microsoft.com/office/drawing/2014/main" id="{C779C00E-3896-4266-B7EF-17393C170BD6}"/>
              </a:ext>
            </a:extLst>
          </p:cNvPr>
          <p:cNvSpPr>
            <a:spLocks noGrp="1"/>
          </p:cNvSpPr>
          <p:nvPr>
            <p:ph idx="13"/>
          </p:nvPr>
        </p:nvSpPr>
        <p:spPr>
          <a:xfrm>
            <a:off x="178229" y="1631092"/>
            <a:ext cx="11835542" cy="534138"/>
          </a:xfrm>
          <a:prstGeom prst="rect">
            <a:avLst/>
          </a:prstGeom>
        </p:spPr>
        <p:txBody>
          <a:bodyPr anchor="t"/>
          <a:lstStyle>
            <a:lvl1pPr marL="0" indent="0">
              <a:buFont typeface="Wingdings" panose="05000000000000000000" pitchFamily="2" charset="2"/>
              <a:buNone/>
              <a:defRPr sz="1400">
                <a:solidFill>
                  <a:schemeClr val="tx1"/>
                </a:solidFill>
              </a:defRPr>
            </a:lvl1pPr>
            <a:lvl2pPr marL="685800" indent="-344488">
              <a:buFont typeface="Tw Cen MT" panose="020B0602020104020603" pitchFamily="34" charset="0"/>
              <a:buChar char="–"/>
              <a:defRPr sz="1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87663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text">
    <p:spTree>
      <p:nvGrpSpPr>
        <p:cNvPr id="1" name=""/>
        <p:cNvGrpSpPr/>
        <p:nvPr/>
      </p:nvGrpSpPr>
      <p:grpSpPr>
        <a:xfrm>
          <a:off x="0" y="0"/>
          <a:ext cx="0" cy="0"/>
          <a:chOff x="0" y="0"/>
          <a:chExt cx="0" cy="0"/>
        </a:xfrm>
      </p:grpSpPr>
      <p:sp>
        <p:nvSpPr>
          <p:cNvPr id="10" name="Content Placeholder 2"/>
          <p:cNvSpPr>
            <a:spLocks noGrp="1"/>
          </p:cNvSpPr>
          <p:nvPr>
            <p:ph idx="10"/>
          </p:nvPr>
        </p:nvSpPr>
        <p:spPr>
          <a:xfrm>
            <a:off x="190877" y="2348523"/>
            <a:ext cx="11822894" cy="4272880"/>
          </a:xfrm>
          <a:prstGeom prst="rect">
            <a:avLst/>
          </a:prstGeom>
        </p:spPr>
        <p:txBody>
          <a:bodyPr anchor="ctr"/>
          <a:lstStyle>
            <a:lvl1pPr marL="341313" indent="-341313">
              <a:buFont typeface="Wingdings" panose="05000000000000000000" pitchFamily="2" charset="2"/>
              <a:buChar char="§"/>
              <a:defRPr sz="1400">
                <a:solidFill>
                  <a:schemeClr val="tx2"/>
                </a:solidFill>
              </a:defRPr>
            </a:lvl1pPr>
            <a:lvl2pPr marL="685800" indent="-344488">
              <a:buFont typeface="Tw Cen MT" panose="020B0602020104020603" pitchFamily="34" charset="0"/>
              <a:buChar char="–"/>
              <a:defRPr sz="1400">
                <a:solidFill>
                  <a:schemeClr val="tx2"/>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p:txBody>
      </p:sp>
      <p:sp>
        <p:nvSpPr>
          <p:cNvPr id="3" name="Rectangle 2"/>
          <p:cNvSpPr/>
          <p:nvPr userDrawn="1"/>
        </p:nvSpPr>
        <p:spPr>
          <a:xfrm rot="16200000">
            <a:off x="9945159" y="-1862793"/>
            <a:ext cx="384048" cy="4109634"/>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p:cNvSpPr/>
          <p:nvPr userDrawn="1"/>
        </p:nvSpPr>
        <p:spPr>
          <a:xfrm rot="16200000">
            <a:off x="3802666" y="-3799490"/>
            <a:ext cx="384048" cy="79893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2"/>
          <p:cNvSpPr>
            <a:spLocks noGrp="1"/>
          </p:cNvSpPr>
          <p:nvPr>
            <p:ph idx="11" hasCustomPrompt="1"/>
          </p:nvPr>
        </p:nvSpPr>
        <p:spPr>
          <a:xfrm>
            <a:off x="178231" y="552451"/>
            <a:ext cx="11822892" cy="895350"/>
          </a:xfrm>
          <a:prstGeom prst="rect">
            <a:avLst/>
          </a:prstGeom>
        </p:spPr>
        <p:txBody>
          <a:bodyPr anchor="ctr"/>
          <a:lstStyle>
            <a:lvl1pPr marL="0" indent="0" algn="l">
              <a:lnSpc>
                <a:spcPct val="100000"/>
              </a:lnSpc>
              <a:spcBef>
                <a:spcPts val="0"/>
              </a:spcBef>
              <a:buFont typeface="Wingdings" panose="05000000000000000000" pitchFamily="2" charset="2"/>
              <a:buNone/>
              <a:defRPr sz="2700" b="1">
                <a:solidFill>
                  <a:schemeClr val="tx2"/>
                </a:solidFill>
                <a:latin typeface="+mn-lt"/>
              </a:defRPr>
            </a:lvl1pPr>
            <a:lvl2pPr marL="341312" indent="0">
              <a:buFont typeface="Tw Cen MT" panose="020B0602020104020603" pitchFamily="34" charset="0"/>
              <a:buNone/>
              <a:defRPr sz="4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CD66F57D-006D-43EE-B02C-AEAEFE8424B8}"/>
              </a:ext>
            </a:extLst>
          </p:cNvPr>
          <p:cNvSpPr>
            <a:spLocks noGrp="1"/>
          </p:cNvSpPr>
          <p:nvPr>
            <p:ph type="sldNum" sz="quarter" idx="4"/>
          </p:nvPr>
        </p:nvSpPr>
        <p:spPr>
          <a:xfrm>
            <a:off x="11421373" y="34414"/>
            <a:ext cx="547057" cy="301059"/>
          </a:xfrm>
          <a:prstGeom prst="rect">
            <a:avLst/>
          </a:prstGeom>
        </p:spPr>
        <p:txBody>
          <a:bodyPr vert="horz" lIns="91440" tIns="45720" rIns="91440" bIns="45720" rtlCol="0" anchor="ctr"/>
          <a:lstStyle>
            <a:lvl1pPr algn="r">
              <a:defRPr sz="1100">
                <a:solidFill>
                  <a:schemeClr val="bg1"/>
                </a:solidFill>
              </a:defRPr>
            </a:lvl1pPr>
          </a:lstStyle>
          <a:p>
            <a:fld id="{3AFB7006-8003-4929-A787-32E51C1CB892}" type="slidenum">
              <a:rPr lang="en-US" smtClean="0"/>
              <a:pPr/>
              <a:t>‹#›</a:t>
            </a:fld>
            <a:endParaRPr lang="en-US" dirty="0"/>
          </a:p>
        </p:txBody>
      </p:sp>
      <p:sp>
        <p:nvSpPr>
          <p:cNvPr id="12" name="Content Placeholder 2">
            <a:extLst>
              <a:ext uri="{FF2B5EF4-FFF2-40B4-BE49-F238E27FC236}">
                <a16:creationId xmlns:a16="http://schemas.microsoft.com/office/drawing/2014/main" id="{C779C00E-3896-4266-B7EF-17393C170BD6}"/>
              </a:ext>
            </a:extLst>
          </p:cNvPr>
          <p:cNvSpPr>
            <a:spLocks noGrp="1"/>
          </p:cNvSpPr>
          <p:nvPr>
            <p:ph idx="13"/>
          </p:nvPr>
        </p:nvSpPr>
        <p:spPr>
          <a:xfrm>
            <a:off x="178229" y="1631093"/>
            <a:ext cx="11835542" cy="534138"/>
          </a:xfrm>
          <a:prstGeom prst="rect">
            <a:avLst/>
          </a:prstGeom>
        </p:spPr>
        <p:txBody>
          <a:bodyPr anchor="ctr"/>
          <a:lstStyle>
            <a:lvl1pPr marL="341313" indent="-341313">
              <a:buFont typeface="Wingdings" panose="05000000000000000000" pitchFamily="2" charset="2"/>
              <a:buChar char="§"/>
              <a:defRPr sz="1400">
                <a:solidFill>
                  <a:schemeClr val="tx2"/>
                </a:solidFill>
              </a:defRPr>
            </a:lvl1pPr>
            <a:lvl2pPr marL="685800" indent="-344488">
              <a:buFont typeface="Tw Cen MT" panose="020B0602020104020603" pitchFamily="34" charset="0"/>
              <a:buChar char="–"/>
              <a:defRPr sz="1400">
                <a:solidFill>
                  <a:schemeClr val="tx2"/>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a:t>
            </a:r>
          </a:p>
        </p:txBody>
      </p:sp>
    </p:spTree>
    <p:extLst>
      <p:ext uri="{BB962C8B-B14F-4D97-AF65-F5344CB8AC3E}">
        <p14:creationId xmlns:p14="http://schemas.microsoft.com/office/powerpoint/2010/main" val="3241879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5762177"/>
      </p:ext>
    </p:extLst>
  </p:cSld>
  <p:clrMap bg1="lt1" tx1="dk1" bg2="lt2" tx2="dk2" accent1="accent1" accent2="accent2" accent3="accent3" accent4="accent4" accent5="accent5" accent6="accent6" hlink="hlink" folHlink="folHlink"/>
  <p:sldLayoutIdLst>
    <p:sldLayoutId id="2147483721" r:id="rId1"/>
    <p:sldLayoutId id="2147483736" r:id="rId2"/>
    <p:sldLayoutId id="2147483735" r:id="rId3"/>
    <p:sldLayoutId id="2147483743" r:id="rId4"/>
    <p:sldLayoutId id="2147483739" r:id="rId5"/>
    <p:sldLayoutId id="2147483742" r:id="rId6"/>
    <p:sldLayoutId id="2147483745" r:id="rId7"/>
    <p:sldLayoutId id="2147483746" r:id="rId8"/>
    <p:sldLayoutId id="2147483747" r:id="rId9"/>
    <p:sldLayoutId id="2147483748" r:id="rId10"/>
    <p:sldLayoutId id="2147483738" r:id="rId11"/>
    <p:sldLayoutId id="2147483744" r:id="rId12"/>
    <p:sldLayoutId id="2147483737" r:id="rId13"/>
    <p:sldLayoutId id="2147483741" r:id="rId14"/>
    <p:sldLayoutId id="2147483723" r:id="rId15"/>
    <p:sldLayoutId id="2147483734" r:id="rId16"/>
    <p:sldLayoutId id="2147483740" r:id="rId17"/>
    <p:sldLayoutId id="2147483728" r:id="rId18"/>
    <p:sldLayoutId id="2147483732" r:id="rId19"/>
    <p:sldLayoutId id="2147483749" r:id="rId20"/>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chart" Target="../charts/chart46.xml"/><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92.xml"/><Relationship Id="rId1" Type="http://schemas.openxmlformats.org/officeDocument/2006/relationships/slideLayout" Target="../slideLayouts/slideLayout15.xml"/><Relationship Id="rId6" Type="http://schemas.openxmlformats.org/officeDocument/2006/relationships/chart" Target="../charts/chart49.xml"/><Relationship Id="rId11" Type="http://schemas.openxmlformats.org/officeDocument/2006/relationships/image" Target="../media/image11.png"/><Relationship Id="rId5" Type="http://schemas.openxmlformats.org/officeDocument/2006/relationships/chart" Target="../charts/chart48.xml"/><Relationship Id="rId10" Type="http://schemas.openxmlformats.org/officeDocument/2006/relationships/image" Target="../media/image10.svg"/><Relationship Id="rId4" Type="http://schemas.openxmlformats.org/officeDocument/2006/relationships/chart" Target="../charts/chart47.xml"/><Relationship Id="rId9" Type="http://schemas.openxmlformats.org/officeDocument/2006/relationships/image" Target="../media/image9.png"/></Relationships>
</file>

<file path=ppt/slides/_rels/slide10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93.xml"/><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94.xml"/><Relationship Id="rId1" Type="http://schemas.openxmlformats.org/officeDocument/2006/relationships/slideLayout" Target="../slideLayouts/slideLayout15.xml"/></Relationships>
</file>

<file path=ppt/slides/_rels/slide109.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95.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chart" Target="../charts/char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chart" Target="../charts/chart18.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chart" Target="../charts/chart20.xml"/></Relationships>
</file>

<file path=ppt/slides/_rels/slide2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chart" Target="../charts/char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chart" Target="../charts/chart27.xml"/><Relationship Id="rId7"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5.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chart" Target="../charts/chart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chart" Target="../charts/chart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3.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chart" Target="../charts/chart37.xml"/></Relationships>
</file>

<file path=ppt/slides/_rels/slide5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5.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chart" Target="../charts/chart40.xml"/></Relationships>
</file>

<file path=ppt/slides/_rels/slide5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7.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chart" Target="../charts/chart4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chart" Target="../charts/char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CF43C4-C7BE-40F3-BBA9-5A318D6A6D4A}"/>
              </a:ext>
            </a:extLst>
          </p:cNvPr>
          <p:cNvSpPr txBox="1"/>
          <p:nvPr/>
        </p:nvSpPr>
        <p:spPr>
          <a:xfrm>
            <a:off x="625565" y="3863185"/>
            <a:ext cx="3126627" cy="461665"/>
          </a:xfrm>
          <a:prstGeom prst="rect">
            <a:avLst/>
          </a:prstGeom>
          <a:noFill/>
        </p:spPr>
        <p:txBody>
          <a:bodyPr wrap="square" rtlCol="0">
            <a:spAutoFit/>
          </a:bodyPr>
          <a:lstStyle/>
          <a:p>
            <a:r>
              <a:rPr lang="en-US" sz="2400" spc="300" dirty="0">
                <a:solidFill>
                  <a:schemeClr val="bg1"/>
                </a:solidFill>
              </a:rPr>
              <a:t>SEPTEMBER 2022</a:t>
            </a:r>
          </a:p>
        </p:txBody>
      </p:sp>
      <p:sp>
        <p:nvSpPr>
          <p:cNvPr id="5" name="TextBox 4">
            <a:extLst>
              <a:ext uri="{FF2B5EF4-FFF2-40B4-BE49-F238E27FC236}">
                <a16:creationId xmlns:a16="http://schemas.microsoft.com/office/drawing/2014/main" id="{BECC9223-CFE8-4A17-89B2-0282D4D27E85}"/>
              </a:ext>
            </a:extLst>
          </p:cNvPr>
          <p:cNvSpPr txBox="1"/>
          <p:nvPr/>
        </p:nvSpPr>
        <p:spPr>
          <a:xfrm>
            <a:off x="663056" y="936010"/>
            <a:ext cx="7776754" cy="4401205"/>
          </a:xfrm>
          <a:prstGeom prst="rect">
            <a:avLst/>
          </a:prstGeom>
          <a:noFill/>
        </p:spPr>
        <p:txBody>
          <a:bodyPr wrap="square" rtlCol="0">
            <a:spAutoFit/>
          </a:bodyPr>
          <a:lstStyle/>
          <a:p>
            <a:r>
              <a:rPr lang="en-US" sz="6000" b="1" dirty="0">
                <a:solidFill>
                  <a:schemeClr val="bg1"/>
                </a:solidFill>
              </a:rPr>
              <a:t>Virginia Statewide Impaired Driving Survey</a:t>
            </a:r>
          </a:p>
          <a:p>
            <a:endParaRPr lang="en-US" sz="6000" b="1" dirty="0">
              <a:solidFill>
                <a:schemeClr val="bg1"/>
              </a:solidFill>
            </a:endParaRPr>
          </a:p>
          <a:p>
            <a:endParaRPr lang="en-US" sz="2000" b="1" dirty="0">
              <a:solidFill>
                <a:schemeClr val="bg1"/>
              </a:solidFill>
            </a:endParaRPr>
          </a:p>
          <a:p>
            <a:endParaRPr lang="en-US" sz="2000" b="1" dirty="0">
              <a:solidFill>
                <a:schemeClr val="bg1"/>
              </a:solidFill>
            </a:endParaRPr>
          </a:p>
        </p:txBody>
      </p:sp>
    </p:spTree>
    <p:extLst>
      <p:ext uri="{BB962C8B-B14F-4D97-AF65-F5344CB8AC3E}">
        <p14:creationId xmlns:p14="http://schemas.microsoft.com/office/powerpoint/2010/main" val="1769482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0A9845-3E27-402D-BA60-A3C8C1453E35}"/>
              </a:ext>
            </a:extLst>
          </p:cNvPr>
          <p:cNvSpPr>
            <a:spLocks noGrp="1"/>
          </p:cNvSpPr>
          <p:nvPr>
            <p:ph type="title"/>
          </p:nvPr>
        </p:nvSpPr>
        <p:spPr/>
        <p:txBody>
          <a:bodyPr>
            <a:normAutofit/>
          </a:bodyPr>
          <a:lstStyle/>
          <a:p>
            <a:r>
              <a:rPr lang="en-US" sz="2800" dirty="0"/>
              <a:t>More than half (55</a:t>
            </a:r>
            <a:r>
              <a:rPr lang="en-US" sz="2800" dirty="0">
                <a:solidFill>
                  <a:schemeClr val="bg1"/>
                </a:solidFill>
              </a:rPr>
              <a:t>%) know at least one close family member or friend who uses marijuana</a:t>
            </a:r>
            <a:r>
              <a:rPr lang="en-US" sz="2800" dirty="0"/>
              <a:t>.</a:t>
            </a:r>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10</a:t>
            </a:fld>
            <a:endParaRPr lang="en-US" dirty="0"/>
          </a:p>
        </p:txBody>
      </p:sp>
      <p:graphicFrame>
        <p:nvGraphicFramePr>
          <p:cNvPr id="6" name="Chart 5">
            <a:extLst>
              <a:ext uri="{FF2B5EF4-FFF2-40B4-BE49-F238E27FC236}">
                <a16:creationId xmlns:a16="http://schemas.microsoft.com/office/drawing/2014/main" id="{553C19F6-A69F-9465-40F5-965DDF9AA0A4}"/>
              </a:ext>
            </a:extLst>
          </p:cNvPr>
          <p:cNvGraphicFramePr>
            <a:graphicFrameLocks noChangeAspect="1"/>
          </p:cNvGraphicFramePr>
          <p:nvPr>
            <p:extLst>
              <p:ext uri="{D42A27DB-BD31-4B8C-83A1-F6EECF244321}">
                <p14:modId xmlns:p14="http://schemas.microsoft.com/office/powerpoint/2010/main" val="1122674244"/>
              </p:ext>
            </p:extLst>
          </p:nvPr>
        </p:nvGraphicFramePr>
        <p:xfrm>
          <a:off x="4917180" y="2234773"/>
          <a:ext cx="5404676" cy="3490247"/>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C69BB081-AE9A-089F-7DF2-83FA791189E9}"/>
              </a:ext>
            </a:extLst>
          </p:cNvPr>
          <p:cNvSpPr/>
          <p:nvPr/>
        </p:nvSpPr>
        <p:spPr>
          <a:xfrm>
            <a:off x="4525294" y="1926996"/>
            <a:ext cx="4166530" cy="307777"/>
          </a:xfrm>
          <a:prstGeom prst="rect">
            <a:avLst/>
          </a:prstGeom>
        </p:spPr>
        <p:txBody>
          <a:bodyPr wrap="square">
            <a:spAutoFit/>
          </a:bodyPr>
          <a:lstStyle/>
          <a:p>
            <a:pPr algn="ctr"/>
            <a:r>
              <a:rPr lang="en-US" sz="1400" dirty="0">
                <a:solidFill>
                  <a:srgbClr val="787878"/>
                </a:solidFill>
              </a:rPr>
              <a:t>Marijuana Use Among Close Family and Friends</a:t>
            </a:r>
          </a:p>
        </p:txBody>
      </p:sp>
      <p:sp>
        <p:nvSpPr>
          <p:cNvPr id="2" name="TextBox 1">
            <a:extLst>
              <a:ext uri="{FF2B5EF4-FFF2-40B4-BE49-F238E27FC236}">
                <a16:creationId xmlns:a16="http://schemas.microsoft.com/office/drawing/2014/main" id="{A89C0A96-8833-1838-1326-A51469C4A3BC}"/>
              </a:ext>
            </a:extLst>
          </p:cNvPr>
          <p:cNvSpPr txBox="1"/>
          <p:nvPr/>
        </p:nvSpPr>
        <p:spPr>
          <a:xfrm>
            <a:off x="8792" y="6628978"/>
            <a:ext cx="9370100" cy="230832"/>
          </a:xfrm>
          <a:prstGeom prst="rect">
            <a:avLst/>
          </a:prstGeom>
          <a:noFill/>
        </p:spPr>
        <p:txBody>
          <a:bodyPr wrap="square" rtlCol="0">
            <a:spAutoFit/>
          </a:bodyPr>
          <a:lstStyle/>
          <a:p>
            <a:r>
              <a:rPr lang="en-US" sz="900" dirty="0">
                <a:solidFill>
                  <a:srgbClr val="787878"/>
                </a:solidFill>
              </a:rPr>
              <a:t>Q7. Thinking about your immediate family and closest friends, do any of them use marijuana in any form, including smoked, edibles, vaped, etc.? </a:t>
            </a:r>
            <a:r>
              <a:rPr lang="en-US" sz="900" i="1" dirty="0">
                <a:solidFill>
                  <a:srgbClr val="787878"/>
                </a:solidFill>
              </a:rPr>
              <a:t>Base: Total Respondents (n=783)</a:t>
            </a:r>
          </a:p>
        </p:txBody>
      </p:sp>
    </p:spTree>
    <p:extLst>
      <p:ext uri="{BB962C8B-B14F-4D97-AF65-F5344CB8AC3E}">
        <p14:creationId xmlns:p14="http://schemas.microsoft.com/office/powerpoint/2010/main" val="70762800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2012-3C7B-421F-90A4-F3A8F53529BC}"/>
              </a:ext>
            </a:extLst>
          </p:cNvPr>
          <p:cNvSpPr>
            <a:spLocks noGrp="1"/>
          </p:cNvSpPr>
          <p:nvPr>
            <p:ph type="title"/>
          </p:nvPr>
        </p:nvSpPr>
        <p:spPr/>
        <p:txBody>
          <a:bodyPr/>
          <a:lstStyle/>
          <a:p>
            <a:r>
              <a:rPr lang="en-US" sz="2800" dirty="0"/>
              <a:t>Switchers and Solidifiers Demographic Profile – Plan for Sober Ride</a:t>
            </a:r>
            <a:endParaRPr lang="en-US" dirty="0"/>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100</a:t>
            </a:fld>
            <a:endParaRPr lang="en-US" dirty="0"/>
          </a:p>
        </p:txBody>
      </p:sp>
      <p:sp>
        <p:nvSpPr>
          <p:cNvPr id="8" name="Content Placeholder 3">
            <a:extLst>
              <a:ext uri="{FF2B5EF4-FFF2-40B4-BE49-F238E27FC236}">
                <a16:creationId xmlns:a16="http://schemas.microsoft.com/office/drawing/2014/main" id="{9ED52408-19AA-42B9-9CA3-3583E522DA3B}"/>
              </a:ext>
            </a:extLst>
          </p:cNvPr>
          <p:cNvSpPr txBox="1">
            <a:spLocks/>
          </p:cNvSpPr>
          <p:nvPr/>
        </p:nvSpPr>
        <p:spPr>
          <a:xfrm>
            <a:off x="178232" y="1459423"/>
            <a:ext cx="11243142" cy="563965"/>
          </a:xfrm>
          <a:prstGeom prst="rect">
            <a:avLst/>
          </a:prstGeom>
        </p:spPr>
        <p:txBody>
          <a:bodyPr anchor="ctr"/>
          <a:lstStyle>
            <a:lvl1pPr marL="0" indent="0" algn="l" defTabSz="914400" rtl="0" eaLnBrk="1" latinLnBrk="0" hangingPunct="1">
              <a:lnSpc>
                <a:spcPct val="90000"/>
              </a:lnSpc>
              <a:spcBef>
                <a:spcPts val="1200"/>
              </a:spcBef>
              <a:buClr>
                <a:schemeClr val="accent1"/>
              </a:buClr>
              <a:buFont typeface="Wingdings" panose="05000000000000000000" pitchFamily="2" charset="2"/>
              <a:buNone/>
              <a:defRPr sz="4000" kern="1200">
                <a:solidFill>
                  <a:schemeClr val="tx1"/>
                </a:solidFill>
                <a:latin typeface="+mn-lt"/>
                <a:ea typeface="+mn-ea"/>
                <a:cs typeface="+mn-cs"/>
              </a:defRPr>
            </a:lvl1pPr>
            <a:lvl2pPr marL="341312" indent="0" algn="l" defTabSz="914400" rtl="0" eaLnBrk="1" latinLnBrk="0" hangingPunct="1">
              <a:lnSpc>
                <a:spcPct val="90000"/>
              </a:lnSpc>
              <a:spcBef>
                <a:spcPts val="250"/>
              </a:spcBef>
              <a:spcAft>
                <a:spcPts val="250"/>
              </a:spcAft>
              <a:buClr>
                <a:schemeClr val="accent1"/>
              </a:buClr>
              <a:buFont typeface="Tw Cen MT" panose="020B0602020104020603" pitchFamily="34" charset="0"/>
              <a:buNone/>
              <a:defRPr sz="4000" kern="1200">
                <a:solidFill>
                  <a:schemeClr val="tx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815975" marR="0" indent="-815975">
              <a:spcBef>
                <a:spcPts val="0"/>
              </a:spcBef>
              <a:spcAft>
                <a:spcPts val="0"/>
              </a:spcAft>
              <a:tabLst>
                <a:tab pos="-1028700" algn="l"/>
                <a:tab pos="-914400" algn="l"/>
                <a:tab pos="-457200" algn="l"/>
                <a:tab pos="181610" algn="l"/>
                <a:tab pos="544195" algn="l"/>
                <a:tab pos="815975" algn="l"/>
                <a:tab pos="914400" algn="l"/>
                <a:tab pos="1186180" algn="l"/>
                <a:tab pos="1458595" algn="l"/>
                <a:tab pos="1730375" algn="l"/>
                <a:tab pos="2002790" algn="l"/>
                <a:tab pos="2274570" algn="l"/>
                <a:tab pos="2546350" algn="l"/>
                <a:tab pos="2818765" algn="l"/>
                <a:tab pos="3090545" algn="l"/>
                <a:tab pos="3362960" algn="l"/>
                <a:tab pos="3634740" algn="l"/>
                <a:tab pos="3906520" algn="l"/>
                <a:tab pos="4178935" algn="l"/>
                <a:tab pos="4450715" algn="l"/>
                <a:tab pos="4723130" algn="l"/>
                <a:tab pos="4994910" algn="l"/>
                <a:tab pos="5266690" algn="l"/>
                <a:tab pos="5539105" algn="l"/>
                <a:tab pos="5810885" algn="l"/>
                <a:tab pos="6083300" algn="l"/>
                <a:tab pos="6355080" algn="l"/>
                <a:tab pos="6626860" algn="l"/>
                <a:tab pos="6899275" algn="l"/>
                <a:tab pos="7171055" algn="l"/>
                <a:tab pos="7443470" algn="l"/>
                <a:tab pos="7715250" algn="l"/>
              </a:tabLst>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p:txBody>
      </p:sp>
      <p:graphicFrame>
        <p:nvGraphicFramePr>
          <p:cNvPr id="3" name="Table 2">
            <a:extLst>
              <a:ext uri="{FF2B5EF4-FFF2-40B4-BE49-F238E27FC236}">
                <a16:creationId xmlns:a16="http://schemas.microsoft.com/office/drawing/2014/main" id="{A98C3022-29B5-855A-23C6-72B2A2E77393}"/>
              </a:ext>
            </a:extLst>
          </p:cNvPr>
          <p:cNvGraphicFramePr>
            <a:graphicFrameLocks noGrp="1"/>
          </p:cNvGraphicFramePr>
          <p:nvPr/>
        </p:nvGraphicFramePr>
        <p:xfrm>
          <a:off x="3468302" y="1127559"/>
          <a:ext cx="8319960" cy="3779922"/>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470922696"/>
                    </a:ext>
                  </a:extLst>
                </a:gridCol>
                <a:gridCol w="1622790">
                  <a:extLst>
                    <a:ext uri="{9D8B030D-6E8A-4147-A177-3AD203B41FA5}">
                      <a16:colId xmlns:a16="http://schemas.microsoft.com/office/drawing/2014/main" val="3238096619"/>
                    </a:ext>
                  </a:extLst>
                </a:gridCol>
                <a:gridCol w="1622790">
                  <a:extLst>
                    <a:ext uri="{9D8B030D-6E8A-4147-A177-3AD203B41FA5}">
                      <a16:colId xmlns:a16="http://schemas.microsoft.com/office/drawing/2014/main" val="4247909470"/>
                    </a:ext>
                  </a:extLst>
                </a:gridCol>
                <a:gridCol w="1622790">
                  <a:extLst>
                    <a:ext uri="{9D8B030D-6E8A-4147-A177-3AD203B41FA5}">
                      <a16:colId xmlns:a16="http://schemas.microsoft.com/office/drawing/2014/main" val="4285814932"/>
                    </a:ext>
                  </a:extLst>
                </a:gridCol>
                <a:gridCol w="1622790">
                  <a:extLst>
                    <a:ext uri="{9D8B030D-6E8A-4147-A177-3AD203B41FA5}">
                      <a16:colId xmlns:a16="http://schemas.microsoft.com/office/drawing/2014/main" val="2202348926"/>
                    </a:ext>
                  </a:extLst>
                </a:gridCol>
              </a:tblGrid>
              <a:tr h="274320">
                <a:tc>
                  <a:txBody>
                    <a:bodyPr/>
                    <a:lstStyle/>
                    <a:p>
                      <a:endParaRPr lang="en-US" sz="1200" dirty="0"/>
                    </a:p>
                  </a:txBody>
                  <a:tcPr/>
                </a:tc>
                <a:tc gridSpan="2">
                  <a:txBody>
                    <a:bodyPr/>
                    <a:lstStyle/>
                    <a:p>
                      <a:pPr algn="ctr"/>
                      <a:r>
                        <a:rPr lang="en-US" sz="1200" dirty="0"/>
                        <a:t>Switchers</a:t>
                      </a:r>
                      <a:endParaRPr lang="en-US" sz="1200" b="1" dirty="0"/>
                    </a:p>
                  </a:txBody>
                  <a:tcPr anchor="ctr"/>
                </a:tc>
                <a:tc hMerge="1">
                  <a:txBody>
                    <a:bodyPr/>
                    <a:lstStyle/>
                    <a:p>
                      <a:pPr algn="ctr"/>
                      <a:endParaRPr lang="en-US" sz="1200" b="0" dirty="0"/>
                    </a:p>
                  </a:txBody>
                  <a:tcPr anchor="ctr"/>
                </a:tc>
                <a:tc gridSpan="2">
                  <a:txBody>
                    <a:bodyPr/>
                    <a:lstStyle/>
                    <a:p>
                      <a:pPr algn="ctr"/>
                      <a:r>
                        <a:rPr lang="en-US" sz="1200" dirty="0"/>
                        <a:t>Stayed the Same</a:t>
                      </a:r>
                      <a:endParaRPr lang="en-US" sz="1200" b="1" dirty="0"/>
                    </a:p>
                  </a:txBody>
                  <a:tcPr anchor="ctr"/>
                </a:tc>
                <a:tc hMerge="1">
                  <a:txBody>
                    <a:bodyPr/>
                    <a:lstStyle/>
                    <a:p>
                      <a:pPr algn="ctr"/>
                      <a:endParaRPr lang="en-US" sz="1200" b="0" dirty="0"/>
                    </a:p>
                  </a:txBody>
                  <a:tcPr anchor="ctr"/>
                </a:tc>
                <a:extLst>
                  <a:ext uri="{0D108BD9-81ED-4DB2-BD59-A6C34878D82A}">
                    <a16:rowId xmlns:a16="http://schemas.microsoft.com/office/drawing/2014/main" val="377515544"/>
                  </a:ext>
                </a:extLst>
              </a:tr>
              <a:tr h="488082">
                <a:tc>
                  <a:txBody>
                    <a:bodyPr/>
                    <a:lstStyle/>
                    <a:p>
                      <a:endParaRPr lang="en-US" sz="1200" dirty="0">
                        <a:solidFill>
                          <a:srgbClr val="787878"/>
                        </a:solidFill>
                      </a:endParaRPr>
                    </a:p>
                  </a:txBody>
                  <a:tcPr/>
                </a:tc>
                <a:tc>
                  <a:txBody>
                    <a:bodyPr/>
                    <a:lstStyle/>
                    <a:p>
                      <a:pPr algn="ctr"/>
                      <a:r>
                        <a:rPr lang="en-US" sz="1200" dirty="0">
                          <a:solidFill>
                            <a:srgbClr val="787878"/>
                          </a:solidFill>
                        </a:rPr>
                        <a:t>More Likely</a:t>
                      </a:r>
                    </a:p>
                    <a:p>
                      <a:pPr algn="ctr"/>
                      <a:r>
                        <a:rPr lang="en-US" sz="1200" dirty="0">
                          <a:solidFill>
                            <a:srgbClr val="787878"/>
                          </a:solidFill>
                        </a:rPr>
                        <a:t>(A)</a:t>
                      </a:r>
                      <a:endParaRPr lang="en-US" sz="1200" b="0" dirty="0">
                        <a:solidFill>
                          <a:srgbClr val="787878"/>
                        </a:solidFill>
                      </a:endParaRPr>
                    </a:p>
                  </a:txBody>
                  <a:tcPr anchor="b"/>
                </a:tc>
                <a:tc>
                  <a:txBody>
                    <a:bodyPr/>
                    <a:lstStyle/>
                    <a:p>
                      <a:pPr algn="ctr"/>
                      <a:r>
                        <a:rPr lang="en-US" sz="1200" dirty="0">
                          <a:solidFill>
                            <a:srgbClr val="787878"/>
                          </a:solidFill>
                        </a:rPr>
                        <a:t>Less Likely</a:t>
                      </a:r>
                    </a:p>
                    <a:p>
                      <a:pPr algn="ctr"/>
                      <a:r>
                        <a:rPr lang="en-US" sz="1200" dirty="0">
                          <a:solidFill>
                            <a:srgbClr val="787878"/>
                          </a:solidFill>
                        </a:rPr>
                        <a:t>(B)</a:t>
                      </a:r>
                      <a:endParaRPr lang="en-US" sz="1200" b="0" dirty="0">
                        <a:solidFill>
                          <a:srgbClr val="787878"/>
                        </a:solidFill>
                      </a:endParaRPr>
                    </a:p>
                  </a:txBody>
                  <a:tcPr anchor="b"/>
                </a:tc>
                <a:tc>
                  <a:txBody>
                    <a:bodyPr/>
                    <a:lstStyle/>
                    <a:p>
                      <a:pPr algn="ctr"/>
                      <a:r>
                        <a:rPr lang="en-US" sz="1200" dirty="0">
                          <a:solidFill>
                            <a:srgbClr val="787878"/>
                          </a:solidFill>
                        </a:rPr>
                        <a:t>Stayed Always</a:t>
                      </a:r>
                    </a:p>
                    <a:p>
                      <a:pPr algn="ctr"/>
                      <a:r>
                        <a:rPr lang="en-US" sz="1200" dirty="0">
                          <a:solidFill>
                            <a:srgbClr val="787878"/>
                          </a:solidFill>
                        </a:rPr>
                        <a:t>(C)</a:t>
                      </a:r>
                      <a:endParaRPr lang="en-US" sz="1200" b="0" dirty="0">
                        <a:solidFill>
                          <a:srgbClr val="787878"/>
                        </a:solidFill>
                      </a:endParaRPr>
                    </a:p>
                  </a:txBody>
                  <a:tcPr anchor="b"/>
                </a:tc>
                <a:tc>
                  <a:txBody>
                    <a:bodyPr/>
                    <a:lstStyle/>
                    <a:p>
                      <a:pPr algn="ctr"/>
                      <a:r>
                        <a:rPr lang="en-US" sz="1200" dirty="0">
                          <a:solidFill>
                            <a:srgbClr val="787878"/>
                          </a:solidFill>
                        </a:rPr>
                        <a:t>Stayed Other</a:t>
                      </a:r>
                    </a:p>
                    <a:p>
                      <a:pPr algn="ctr"/>
                      <a:r>
                        <a:rPr lang="en-US" sz="1200" dirty="0">
                          <a:solidFill>
                            <a:srgbClr val="787878"/>
                          </a:solidFill>
                        </a:rPr>
                        <a:t>(D)</a:t>
                      </a:r>
                      <a:endParaRPr lang="en-US" sz="1200" b="0" dirty="0">
                        <a:solidFill>
                          <a:srgbClr val="787878"/>
                        </a:solidFill>
                      </a:endParaRPr>
                    </a:p>
                  </a:txBody>
                  <a:tcPr anchor="b"/>
                </a:tc>
                <a:extLst>
                  <a:ext uri="{0D108BD9-81ED-4DB2-BD59-A6C34878D82A}">
                    <a16:rowId xmlns:a16="http://schemas.microsoft.com/office/drawing/2014/main" val="2369475805"/>
                  </a:ext>
                </a:extLst>
              </a:tr>
              <a:tr h="274320">
                <a:tc>
                  <a:txBody>
                    <a:bodyPr/>
                    <a:lstStyle/>
                    <a:p>
                      <a:endParaRPr lang="en-US" sz="1200" dirty="0">
                        <a:solidFill>
                          <a:srgbClr val="787878"/>
                        </a:solidFill>
                      </a:endParaRPr>
                    </a:p>
                  </a:txBody>
                  <a:tcPr/>
                </a:tc>
                <a:tc>
                  <a:txBody>
                    <a:bodyPr/>
                    <a:lstStyle/>
                    <a:p>
                      <a:pPr algn="ctr"/>
                      <a:r>
                        <a:rPr lang="en-US" sz="1200" kern="1200" dirty="0">
                          <a:solidFill>
                            <a:srgbClr val="787878"/>
                          </a:solidFill>
                          <a:latin typeface="+mn-lt"/>
                          <a:ea typeface="+mn-ea"/>
                          <a:cs typeface="+mn-cs"/>
                        </a:rPr>
                        <a:t>99*</a:t>
                      </a:r>
                    </a:p>
                  </a:txBody>
                  <a:tcPr anchor="ctr"/>
                </a:tc>
                <a:tc>
                  <a:txBody>
                    <a:bodyPr/>
                    <a:lstStyle/>
                    <a:p>
                      <a:pPr algn="ctr"/>
                      <a:r>
                        <a:rPr lang="en-US" sz="1200" kern="1200" dirty="0">
                          <a:solidFill>
                            <a:srgbClr val="787878"/>
                          </a:solidFill>
                          <a:latin typeface="+mn-lt"/>
                          <a:ea typeface="+mn-ea"/>
                          <a:cs typeface="+mn-cs"/>
                        </a:rPr>
                        <a:t>65*</a:t>
                      </a:r>
                    </a:p>
                  </a:txBody>
                  <a:tcPr anchor="ctr"/>
                </a:tc>
                <a:tc>
                  <a:txBody>
                    <a:bodyPr/>
                    <a:lstStyle/>
                    <a:p>
                      <a:pPr algn="ctr"/>
                      <a:r>
                        <a:rPr lang="en-US" sz="1200" kern="1200" dirty="0">
                          <a:solidFill>
                            <a:srgbClr val="787878"/>
                          </a:solidFill>
                          <a:latin typeface="+mn-lt"/>
                          <a:ea typeface="+mn-ea"/>
                          <a:cs typeface="+mn-cs"/>
                        </a:rPr>
                        <a:t>206</a:t>
                      </a:r>
                    </a:p>
                  </a:txBody>
                  <a:tcPr anchor="ctr"/>
                </a:tc>
                <a:tc>
                  <a:txBody>
                    <a:bodyPr/>
                    <a:lstStyle/>
                    <a:p>
                      <a:pPr algn="ctr"/>
                      <a:r>
                        <a:rPr lang="en-US" sz="1200" kern="1200" dirty="0">
                          <a:solidFill>
                            <a:srgbClr val="787878"/>
                          </a:solidFill>
                          <a:latin typeface="+mn-lt"/>
                          <a:ea typeface="+mn-ea"/>
                          <a:cs typeface="+mn-cs"/>
                        </a:rPr>
                        <a:t>98*</a:t>
                      </a:r>
                    </a:p>
                  </a:txBody>
                  <a:tcPr anchor="ctr"/>
                </a:tc>
                <a:extLst>
                  <a:ext uri="{0D108BD9-81ED-4DB2-BD59-A6C34878D82A}">
                    <a16:rowId xmlns:a16="http://schemas.microsoft.com/office/drawing/2014/main" val="576978928"/>
                  </a:ext>
                </a:extLst>
              </a:tr>
              <a:tr h="274320">
                <a:tc>
                  <a:txBody>
                    <a:bodyPr/>
                    <a:lstStyle/>
                    <a:p>
                      <a:r>
                        <a:rPr lang="en-US" sz="1200" dirty="0">
                          <a:solidFill>
                            <a:srgbClr val="787878"/>
                          </a:solidFill>
                        </a:rPr>
                        <a:t>Marital Status</a:t>
                      </a:r>
                    </a:p>
                  </a:txBody>
                  <a:tcPr/>
                </a:tc>
                <a:tc>
                  <a:txBody>
                    <a:bodyPr/>
                    <a:lstStyle/>
                    <a:p>
                      <a:endParaRPr lang="en-US" sz="1200" kern="1200" dirty="0">
                        <a:solidFill>
                          <a:srgbClr val="787878"/>
                        </a:solidFill>
                        <a:latin typeface="+mn-lt"/>
                        <a:ea typeface="+mn-ea"/>
                        <a:cs typeface="+mn-cs"/>
                      </a:endParaRPr>
                    </a:p>
                  </a:txBody>
                  <a:tcPr/>
                </a:tc>
                <a:tc>
                  <a:txBody>
                    <a:bodyPr/>
                    <a:lstStyle/>
                    <a:p>
                      <a:endParaRPr lang="en-US" sz="1200" kern="1200" dirty="0">
                        <a:solidFill>
                          <a:srgbClr val="787878"/>
                        </a:solidFill>
                        <a:latin typeface="+mn-lt"/>
                        <a:ea typeface="+mn-ea"/>
                        <a:cs typeface="+mn-cs"/>
                      </a:endParaRPr>
                    </a:p>
                  </a:txBody>
                  <a:tcPr>
                    <a:lnB w="12700" cap="flat" cmpd="sng" algn="ctr">
                      <a:solidFill>
                        <a:schemeClr val="tx1"/>
                      </a:solidFill>
                      <a:prstDash val="dash"/>
                      <a:round/>
                      <a:headEnd type="none" w="med" len="med"/>
                      <a:tailEnd type="none" w="med" len="med"/>
                    </a:lnB>
                  </a:tcPr>
                </a:tc>
                <a:tc>
                  <a:txBody>
                    <a:bodyPr/>
                    <a:lstStyle/>
                    <a:p>
                      <a:endParaRPr lang="en-US" sz="1200" kern="1200" dirty="0">
                        <a:solidFill>
                          <a:srgbClr val="787878"/>
                        </a:solidFill>
                        <a:latin typeface="+mn-lt"/>
                        <a:ea typeface="+mn-ea"/>
                        <a:cs typeface="+mn-cs"/>
                      </a:endParaRPr>
                    </a:p>
                  </a:txBody>
                  <a:tcPr/>
                </a:tc>
                <a:tc>
                  <a:txBody>
                    <a:bodyPr/>
                    <a:lstStyle/>
                    <a:p>
                      <a:endParaRPr lang="en-US" sz="1200" kern="1200" dirty="0">
                        <a:solidFill>
                          <a:srgbClr val="787878"/>
                        </a:solidFill>
                        <a:latin typeface="+mn-lt"/>
                        <a:ea typeface="+mn-ea"/>
                        <a:cs typeface="+mn-cs"/>
                      </a:endParaRPr>
                    </a:p>
                  </a:txBody>
                  <a:tcPr/>
                </a:tc>
                <a:extLst>
                  <a:ext uri="{0D108BD9-81ED-4DB2-BD59-A6C34878D82A}">
                    <a16:rowId xmlns:a16="http://schemas.microsoft.com/office/drawing/2014/main" val="160630218"/>
                  </a:ext>
                </a:extLst>
              </a:tr>
              <a:tr h="274320">
                <a:tc>
                  <a:txBody>
                    <a:bodyPr/>
                    <a:lstStyle/>
                    <a:p>
                      <a:pPr marL="91440"/>
                      <a:r>
                        <a:rPr lang="en-US" sz="1200" dirty="0">
                          <a:solidFill>
                            <a:srgbClr val="787878"/>
                          </a:solidFill>
                        </a:rPr>
                        <a:t>Married</a:t>
                      </a:r>
                    </a:p>
                  </a:txBody>
                  <a:tcPr/>
                </a:tc>
                <a:tc>
                  <a:txBody>
                    <a:bodyPr/>
                    <a:lstStyle/>
                    <a:p>
                      <a:pPr algn="ctr"/>
                      <a:r>
                        <a:rPr lang="en-US" sz="1200" kern="1200" dirty="0">
                          <a:solidFill>
                            <a:srgbClr val="787878"/>
                          </a:solidFill>
                          <a:latin typeface="+mn-lt"/>
                          <a:ea typeface="+mn-ea"/>
                          <a:cs typeface="+mn-cs"/>
                        </a:rPr>
                        <a:t>52%</a:t>
                      </a:r>
                    </a:p>
                  </a:txBody>
                  <a:tcPr anchor="ctr">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pPr algn="ctr"/>
                      <a:r>
                        <a:rPr lang="en-US" sz="1200" b="1" kern="1200" dirty="0">
                          <a:solidFill>
                            <a:srgbClr val="787878"/>
                          </a:solidFill>
                          <a:latin typeface="+mn-lt"/>
                          <a:ea typeface="+mn-ea"/>
                          <a:cs typeface="+mn-cs"/>
                        </a:rPr>
                        <a:t>82%</a:t>
                      </a:r>
                      <a:r>
                        <a:rPr lang="en-US" sz="1200" b="1" u="none" strike="noStrike" kern="1200" baseline="30000" dirty="0">
                          <a:solidFill>
                            <a:srgbClr val="787878"/>
                          </a:solidFill>
                          <a:effectLst/>
                          <a:latin typeface="+mn-lt"/>
                          <a:ea typeface="+mn-ea"/>
                          <a:cs typeface="+mn-cs"/>
                        </a:rPr>
                        <a:t>ACD</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55%</a:t>
                      </a:r>
                    </a:p>
                  </a:txBody>
                  <a:tcPr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38%</a:t>
                      </a: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4218363643"/>
                  </a:ext>
                </a:extLst>
              </a:tr>
              <a:tr h="274320">
                <a:tc>
                  <a:txBody>
                    <a:bodyPr/>
                    <a:lstStyle/>
                    <a:p>
                      <a:pPr marL="91440"/>
                      <a:r>
                        <a:rPr lang="en-US" sz="1200" dirty="0">
                          <a:solidFill>
                            <a:srgbClr val="787878"/>
                          </a:solidFill>
                        </a:rPr>
                        <a:t>Not Married</a:t>
                      </a:r>
                    </a:p>
                  </a:txBody>
                  <a:tcP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48%</a:t>
                      </a:r>
                      <a:r>
                        <a:rPr lang="en-US" sz="1200" b="1" u="none" strike="noStrike" kern="1200" baseline="30000" dirty="0">
                          <a:solidFill>
                            <a:srgbClr val="787878"/>
                          </a:solidFill>
                          <a:effectLst/>
                          <a:latin typeface="+mn-lt"/>
                          <a:ea typeface="+mn-ea"/>
                          <a:cs typeface="+mn-cs"/>
                        </a:rPr>
                        <a:t>B</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18%</a:t>
                      </a: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a:r>
                        <a:rPr lang="en-US" sz="1200" b="1" kern="1200" dirty="0">
                          <a:solidFill>
                            <a:srgbClr val="787878"/>
                          </a:solidFill>
                          <a:latin typeface="+mn-lt"/>
                          <a:ea typeface="+mn-ea"/>
                          <a:cs typeface="+mn-cs"/>
                        </a:rPr>
                        <a:t>45%</a:t>
                      </a:r>
                      <a:r>
                        <a:rPr lang="en-US" sz="1200" b="1" u="none" strike="noStrike" kern="1200" baseline="30000" dirty="0">
                          <a:solidFill>
                            <a:srgbClr val="787878"/>
                          </a:solidFill>
                          <a:effectLst/>
                          <a:latin typeface="+mn-lt"/>
                          <a:ea typeface="+mn-ea"/>
                          <a:cs typeface="+mn-cs"/>
                        </a:rPr>
                        <a:t>B</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b="1" kern="1200" dirty="0">
                          <a:solidFill>
                            <a:srgbClr val="787878"/>
                          </a:solidFill>
                          <a:latin typeface="+mn-lt"/>
                          <a:ea typeface="+mn-ea"/>
                          <a:cs typeface="+mn-cs"/>
                        </a:rPr>
                        <a:t>62%</a:t>
                      </a:r>
                      <a:r>
                        <a:rPr lang="en-US" sz="1200" b="1" u="none" strike="noStrike" kern="1200" baseline="30000" dirty="0">
                          <a:solidFill>
                            <a:srgbClr val="787878"/>
                          </a:solidFill>
                          <a:effectLst/>
                          <a:latin typeface="+mn-lt"/>
                          <a:ea typeface="+mn-ea"/>
                          <a:cs typeface="+mn-cs"/>
                        </a:rPr>
                        <a:t>B</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477713627"/>
                  </a:ext>
                </a:extLst>
              </a:tr>
              <a:tr h="274320">
                <a:tc>
                  <a:txBody>
                    <a:bodyPr/>
                    <a:lstStyle/>
                    <a:p>
                      <a:pPr marL="0"/>
                      <a:r>
                        <a:rPr lang="en-US" sz="1200" dirty="0">
                          <a:solidFill>
                            <a:srgbClr val="787878"/>
                          </a:solidFill>
                        </a:rPr>
                        <a:t>User/Non-User</a:t>
                      </a:r>
                    </a:p>
                  </a:txBody>
                  <a:tcPr/>
                </a:tc>
                <a:tc>
                  <a:txBody>
                    <a:bodyPr/>
                    <a:lstStyle/>
                    <a:p>
                      <a:pPr algn="ctr"/>
                      <a:endParaRPr lang="en-US" sz="1200" kern="1200" dirty="0">
                        <a:solidFill>
                          <a:srgbClr val="787878"/>
                        </a:solidFill>
                        <a:latin typeface="+mn-lt"/>
                        <a:ea typeface="+mn-ea"/>
                        <a:cs typeface="+mn-cs"/>
                      </a:endParaRPr>
                    </a:p>
                  </a:txBody>
                  <a:tcPr anchor="ctr">
                    <a:lnT w="12700" cap="flat" cmpd="sng" algn="ctr">
                      <a:solidFill>
                        <a:schemeClr val="tx1"/>
                      </a:solidFill>
                      <a:prstDash val="dash"/>
                      <a:round/>
                      <a:headEnd type="none" w="med" len="med"/>
                      <a:tailEnd type="none" w="med" len="med"/>
                    </a:lnT>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T w="12700" cap="flat" cmpd="sng" algn="ctr">
                      <a:solidFill>
                        <a:schemeClr val="tx1"/>
                      </a:solidFill>
                      <a:prstDash val="dash"/>
                      <a:round/>
                      <a:headEnd type="none" w="med" len="med"/>
                      <a:tailEnd type="none" w="med" len="med"/>
                    </a:lnT>
                  </a:tcPr>
                </a:tc>
                <a:tc>
                  <a:txBody>
                    <a:bodyPr/>
                    <a:lstStyle/>
                    <a:p>
                      <a:pPr algn="ctr"/>
                      <a:endParaRPr lang="en-US" sz="1200" kern="1200" dirty="0">
                        <a:solidFill>
                          <a:srgbClr val="787878"/>
                        </a:solidFill>
                        <a:latin typeface="+mn-lt"/>
                        <a:ea typeface="+mn-ea"/>
                        <a:cs typeface="+mn-cs"/>
                      </a:endParaRP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2681063837"/>
                  </a:ext>
                </a:extLst>
              </a:tr>
              <a:tr h="274320">
                <a:tc>
                  <a:txBody>
                    <a:bodyPr/>
                    <a:lstStyle/>
                    <a:p>
                      <a:pPr marL="91440"/>
                      <a:r>
                        <a:rPr lang="en-US" sz="1200" dirty="0">
                          <a:solidFill>
                            <a:srgbClr val="787878"/>
                          </a:solidFill>
                        </a:rPr>
                        <a:t>User</a:t>
                      </a:r>
                    </a:p>
                  </a:txBody>
                  <a:tcPr/>
                </a:tc>
                <a:tc>
                  <a:txBody>
                    <a:bodyPr/>
                    <a:lstStyle/>
                    <a:p>
                      <a:pPr algn="ctr"/>
                      <a:r>
                        <a:rPr lang="en-US" sz="1200" kern="1200" dirty="0">
                          <a:solidFill>
                            <a:srgbClr val="787878"/>
                          </a:solidFill>
                          <a:latin typeface="+mn-lt"/>
                          <a:ea typeface="+mn-ea"/>
                          <a:cs typeface="+mn-cs"/>
                        </a:rPr>
                        <a:t>100%</a:t>
                      </a:r>
                    </a:p>
                  </a:txBody>
                  <a:tcPr anchor="ctr"/>
                </a:tc>
                <a:tc>
                  <a:txBody>
                    <a:bodyPr/>
                    <a:lstStyle/>
                    <a:p>
                      <a:pPr algn="ctr"/>
                      <a:r>
                        <a:rPr lang="en-US" sz="1200" kern="1200" dirty="0">
                          <a:solidFill>
                            <a:srgbClr val="787878"/>
                          </a:solidFill>
                          <a:latin typeface="+mn-lt"/>
                          <a:ea typeface="+mn-ea"/>
                          <a:cs typeface="+mn-cs"/>
                        </a:rPr>
                        <a:t>100%</a:t>
                      </a:r>
                    </a:p>
                  </a:txBody>
                  <a:tcPr anchor="ctr"/>
                </a:tc>
                <a:tc>
                  <a:txBody>
                    <a:bodyPr/>
                    <a:lstStyle/>
                    <a:p>
                      <a:pPr algn="ctr"/>
                      <a:r>
                        <a:rPr lang="en-US" sz="1200" kern="1200" dirty="0">
                          <a:solidFill>
                            <a:srgbClr val="787878"/>
                          </a:solidFill>
                          <a:latin typeface="+mn-lt"/>
                          <a:ea typeface="+mn-ea"/>
                          <a:cs typeface="+mn-cs"/>
                        </a:rPr>
                        <a:t>100%</a:t>
                      </a:r>
                    </a:p>
                  </a:txBody>
                  <a:tcPr anchor="ctr"/>
                </a:tc>
                <a:tc>
                  <a:txBody>
                    <a:bodyPr/>
                    <a:lstStyle/>
                    <a:p>
                      <a:pPr algn="ctr"/>
                      <a:r>
                        <a:rPr lang="en-US" sz="1200" kern="1200" dirty="0">
                          <a:solidFill>
                            <a:srgbClr val="787878"/>
                          </a:solidFill>
                          <a:latin typeface="+mn-lt"/>
                          <a:ea typeface="+mn-ea"/>
                          <a:cs typeface="+mn-cs"/>
                        </a:rPr>
                        <a:t>100%</a:t>
                      </a:r>
                    </a:p>
                  </a:txBody>
                  <a:tcPr anchor="ctr"/>
                </a:tc>
                <a:extLst>
                  <a:ext uri="{0D108BD9-81ED-4DB2-BD59-A6C34878D82A}">
                    <a16:rowId xmlns:a16="http://schemas.microsoft.com/office/drawing/2014/main" val="3632012182"/>
                  </a:ext>
                </a:extLst>
              </a:tr>
              <a:tr h="274320">
                <a:tc>
                  <a:txBody>
                    <a:bodyPr/>
                    <a:lstStyle/>
                    <a:p>
                      <a:pPr marL="91440"/>
                      <a:r>
                        <a:rPr lang="en-US" sz="1200" dirty="0">
                          <a:solidFill>
                            <a:srgbClr val="787878"/>
                          </a:solidFill>
                        </a:rPr>
                        <a:t>Non-User</a:t>
                      </a:r>
                    </a:p>
                  </a:txBody>
                  <a:tcPr/>
                </a:tc>
                <a:tc>
                  <a:txBody>
                    <a:bodyPr/>
                    <a:lstStyle/>
                    <a:p>
                      <a:pPr algn="ctr"/>
                      <a:r>
                        <a:rPr lang="en-US" sz="1200" kern="1200" dirty="0">
                          <a:solidFill>
                            <a:srgbClr val="787878"/>
                          </a:solidFill>
                          <a:latin typeface="+mn-lt"/>
                          <a:ea typeface="+mn-ea"/>
                          <a:cs typeface="+mn-cs"/>
                        </a:rPr>
                        <a:t>--</a:t>
                      </a:r>
                    </a:p>
                  </a:txBody>
                  <a:tcPr anchor="ctr"/>
                </a:tc>
                <a:tc>
                  <a:txBody>
                    <a:bodyPr/>
                    <a:lstStyle/>
                    <a:p>
                      <a:pPr algn="ctr"/>
                      <a:r>
                        <a:rPr lang="en-US" sz="1200" kern="1200" dirty="0">
                          <a:solidFill>
                            <a:srgbClr val="787878"/>
                          </a:solidFill>
                          <a:latin typeface="+mn-lt"/>
                          <a:ea typeface="+mn-ea"/>
                          <a:cs typeface="+mn-cs"/>
                        </a:rPr>
                        <a:t>--</a:t>
                      </a:r>
                    </a:p>
                  </a:txBody>
                  <a:tcPr anchor="ctr"/>
                </a:tc>
                <a:tc>
                  <a:txBody>
                    <a:bodyPr/>
                    <a:lstStyle/>
                    <a:p>
                      <a:pPr algn="ctr"/>
                      <a:r>
                        <a:rPr lang="en-US" sz="1200" kern="1200" dirty="0">
                          <a:solidFill>
                            <a:srgbClr val="787878"/>
                          </a:solidFill>
                          <a:latin typeface="+mn-lt"/>
                          <a:ea typeface="+mn-ea"/>
                          <a:cs typeface="+mn-cs"/>
                        </a:rPr>
                        <a:t>--</a:t>
                      </a:r>
                    </a:p>
                  </a:txBody>
                  <a:tcPr anchor="ctr"/>
                </a:tc>
                <a:tc>
                  <a:txBody>
                    <a:bodyPr/>
                    <a:lstStyle/>
                    <a:p>
                      <a:pPr algn="ctr"/>
                      <a:r>
                        <a:rPr lang="en-US" sz="1200" kern="1200" dirty="0">
                          <a:solidFill>
                            <a:srgbClr val="787878"/>
                          </a:solidFill>
                          <a:latin typeface="+mn-lt"/>
                          <a:ea typeface="+mn-ea"/>
                          <a:cs typeface="+mn-cs"/>
                        </a:rPr>
                        <a:t>--</a:t>
                      </a:r>
                    </a:p>
                  </a:txBody>
                  <a:tcPr anchor="ctr"/>
                </a:tc>
                <a:extLst>
                  <a:ext uri="{0D108BD9-81ED-4DB2-BD59-A6C34878D82A}">
                    <a16:rowId xmlns:a16="http://schemas.microsoft.com/office/drawing/2014/main" val="679791434"/>
                  </a:ext>
                </a:extLst>
              </a:tr>
              <a:tr h="274320">
                <a:tc>
                  <a:txBody>
                    <a:bodyPr/>
                    <a:lstStyle/>
                    <a:p>
                      <a:pPr marL="0"/>
                      <a:r>
                        <a:rPr lang="en-US" sz="1200" dirty="0">
                          <a:solidFill>
                            <a:srgbClr val="787878"/>
                          </a:solidFill>
                        </a:rPr>
                        <a:t>Driving Under Influence</a:t>
                      </a:r>
                    </a:p>
                  </a:txBody>
                  <a:tcP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955786349"/>
                  </a:ext>
                </a:extLst>
              </a:tr>
              <a:tr h="274320">
                <a:tc>
                  <a:txBody>
                    <a:bodyPr/>
                    <a:lstStyle/>
                    <a:p>
                      <a:pPr marL="91440"/>
                      <a:r>
                        <a:rPr lang="en-US" sz="1200" dirty="0">
                          <a:solidFill>
                            <a:srgbClr val="787878"/>
                          </a:solidFill>
                        </a:rPr>
                        <a:t>At least once a month</a:t>
                      </a:r>
                    </a:p>
                  </a:txBody>
                  <a:tcP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20%</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b="1" kern="1200" dirty="0">
                          <a:solidFill>
                            <a:srgbClr val="787878"/>
                          </a:solidFill>
                          <a:latin typeface="+mn-lt"/>
                          <a:ea typeface="+mn-ea"/>
                          <a:cs typeface="+mn-cs"/>
                        </a:rPr>
                        <a:t>39%</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6%</a:t>
                      </a: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53%</a:t>
                      </a:r>
                      <a:r>
                        <a:rPr lang="en-US" sz="1200" b="1" u="none" strike="noStrike" kern="1200" baseline="30000" dirty="0">
                          <a:solidFill>
                            <a:srgbClr val="787878"/>
                          </a:solidFill>
                          <a:effectLst/>
                          <a:latin typeface="+mn-lt"/>
                          <a:ea typeface="+mn-ea"/>
                          <a:cs typeface="+mn-cs"/>
                        </a:rPr>
                        <a:t>AC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4141675288"/>
                  </a:ext>
                </a:extLst>
              </a:tr>
              <a:tr h="274320">
                <a:tc>
                  <a:txBody>
                    <a:bodyPr/>
                    <a:lstStyle/>
                    <a:p>
                      <a:pPr marL="91440"/>
                      <a:r>
                        <a:rPr lang="en-US" sz="1200" dirty="0">
                          <a:solidFill>
                            <a:srgbClr val="787878"/>
                          </a:solidFill>
                        </a:rPr>
                        <a:t>Less often</a:t>
                      </a:r>
                    </a:p>
                  </a:txBody>
                  <a:tcPr/>
                </a:tc>
                <a:tc>
                  <a:txBody>
                    <a:bodyPr/>
                    <a:lstStyle/>
                    <a:p>
                      <a:pPr algn="ctr"/>
                      <a:r>
                        <a:rPr lang="en-US" sz="1200" kern="1200" dirty="0">
                          <a:solidFill>
                            <a:srgbClr val="787878"/>
                          </a:solidFill>
                          <a:latin typeface="+mn-lt"/>
                          <a:ea typeface="+mn-ea"/>
                          <a:cs typeface="+mn-cs"/>
                        </a:rPr>
                        <a:t>14%</a:t>
                      </a:r>
                    </a:p>
                  </a:txBody>
                  <a:tcPr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b="1" kern="1200" dirty="0">
                          <a:solidFill>
                            <a:srgbClr val="787878"/>
                          </a:solidFill>
                          <a:latin typeface="+mn-lt"/>
                          <a:ea typeface="+mn-ea"/>
                          <a:cs typeface="+mn-cs"/>
                        </a:rPr>
                        <a:t>20%</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4%</a:t>
                      </a: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pPr algn="ctr"/>
                      <a:r>
                        <a:rPr lang="en-US" sz="1200" b="1" kern="1200" dirty="0">
                          <a:solidFill>
                            <a:srgbClr val="787878"/>
                          </a:solidFill>
                          <a:latin typeface="+mn-lt"/>
                          <a:ea typeface="+mn-ea"/>
                          <a:cs typeface="+mn-cs"/>
                        </a:rPr>
                        <a:t>14%</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965247889"/>
                  </a:ext>
                </a:extLst>
              </a:tr>
              <a:tr h="274320">
                <a:tc>
                  <a:txBody>
                    <a:bodyPr/>
                    <a:lstStyle/>
                    <a:p>
                      <a:pPr marL="91440"/>
                      <a:r>
                        <a:rPr lang="en-US" sz="1200" dirty="0">
                          <a:solidFill>
                            <a:srgbClr val="787878"/>
                          </a:solidFill>
                        </a:rPr>
                        <a:t>Never</a:t>
                      </a:r>
                    </a:p>
                  </a:txBody>
                  <a:tcP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66%</a:t>
                      </a:r>
                      <a:r>
                        <a:rPr lang="en-US" sz="1200" b="1" u="none" strike="noStrike" kern="1200" baseline="30000" dirty="0">
                          <a:solidFill>
                            <a:srgbClr val="787878"/>
                          </a:solidFill>
                          <a:effectLst/>
                          <a:latin typeface="+mn-lt"/>
                          <a:ea typeface="+mn-ea"/>
                          <a:cs typeface="+mn-cs"/>
                        </a:rPr>
                        <a:t>BD</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a:r>
                        <a:rPr lang="en-US" sz="1200" kern="1200" dirty="0">
                          <a:solidFill>
                            <a:srgbClr val="787878"/>
                          </a:solidFill>
                          <a:latin typeface="+mn-lt"/>
                          <a:ea typeface="+mn-ea"/>
                          <a:cs typeface="+mn-cs"/>
                        </a:rPr>
                        <a:t>41%</a:t>
                      </a: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a:r>
                        <a:rPr lang="en-US" sz="1200" b="1" kern="1200" dirty="0">
                          <a:solidFill>
                            <a:srgbClr val="787878"/>
                          </a:solidFill>
                          <a:latin typeface="+mn-lt"/>
                          <a:ea typeface="+mn-ea"/>
                          <a:cs typeface="+mn-cs"/>
                        </a:rPr>
                        <a:t>90%</a:t>
                      </a:r>
                      <a:r>
                        <a:rPr lang="en-US" sz="1200" b="1" u="none" strike="noStrike" kern="1200" baseline="30000" dirty="0">
                          <a:solidFill>
                            <a:srgbClr val="787878"/>
                          </a:solidFill>
                          <a:effectLst/>
                          <a:latin typeface="+mn-lt"/>
                          <a:ea typeface="+mn-ea"/>
                          <a:cs typeface="+mn-cs"/>
                        </a:rPr>
                        <a:t>ABD</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a:r>
                        <a:rPr lang="en-US" sz="1200" kern="1200" dirty="0">
                          <a:solidFill>
                            <a:srgbClr val="787878"/>
                          </a:solidFill>
                          <a:latin typeface="+mn-lt"/>
                          <a:ea typeface="+mn-ea"/>
                          <a:cs typeface="+mn-cs"/>
                        </a:rPr>
                        <a:t>33%</a:t>
                      </a: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594446566"/>
                  </a:ext>
                </a:extLst>
              </a:tr>
            </a:tbl>
          </a:graphicData>
        </a:graphic>
      </p:graphicFrame>
      <p:sp>
        <p:nvSpPr>
          <p:cNvPr id="7" name="Rectangle 6">
            <a:extLst>
              <a:ext uri="{FF2B5EF4-FFF2-40B4-BE49-F238E27FC236}">
                <a16:creationId xmlns:a16="http://schemas.microsoft.com/office/drawing/2014/main" id="{EBCCBC25-2ACA-306D-A8AB-E9D7F583A936}"/>
              </a:ext>
            </a:extLst>
          </p:cNvPr>
          <p:cNvSpPr/>
          <p:nvPr/>
        </p:nvSpPr>
        <p:spPr>
          <a:xfrm>
            <a:off x="9301942" y="6357591"/>
            <a:ext cx="2890058" cy="215444"/>
          </a:xfrm>
          <a:prstGeom prst="rect">
            <a:avLst/>
          </a:prstGeom>
        </p:spPr>
        <p:txBody>
          <a:bodyPr wrap="square">
            <a:spAutoFit/>
          </a:bodyPr>
          <a:lstStyle/>
          <a:p>
            <a:pPr marL="342900" indent="-342900" fontAlgn="base">
              <a:spcBef>
                <a:spcPct val="0"/>
              </a:spcBef>
              <a:spcAft>
                <a:spcPct val="0"/>
              </a:spcAft>
              <a:tabLst>
                <a:tab pos="346075" algn="l"/>
              </a:tabLst>
            </a:pPr>
            <a:r>
              <a:rPr lang="en-US" sz="800" i="1" dirty="0">
                <a:solidFill>
                  <a:srgbClr val="787878"/>
                </a:solidFill>
                <a:ea typeface="ＭＳ Ｐゴシック" charset="0"/>
                <a:sym typeface="Symbol" pitchFamily="18" charset="2"/>
              </a:rPr>
              <a:t>A/B/C/D Denotes Significance at the 95% confidence level</a:t>
            </a:r>
            <a:endParaRPr lang="en-US" sz="800" i="1" dirty="0">
              <a:solidFill>
                <a:srgbClr val="787878"/>
              </a:solidFill>
              <a:ea typeface="ＭＳ Ｐゴシック" charset="0"/>
            </a:endParaRPr>
          </a:p>
        </p:txBody>
      </p:sp>
      <p:sp>
        <p:nvSpPr>
          <p:cNvPr id="9" name="TextBox 8">
            <a:extLst>
              <a:ext uri="{FF2B5EF4-FFF2-40B4-BE49-F238E27FC236}">
                <a16:creationId xmlns:a16="http://schemas.microsoft.com/office/drawing/2014/main" id="{46A1F66A-5E63-2663-D39F-2A73A98A5989}"/>
              </a:ext>
            </a:extLst>
          </p:cNvPr>
          <p:cNvSpPr txBox="1"/>
          <p:nvPr/>
        </p:nvSpPr>
        <p:spPr>
          <a:xfrm>
            <a:off x="8792" y="6489255"/>
            <a:ext cx="8782869" cy="369332"/>
          </a:xfrm>
          <a:prstGeom prst="rect">
            <a:avLst/>
          </a:prstGeom>
          <a:noFill/>
        </p:spPr>
        <p:txBody>
          <a:bodyPr wrap="square" rtlCol="0">
            <a:spAutoFit/>
          </a:bodyPr>
          <a:lstStyle/>
          <a:p>
            <a:r>
              <a:rPr lang="en-US" sz="900" dirty="0">
                <a:solidFill>
                  <a:srgbClr val="787878"/>
                </a:solidFill>
              </a:rPr>
              <a:t>Q16. Prior to using marijuana, how often do you have a plan for a sober ride to drive you? </a:t>
            </a:r>
            <a:r>
              <a:rPr lang="en-US" sz="900" i="1" dirty="0">
                <a:solidFill>
                  <a:srgbClr val="787878"/>
                </a:solidFill>
              </a:rPr>
              <a:t>Base: Marijuana Users (n=468)</a:t>
            </a:r>
            <a:r>
              <a:rPr lang="en-US" sz="900" dirty="0">
                <a:solidFill>
                  <a:srgbClr val="787878"/>
                </a:solidFill>
              </a:rPr>
              <a:t> </a:t>
            </a:r>
          </a:p>
          <a:p>
            <a:r>
              <a:rPr lang="en-US" sz="900" dirty="0">
                <a:solidFill>
                  <a:srgbClr val="787878"/>
                </a:solidFill>
              </a:rPr>
              <a:t>Q27. From today forward, prior to using marijuana, how often will you have a plan for a sober ride to drive you? </a:t>
            </a:r>
            <a:r>
              <a:rPr lang="en-US" sz="900" i="1" dirty="0">
                <a:solidFill>
                  <a:srgbClr val="787878"/>
                </a:solidFill>
              </a:rPr>
              <a:t>Base: Marijuana Users (n=468)</a:t>
            </a:r>
            <a:r>
              <a:rPr lang="en-US" sz="900" dirty="0">
                <a:solidFill>
                  <a:srgbClr val="787878"/>
                </a:solidFill>
              </a:rPr>
              <a:t> </a:t>
            </a:r>
          </a:p>
        </p:txBody>
      </p:sp>
      <p:sp>
        <p:nvSpPr>
          <p:cNvPr id="5" name="Rectangle 4">
            <a:extLst>
              <a:ext uri="{FF2B5EF4-FFF2-40B4-BE49-F238E27FC236}">
                <a16:creationId xmlns:a16="http://schemas.microsoft.com/office/drawing/2014/main" id="{05EF215A-7A67-68E4-6499-767A5504768B}"/>
              </a:ext>
            </a:extLst>
          </p:cNvPr>
          <p:cNvSpPr/>
          <p:nvPr/>
        </p:nvSpPr>
        <p:spPr>
          <a:xfrm>
            <a:off x="10914475" y="6566601"/>
            <a:ext cx="1141659" cy="215444"/>
          </a:xfrm>
          <a:prstGeom prst="rect">
            <a:avLst/>
          </a:prstGeom>
        </p:spPr>
        <p:txBody>
          <a:bodyPr wrap="none">
            <a:spAutoFit/>
          </a:bodyPr>
          <a:lstStyle/>
          <a:p>
            <a:r>
              <a:rPr lang="en-US" sz="800" baseline="30000" dirty="0">
                <a:solidFill>
                  <a:srgbClr val="787878"/>
                </a:solidFill>
              </a:rPr>
              <a:t>+ </a:t>
            </a:r>
            <a:r>
              <a:rPr lang="en-US" sz="800" i="1" dirty="0">
                <a:solidFill>
                  <a:srgbClr val="787878"/>
                </a:solidFill>
              </a:rPr>
              <a:t>Caution: Small base</a:t>
            </a:r>
          </a:p>
        </p:txBody>
      </p:sp>
    </p:spTree>
    <p:extLst>
      <p:ext uri="{BB962C8B-B14F-4D97-AF65-F5344CB8AC3E}">
        <p14:creationId xmlns:p14="http://schemas.microsoft.com/office/powerpoint/2010/main" val="118083456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2012-3C7B-421F-90A4-F3A8F53529BC}"/>
              </a:ext>
            </a:extLst>
          </p:cNvPr>
          <p:cNvSpPr>
            <a:spLocks noGrp="1"/>
          </p:cNvSpPr>
          <p:nvPr>
            <p:ph type="title"/>
          </p:nvPr>
        </p:nvSpPr>
        <p:spPr/>
        <p:txBody>
          <a:bodyPr/>
          <a:lstStyle/>
          <a:p>
            <a:r>
              <a:rPr lang="en-US" sz="2800" dirty="0"/>
              <a:t>Switchers and Solidifiers Driving Profile – Plan for Sober Ride</a:t>
            </a:r>
            <a:endParaRPr lang="en-US" dirty="0"/>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101</a:t>
            </a:fld>
            <a:endParaRPr lang="en-US" dirty="0"/>
          </a:p>
        </p:txBody>
      </p:sp>
      <p:sp>
        <p:nvSpPr>
          <p:cNvPr id="8" name="Content Placeholder 3">
            <a:extLst>
              <a:ext uri="{FF2B5EF4-FFF2-40B4-BE49-F238E27FC236}">
                <a16:creationId xmlns:a16="http://schemas.microsoft.com/office/drawing/2014/main" id="{9ED52408-19AA-42B9-9CA3-3583E522DA3B}"/>
              </a:ext>
            </a:extLst>
          </p:cNvPr>
          <p:cNvSpPr txBox="1">
            <a:spLocks/>
          </p:cNvSpPr>
          <p:nvPr/>
        </p:nvSpPr>
        <p:spPr>
          <a:xfrm>
            <a:off x="178232" y="1459423"/>
            <a:ext cx="11243142" cy="563965"/>
          </a:xfrm>
          <a:prstGeom prst="rect">
            <a:avLst/>
          </a:prstGeom>
        </p:spPr>
        <p:txBody>
          <a:bodyPr anchor="ctr"/>
          <a:lstStyle>
            <a:lvl1pPr marL="0" indent="0" algn="l" defTabSz="914400" rtl="0" eaLnBrk="1" latinLnBrk="0" hangingPunct="1">
              <a:lnSpc>
                <a:spcPct val="90000"/>
              </a:lnSpc>
              <a:spcBef>
                <a:spcPts val="1200"/>
              </a:spcBef>
              <a:buClr>
                <a:schemeClr val="accent1"/>
              </a:buClr>
              <a:buFont typeface="Wingdings" panose="05000000000000000000" pitchFamily="2" charset="2"/>
              <a:buNone/>
              <a:defRPr sz="4000" kern="1200">
                <a:solidFill>
                  <a:schemeClr val="tx1"/>
                </a:solidFill>
                <a:latin typeface="+mn-lt"/>
                <a:ea typeface="+mn-ea"/>
                <a:cs typeface="+mn-cs"/>
              </a:defRPr>
            </a:lvl1pPr>
            <a:lvl2pPr marL="341312" indent="0" algn="l" defTabSz="914400" rtl="0" eaLnBrk="1" latinLnBrk="0" hangingPunct="1">
              <a:lnSpc>
                <a:spcPct val="90000"/>
              </a:lnSpc>
              <a:spcBef>
                <a:spcPts val="250"/>
              </a:spcBef>
              <a:spcAft>
                <a:spcPts val="250"/>
              </a:spcAft>
              <a:buClr>
                <a:schemeClr val="accent1"/>
              </a:buClr>
              <a:buFont typeface="Tw Cen MT" panose="020B0602020104020603" pitchFamily="34" charset="0"/>
              <a:buNone/>
              <a:defRPr sz="4000" kern="1200">
                <a:solidFill>
                  <a:schemeClr val="tx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815975" marR="0" indent="-815975">
              <a:spcBef>
                <a:spcPts val="0"/>
              </a:spcBef>
              <a:spcAft>
                <a:spcPts val="0"/>
              </a:spcAft>
              <a:tabLst>
                <a:tab pos="-1028700" algn="l"/>
                <a:tab pos="-914400" algn="l"/>
                <a:tab pos="-457200" algn="l"/>
                <a:tab pos="181610" algn="l"/>
                <a:tab pos="544195" algn="l"/>
                <a:tab pos="815975" algn="l"/>
                <a:tab pos="914400" algn="l"/>
                <a:tab pos="1186180" algn="l"/>
                <a:tab pos="1458595" algn="l"/>
                <a:tab pos="1730375" algn="l"/>
                <a:tab pos="2002790" algn="l"/>
                <a:tab pos="2274570" algn="l"/>
                <a:tab pos="2546350" algn="l"/>
                <a:tab pos="2818765" algn="l"/>
                <a:tab pos="3090545" algn="l"/>
                <a:tab pos="3362960" algn="l"/>
                <a:tab pos="3634740" algn="l"/>
                <a:tab pos="3906520" algn="l"/>
                <a:tab pos="4178935" algn="l"/>
                <a:tab pos="4450715" algn="l"/>
                <a:tab pos="4723130" algn="l"/>
                <a:tab pos="4994910" algn="l"/>
                <a:tab pos="5266690" algn="l"/>
                <a:tab pos="5539105" algn="l"/>
                <a:tab pos="5810885" algn="l"/>
                <a:tab pos="6083300" algn="l"/>
                <a:tab pos="6355080" algn="l"/>
                <a:tab pos="6626860" algn="l"/>
                <a:tab pos="6899275" algn="l"/>
                <a:tab pos="7171055" algn="l"/>
                <a:tab pos="7443470" algn="l"/>
                <a:tab pos="7715250" algn="l"/>
              </a:tabLst>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p:txBody>
      </p:sp>
      <p:graphicFrame>
        <p:nvGraphicFramePr>
          <p:cNvPr id="9" name="Table 8">
            <a:extLst>
              <a:ext uri="{FF2B5EF4-FFF2-40B4-BE49-F238E27FC236}">
                <a16:creationId xmlns:a16="http://schemas.microsoft.com/office/drawing/2014/main" id="{617B0800-1376-2B05-E9E6-77A7EA78236D}"/>
              </a:ext>
            </a:extLst>
          </p:cNvPr>
          <p:cNvGraphicFramePr>
            <a:graphicFrameLocks noGrp="1"/>
          </p:cNvGraphicFramePr>
          <p:nvPr>
            <p:extLst>
              <p:ext uri="{D42A27DB-BD31-4B8C-83A1-F6EECF244321}">
                <p14:modId xmlns:p14="http://schemas.microsoft.com/office/powerpoint/2010/main" val="1099585631"/>
              </p:ext>
            </p:extLst>
          </p:nvPr>
        </p:nvGraphicFramePr>
        <p:xfrm>
          <a:off x="3466381" y="41216"/>
          <a:ext cx="8228520" cy="6065922"/>
        </p:xfrm>
        <a:graphic>
          <a:graphicData uri="http://schemas.openxmlformats.org/drawingml/2006/table">
            <a:tbl>
              <a:tblPr firstRow="1" bandRow="1">
                <a:tableStyleId>{5C22544A-7EE6-4342-B048-85BDC9FD1C3A}</a:tableStyleId>
              </a:tblPr>
              <a:tblGrid>
                <a:gridCol w="1929431">
                  <a:extLst>
                    <a:ext uri="{9D8B030D-6E8A-4147-A177-3AD203B41FA5}">
                      <a16:colId xmlns:a16="http://schemas.microsoft.com/office/drawing/2014/main" val="470922696"/>
                    </a:ext>
                  </a:extLst>
                </a:gridCol>
                <a:gridCol w="1430719">
                  <a:extLst>
                    <a:ext uri="{9D8B030D-6E8A-4147-A177-3AD203B41FA5}">
                      <a16:colId xmlns:a16="http://schemas.microsoft.com/office/drawing/2014/main" val="3238096619"/>
                    </a:ext>
                  </a:extLst>
                </a:gridCol>
                <a:gridCol w="1622790">
                  <a:extLst>
                    <a:ext uri="{9D8B030D-6E8A-4147-A177-3AD203B41FA5}">
                      <a16:colId xmlns:a16="http://schemas.microsoft.com/office/drawing/2014/main" val="4247909470"/>
                    </a:ext>
                  </a:extLst>
                </a:gridCol>
                <a:gridCol w="1622790">
                  <a:extLst>
                    <a:ext uri="{9D8B030D-6E8A-4147-A177-3AD203B41FA5}">
                      <a16:colId xmlns:a16="http://schemas.microsoft.com/office/drawing/2014/main" val="4285814932"/>
                    </a:ext>
                  </a:extLst>
                </a:gridCol>
                <a:gridCol w="1622790">
                  <a:extLst>
                    <a:ext uri="{9D8B030D-6E8A-4147-A177-3AD203B41FA5}">
                      <a16:colId xmlns:a16="http://schemas.microsoft.com/office/drawing/2014/main" val="2202348926"/>
                    </a:ext>
                  </a:extLst>
                </a:gridCol>
              </a:tblGrid>
              <a:tr h="274320">
                <a:tc>
                  <a:txBody>
                    <a:bodyPr/>
                    <a:lstStyle/>
                    <a:p>
                      <a:endParaRPr lang="en-US" sz="1200" dirty="0"/>
                    </a:p>
                  </a:txBody>
                  <a:tcPr/>
                </a:tc>
                <a:tc gridSpan="2">
                  <a:txBody>
                    <a:bodyPr/>
                    <a:lstStyle/>
                    <a:p>
                      <a:pPr algn="ctr"/>
                      <a:r>
                        <a:rPr lang="en-US" sz="1200" dirty="0"/>
                        <a:t>Switchers</a:t>
                      </a:r>
                      <a:endParaRPr lang="en-US" sz="1200" b="1" dirty="0"/>
                    </a:p>
                  </a:txBody>
                  <a:tcPr anchor="ctr"/>
                </a:tc>
                <a:tc hMerge="1">
                  <a:txBody>
                    <a:bodyPr/>
                    <a:lstStyle/>
                    <a:p>
                      <a:pPr algn="ctr"/>
                      <a:endParaRPr lang="en-US" sz="1400" b="0" dirty="0"/>
                    </a:p>
                  </a:txBody>
                  <a:tcPr anchor="ctr"/>
                </a:tc>
                <a:tc gridSpan="2">
                  <a:txBody>
                    <a:bodyPr/>
                    <a:lstStyle/>
                    <a:p>
                      <a:pPr algn="ctr"/>
                      <a:r>
                        <a:rPr lang="en-US" sz="1200" dirty="0"/>
                        <a:t>Stayed the Same</a:t>
                      </a:r>
                      <a:endParaRPr lang="en-US" sz="1200" b="1" dirty="0"/>
                    </a:p>
                  </a:txBody>
                  <a:tcPr anchor="ctr"/>
                </a:tc>
                <a:tc hMerge="1">
                  <a:txBody>
                    <a:bodyPr/>
                    <a:lstStyle/>
                    <a:p>
                      <a:pPr algn="ctr"/>
                      <a:endParaRPr lang="en-US" sz="1400" b="0" dirty="0"/>
                    </a:p>
                  </a:txBody>
                  <a:tcPr anchor="ctr"/>
                </a:tc>
                <a:extLst>
                  <a:ext uri="{0D108BD9-81ED-4DB2-BD59-A6C34878D82A}">
                    <a16:rowId xmlns:a16="http://schemas.microsoft.com/office/drawing/2014/main" val="1674542837"/>
                  </a:ext>
                </a:extLst>
              </a:tr>
              <a:tr h="488082">
                <a:tc>
                  <a:txBody>
                    <a:bodyPr/>
                    <a:lstStyle/>
                    <a:p>
                      <a:endParaRPr lang="en-US" sz="1200" dirty="0">
                        <a:solidFill>
                          <a:srgbClr val="787878"/>
                        </a:solidFill>
                      </a:endParaRPr>
                    </a:p>
                  </a:txBody>
                  <a:tcPr/>
                </a:tc>
                <a:tc>
                  <a:txBody>
                    <a:bodyPr/>
                    <a:lstStyle/>
                    <a:p>
                      <a:pPr algn="ctr"/>
                      <a:r>
                        <a:rPr lang="en-US" sz="1200" dirty="0">
                          <a:solidFill>
                            <a:srgbClr val="787878"/>
                          </a:solidFill>
                        </a:rPr>
                        <a:t>More Likely</a:t>
                      </a:r>
                    </a:p>
                    <a:p>
                      <a:pPr algn="ctr"/>
                      <a:r>
                        <a:rPr lang="en-US" sz="1200" dirty="0">
                          <a:solidFill>
                            <a:srgbClr val="787878"/>
                          </a:solidFill>
                        </a:rPr>
                        <a:t>(A)</a:t>
                      </a:r>
                      <a:endParaRPr lang="en-US" sz="1200" b="0" dirty="0">
                        <a:solidFill>
                          <a:srgbClr val="787878"/>
                        </a:solidFill>
                      </a:endParaRPr>
                    </a:p>
                  </a:txBody>
                  <a:tcPr anchor="b"/>
                </a:tc>
                <a:tc>
                  <a:txBody>
                    <a:bodyPr/>
                    <a:lstStyle/>
                    <a:p>
                      <a:pPr algn="ctr"/>
                      <a:r>
                        <a:rPr lang="en-US" sz="1200" dirty="0">
                          <a:solidFill>
                            <a:srgbClr val="787878"/>
                          </a:solidFill>
                        </a:rPr>
                        <a:t>Less Likely</a:t>
                      </a:r>
                    </a:p>
                    <a:p>
                      <a:pPr algn="ctr"/>
                      <a:r>
                        <a:rPr lang="en-US" sz="1200" dirty="0">
                          <a:solidFill>
                            <a:srgbClr val="787878"/>
                          </a:solidFill>
                        </a:rPr>
                        <a:t>(B)</a:t>
                      </a:r>
                      <a:endParaRPr lang="en-US" sz="1200" b="0" dirty="0">
                        <a:solidFill>
                          <a:srgbClr val="787878"/>
                        </a:solidFill>
                      </a:endParaRPr>
                    </a:p>
                  </a:txBody>
                  <a:tcPr anchor="b"/>
                </a:tc>
                <a:tc>
                  <a:txBody>
                    <a:bodyPr/>
                    <a:lstStyle/>
                    <a:p>
                      <a:pPr algn="ctr"/>
                      <a:r>
                        <a:rPr lang="en-US" sz="1200" dirty="0">
                          <a:solidFill>
                            <a:srgbClr val="787878"/>
                          </a:solidFill>
                        </a:rPr>
                        <a:t>Stayed Always</a:t>
                      </a:r>
                    </a:p>
                    <a:p>
                      <a:pPr algn="ctr"/>
                      <a:r>
                        <a:rPr lang="en-US" sz="1200" dirty="0">
                          <a:solidFill>
                            <a:srgbClr val="787878"/>
                          </a:solidFill>
                        </a:rPr>
                        <a:t>(C)</a:t>
                      </a:r>
                      <a:endParaRPr lang="en-US" sz="1200" b="0" dirty="0">
                        <a:solidFill>
                          <a:srgbClr val="787878"/>
                        </a:solidFill>
                      </a:endParaRPr>
                    </a:p>
                  </a:txBody>
                  <a:tcPr anchor="b"/>
                </a:tc>
                <a:tc>
                  <a:txBody>
                    <a:bodyPr/>
                    <a:lstStyle/>
                    <a:p>
                      <a:pPr algn="ctr"/>
                      <a:r>
                        <a:rPr lang="en-US" sz="1200" dirty="0">
                          <a:solidFill>
                            <a:srgbClr val="787878"/>
                          </a:solidFill>
                        </a:rPr>
                        <a:t>Stayed Other</a:t>
                      </a:r>
                    </a:p>
                    <a:p>
                      <a:pPr algn="ctr"/>
                      <a:r>
                        <a:rPr lang="en-US" sz="1200" dirty="0">
                          <a:solidFill>
                            <a:srgbClr val="787878"/>
                          </a:solidFill>
                        </a:rPr>
                        <a:t>(D)</a:t>
                      </a:r>
                      <a:endParaRPr lang="en-US" sz="1200" b="0" dirty="0">
                        <a:solidFill>
                          <a:srgbClr val="787878"/>
                        </a:solidFill>
                      </a:endParaRPr>
                    </a:p>
                  </a:txBody>
                  <a:tcPr anchor="b"/>
                </a:tc>
                <a:extLst>
                  <a:ext uri="{0D108BD9-81ED-4DB2-BD59-A6C34878D82A}">
                    <a16:rowId xmlns:a16="http://schemas.microsoft.com/office/drawing/2014/main" val="2369475805"/>
                  </a:ext>
                </a:extLst>
              </a:tr>
              <a:tr h="182880">
                <a:tc>
                  <a:txBody>
                    <a:bodyPr/>
                    <a:lstStyle/>
                    <a:p>
                      <a:endParaRPr lang="en-US" sz="1200" dirty="0">
                        <a:solidFill>
                          <a:srgbClr val="787878"/>
                        </a:solidFill>
                        <a:highlight>
                          <a:srgbClr val="FFFF00"/>
                        </a:highlight>
                      </a:endParaRPr>
                    </a:p>
                  </a:txBody>
                  <a:tcPr anchor="ctr"/>
                </a:tc>
                <a:tc>
                  <a:txBody>
                    <a:bodyPr/>
                    <a:lstStyle/>
                    <a:p>
                      <a:pPr algn="ctr"/>
                      <a:r>
                        <a:rPr lang="en-US" sz="1200" kern="1200" dirty="0">
                          <a:solidFill>
                            <a:srgbClr val="787878"/>
                          </a:solidFill>
                          <a:latin typeface="+mn-lt"/>
                          <a:ea typeface="+mn-ea"/>
                          <a:cs typeface="+mn-cs"/>
                        </a:rPr>
                        <a:t>99*</a:t>
                      </a:r>
                    </a:p>
                  </a:txBody>
                  <a:tcPr anchor="ctr"/>
                </a:tc>
                <a:tc>
                  <a:txBody>
                    <a:bodyPr/>
                    <a:lstStyle/>
                    <a:p>
                      <a:pPr algn="ctr"/>
                      <a:r>
                        <a:rPr lang="en-US" sz="1200" kern="1200" dirty="0">
                          <a:solidFill>
                            <a:srgbClr val="787878"/>
                          </a:solidFill>
                          <a:latin typeface="+mn-lt"/>
                          <a:ea typeface="+mn-ea"/>
                          <a:cs typeface="+mn-cs"/>
                        </a:rPr>
                        <a:t>65*</a:t>
                      </a:r>
                    </a:p>
                  </a:txBody>
                  <a:tcPr anchor="ctr"/>
                </a:tc>
                <a:tc>
                  <a:txBody>
                    <a:bodyPr/>
                    <a:lstStyle/>
                    <a:p>
                      <a:pPr algn="ctr"/>
                      <a:r>
                        <a:rPr lang="en-US" sz="1200" kern="1200" dirty="0">
                          <a:solidFill>
                            <a:srgbClr val="787878"/>
                          </a:solidFill>
                          <a:latin typeface="+mn-lt"/>
                          <a:ea typeface="+mn-ea"/>
                          <a:cs typeface="+mn-cs"/>
                        </a:rPr>
                        <a:t>206</a:t>
                      </a:r>
                    </a:p>
                  </a:txBody>
                  <a:tcPr anchor="ctr"/>
                </a:tc>
                <a:tc>
                  <a:txBody>
                    <a:bodyPr/>
                    <a:lstStyle/>
                    <a:p>
                      <a:pPr algn="ctr"/>
                      <a:r>
                        <a:rPr lang="en-US" sz="1200" kern="1200" dirty="0">
                          <a:solidFill>
                            <a:srgbClr val="787878"/>
                          </a:solidFill>
                          <a:latin typeface="+mn-lt"/>
                          <a:ea typeface="+mn-ea"/>
                          <a:cs typeface="+mn-cs"/>
                        </a:rPr>
                        <a:t>98*</a:t>
                      </a:r>
                    </a:p>
                  </a:txBody>
                  <a:tcPr anchor="ctr"/>
                </a:tc>
                <a:extLst>
                  <a:ext uri="{0D108BD9-81ED-4DB2-BD59-A6C34878D82A}">
                    <a16:rowId xmlns:a16="http://schemas.microsoft.com/office/drawing/2014/main" val="1273686569"/>
                  </a:ext>
                </a:extLst>
              </a:tr>
              <a:tr h="182880">
                <a:tc>
                  <a:txBody>
                    <a:bodyPr/>
                    <a:lstStyle/>
                    <a:p>
                      <a:r>
                        <a:rPr lang="en-US" sz="1200" dirty="0">
                          <a:solidFill>
                            <a:srgbClr val="787878"/>
                          </a:solidFill>
                        </a:rPr>
                        <a:t>Type of vehicle</a:t>
                      </a:r>
                    </a:p>
                  </a:txBody>
                  <a:tcPr anchor="ctr"/>
                </a:tc>
                <a:tc>
                  <a:txBody>
                    <a:bodyPr/>
                    <a:lstStyle/>
                    <a:p>
                      <a:pPr algn="ctr"/>
                      <a:endParaRPr lang="en-US" sz="1200" kern="1200" dirty="0">
                        <a:solidFill>
                          <a:srgbClr val="787878"/>
                        </a:solidFill>
                        <a:latin typeface="+mn-lt"/>
                        <a:ea typeface="+mn-ea"/>
                        <a:cs typeface="+mn-cs"/>
                      </a:endParaRPr>
                    </a:p>
                  </a:txBody>
                  <a:tcPr/>
                </a:tc>
                <a:tc>
                  <a:txBody>
                    <a:bodyPr/>
                    <a:lstStyle/>
                    <a:p>
                      <a:pPr algn="ctr"/>
                      <a:endParaRPr lang="en-US" sz="1200" kern="1200" dirty="0">
                        <a:solidFill>
                          <a:srgbClr val="787878"/>
                        </a:solidFill>
                        <a:latin typeface="+mn-lt"/>
                        <a:ea typeface="+mn-ea"/>
                        <a:cs typeface="+mn-cs"/>
                      </a:endParaRPr>
                    </a:p>
                  </a:txBody>
                  <a:tcPr/>
                </a:tc>
                <a:tc>
                  <a:txBody>
                    <a:bodyPr/>
                    <a:lstStyle/>
                    <a:p>
                      <a:pPr algn="ctr"/>
                      <a:endParaRPr lang="en-US" sz="1200" kern="1200" dirty="0">
                        <a:solidFill>
                          <a:srgbClr val="787878"/>
                        </a:solidFill>
                        <a:latin typeface="+mn-lt"/>
                        <a:ea typeface="+mn-ea"/>
                        <a:cs typeface="+mn-cs"/>
                      </a:endParaRPr>
                    </a:p>
                  </a:txBody>
                  <a:tcPr/>
                </a:tc>
                <a:tc>
                  <a:txBody>
                    <a:bodyPr/>
                    <a:lstStyle/>
                    <a:p>
                      <a:pPr algn="ctr"/>
                      <a:endParaRPr lang="en-US" sz="1200" kern="1200" dirty="0">
                        <a:solidFill>
                          <a:srgbClr val="787878"/>
                        </a:solidFill>
                        <a:latin typeface="+mn-lt"/>
                        <a:ea typeface="+mn-ea"/>
                        <a:cs typeface="+mn-cs"/>
                      </a:endParaRPr>
                    </a:p>
                  </a:txBody>
                  <a:tcPr/>
                </a:tc>
                <a:extLst>
                  <a:ext uri="{0D108BD9-81ED-4DB2-BD59-A6C34878D82A}">
                    <a16:rowId xmlns:a16="http://schemas.microsoft.com/office/drawing/2014/main" val="160630218"/>
                  </a:ext>
                </a:extLst>
              </a:tr>
              <a:tr h="182880">
                <a:tc>
                  <a:txBody>
                    <a:bodyPr/>
                    <a:lstStyle/>
                    <a:p>
                      <a:pPr marL="91440"/>
                      <a:r>
                        <a:rPr lang="en-US" sz="1200" dirty="0">
                          <a:solidFill>
                            <a:srgbClr val="787878"/>
                          </a:solidFill>
                        </a:rPr>
                        <a:t>Sedan/Coupe </a:t>
                      </a:r>
                    </a:p>
                  </a:txBody>
                  <a:tcPr anchor="ctr"/>
                </a:tc>
                <a:tc>
                  <a:txBody>
                    <a:bodyPr/>
                    <a:lstStyle/>
                    <a:p>
                      <a:pPr algn="ctr"/>
                      <a:r>
                        <a:rPr lang="en-US" sz="1200" kern="1200" dirty="0">
                          <a:solidFill>
                            <a:srgbClr val="787878"/>
                          </a:solidFill>
                          <a:latin typeface="+mn-lt"/>
                          <a:ea typeface="+mn-ea"/>
                          <a:cs typeface="+mn-cs"/>
                        </a:rPr>
                        <a:t>43%</a:t>
                      </a:r>
                    </a:p>
                  </a:txBody>
                  <a:tcPr/>
                </a:tc>
                <a:tc>
                  <a:txBody>
                    <a:bodyPr/>
                    <a:lstStyle/>
                    <a:p>
                      <a:pPr algn="ctr"/>
                      <a:r>
                        <a:rPr lang="en-US" sz="1200" kern="1200" dirty="0">
                          <a:solidFill>
                            <a:srgbClr val="787878"/>
                          </a:solidFill>
                          <a:latin typeface="+mn-lt"/>
                          <a:ea typeface="+mn-ea"/>
                          <a:cs typeface="+mn-cs"/>
                        </a:rPr>
                        <a:t>62%</a:t>
                      </a:r>
                    </a:p>
                  </a:txBody>
                  <a:tcPr/>
                </a:tc>
                <a:tc>
                  <a:txBody>
                    <a:bodyPr/>
                    <a:lstStyle/>
                    <a:p>
                      <a:pPr algn="ctr"/>
                      <a:r>
                        <a:rPr lang="en-US" sz="1200" kern="1200" dirty="0">
                          <a:solidFill>
                            <a:srgbClr val="787878"/>
                          </a:solidFill>
                          <a:latin typeface="+mn-lt"/>
                          <a:ea typeface="+mn-ea"/>
                          <a:cs typeface="+mn-cs"/>
                        </a:rPr>
                        <a:t>50%</a:t>
                      </a:r>
                    </a:p>
                  </a:txBody>
                  <a:tcPr/>
                </a:tc>
                <a:tc>
                  <a:txBody>
                    <a:bodyPr/>
                    <a:lstStyle/>
                    <a:p>
                      <a:pPr algn="ctr"/>
                      <a:r>
                        <a:rPr lang="en-US" sz="1200" kern="1200" dirty="0">
                          <a:solidFill>
                            <a:srgbClr val="787878"/>
                          </a:solidFill>
                          <a:latin typeface="+mn-lt"/>
                          <a:ea typeface="+mn-ea"/>
                          <a:cs typeface="+mn-cs"/>
                        </a:rPr>
                        <a:t>56%</a:t>
                      </a:r>
                    </a:p>
                  </a:txBody>
                  <a:tcPr/>
                </a:tc>
                <a:extLst>
                  <a:ext uri="{0D108BD9-81ED-4DB2-BD59-A6C34878D82A}">
                    <a16:rowId xmlns:a16="http://schemas.microsoft.com/office/drawing/2014/main" val="3857975356"/>
                  </a:ext>
                </a:extLst>
              </a:tr>
              <a:tr h="182880">
                <a:tc>
                  <a:txBody>
                    <a:bodyPr/>
                    <a:lstStyle/>
                    <a:p>
                      <a:pPr marL="91440"/>
                      <a:r>
                        <a:rPr lang="en-US" sz="1200" dirty="0">
                          <a:solidFill>
                            <a:srgbClr val="787878"/>
                          </a:solidFill>
                        </a:rPr>
                        <a:t>Truck/SUV/Van </a:t>
                      </a:r>
                    </a:p>
                  </a:txBody>
                  <a:tcPr anchor="ctr"/>
                </a:tc>
                <a:tc>
                  <a:txBody>
                    <a:bodyPr/>
                    <a:lstStyle/>
                    <a:p>
                      <a:pPr algn="ctr"/>
                      <a:r>
                        <a:rPr lang="en-US" sz="1200" kern="1200" dirty="0">
                          <a:solidFill>
                            <a:srgbClr val="787878"/>
                          </a:solidFill>
                          <a:latin typeface="+mn-lt"/>
                          <a:ea typeface="+mn-ea"/>
                          <a:cs typeface="+mn-cs"/>
                        </a:rPr>
                        <a:t>56%</a:t>
                      </a:r>
                    </a:p>
                  </a:txBody>
                  <a:tcPr/>
                </a:tc>
                <a:tc>
                  <a:txBody>
                    <a:bodyPr/>
                    <a:lstStyle/>
                    <a:p>
                      <a:pPr algn="ctr"/>
                      <a:r>
                        <a:rPr lang="en-US" sz="1200" kern="1200" dirty="0">
                          <a:solidFill>
                            <a:srgbClr val="787878"/>
                          </a:solidFill>
                          <a:latin typeface="+mn-lt"/>
                          <a:ea typeface="+mn-ea"/>
                          <a:cs typeface="+mn-cs"/>
                        </a:rPr>
                        <a:t>37%</a:t>
                      </a:r>
                    </a:p>
                  </a:txBody>
                  <a:tcPr/>
                </a:tc>
                <a:tc>
                  <a:txBody>
                    <a:bodyPr/>
                    <a:lstStyle/>
                    <a:p>
                      <a:pPr algn="ctr"/>
                      <a:r>
                        <a:rPr lang="en-US" sz="1200" kern="1200" dirty="0">
                          <a:solidFill>
                            <a:srgbClr val="787878"/>
                          </a:solidFill>
                          <a:latin typeface="+mn-lt"/>
                          <a:ea typeface="+mn-ea"/>
                          <a:cs typeface="+mn-cs"/>
                        </a:rPr>
                        <a:t>44%</a:t>
                      </a:r>
                    </a:p>
                  </a:txBody>
                  <a:tcPr/>
                </a:tc>
                <a:tc>
                  <a:txBody>
                    <a:bodyPr/>
                    <a:lstStyle/>
                    <a:p>
                      <a:pPr algn="ctr"/>
                      <a:r>
                        <a:rPr lang="en-US" sz="1200" kern="1200" dirty="0">
                          <a:solidFill>
                            <a:srgbClr val="787878"/>
                          </a:solidFill>
                          <a:latin typeface="+mn-lt"/>
                          <a:ea typeface="+mn-ea"/>
                          <a:cs typeface="+mn-cs"/>
                        </a:rPr>
                        <a:t>39%</a:t>
                      </a:r>
                    </a:p>
                  </a:txBody>
                  <a:tcPr/>
                </a:tc>
                <a:extLst>
                  <a:ext uri="{0D108BD9-81ED-4DB2-BD59-A6C34878D82A}">
                    <a16:rowId xmlns:a16="http://schemas.microsoft.com/office/drawing/2014/main" val="331695328"/>
                  </a:ext>
                </a:extLst>
              </a:tr>
              <a:tr h="182880">
                <a:tc>
                  <a:txBody>
                    <a:bodyPr/>
                    <a:lstStyle/>
                    <a:p>
                      <a:pPr marL="91440"/>
                      <a:r>
                        <a:rPr lang="en-US" sz="1200" dirty="0">
                          <a:solidFill>
                            <a:srgbClr val="787878"/>
                          </a:solidFill>
                        </a:rPr>
                        <a:t>Motorcycle/Other </a:t>
                      </a:r>
                    </a:p>
                  </a:txBody>
                  <a:tcPr anchor="ctr"/>
                </a:tc>
                <a:tc>
                  <a:txBody>
                    <a:bodyPr/>
                    <a:lstStyle/>
                    <a:p>
                      <a:pPr algn="ctr"/>
                      <a:r>
                        <a:rPr lang="en-US" sz="1200" kern="1200" dirty="0">
                          <a:solidFill>
                            <a:srgbClr val="787878"/>
                          </a:solidFill>
                          <a:latin typeface="+mn-lt"/>
                          <a:ea typeface="+mn-ea"/>
                          <a:cs typeface="+mn-cs"/>
                        </a:rPr>
                        <a:t>1%</a:t>
                      </a:r>
                    </a:p>
                  </a:txBody>
                  <a:tcPr anchor="ctr"/>
                </a:tc>
                <a:tc>
                  <a:txBody>
                    <a:bodyPr/>
                    <a:lstStyle/>
                    <a:p>
                      <a:pPr algn="ctr"/>
                      <a:r>
                        <a:rPr lang="en-US" sz="1200" kern="1200" dirty="0">
                          <a:solidFill>
                            <a:srgbClr val="787878"/>
                          </a:solidFill>
                          <a:latin typeface="+mn-lt"/>
                          <a:ea typeface="+mn-ea"/>
                          <a:cs typeface="+mn-cs"/>
                        </a:rPr>
                        <a:t>1%</a:t>
                      </a:r>
                    </a:p>
                  </a:txBody>
                  <a:tcPr anchor="ctr"/>
                </a:tc>
                <a:tc>
                  <a:txBody>
                    <a:bodyPr/>
                    <a:lstStyle/>
                    <a:p>
                      <a:pPr algn="ctr"/>
                      <a:r>
                        <a:rPr lang="en-US" sz="1200" kern="1200" dirty="0">
                          <a:solidFill>
                            <a:srgbClr val="787878"/>
                          </a:solidFill>
                          <a:latin typeface="+mn-lt"/>
                          <a:ea typeface="+mn-ea"/>
                          <a:cs typeface="+mn-cs"/>
                        </a:rPr>
                        <a:t>6%</a:t>
                      </a:r>
                    </a:p>
                  </a:txBody>
                  <a:tcPr anchor="ctr"/>
                </a:tc>
                <a:tc>
                  <a:txBody>
                    <a:bodyPr/>
                    <a:lstStyle/>
                    <a:p>
                      <a:pPr algn="ctr"/>
                      <a:r>
                        <a:rPr lang="en-US" sz="1200" kern="1200" dirty="0">
                          <a:solidFill>
                            <a:srgbClr val="787878"/>
                          </a:solidFill>
                          <a:latin typeface="+mn-lt"/>
                          <a:ea typeface="+mn-ea"/>
                          <a:cs typeface="+mn-cs"/>
                        </a:rPr>
                        <a:t>5%</a:t>
                      </a:r>
                    </a:p>
                  </a:txBody>
                  <a:tcPr anchor="ctr"/>
                </a:tc>
                <a:extLst>
                  <a:ext uri="{0D108BD9-81ED-4DB2-BD59-A6C34878D82A}">
                    <a16:rowId xmlns:a16="http://schemas.microsoft.com/office/drawing/2014/main" val="4218363643"/>
                  </a:ext>
                </a:extLst>
              </a:tr>
              <a:tr h="182880">
                <a:tc>
                  <a:txBody>
                    <a:bodyPr/>
                    <a:lstStyle/>
                    <a:p>
                      <a:r>
                        <a:rPr lang="en-US" sz="1200" dirty="0">
                          <a:solidFill>
                            <a:srgbClr val="787878"/>
                          </a:solidFill>
                        </a:rPr>
                        <a:t>Driving Between 11PM and 4AM</a:t>
                      </a: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extLst>
                  <a:ext uri="{0D108BD9-81ED-4DB2-BD59-A6C34878D82A}">
                    <a16:rowId xmlns:a16="http://schemas.microsoft.com/office/drawing/2014/main" val="477713627"/>
                  </a:ext>
                </a:extLst>
              </a:tr>
              <a:tr h="182880">
                <a:tc>
                  <a:txBody>
                    <a:bodyPr/>
                    <a:lstStyle/>
                    <a:p>
                      <a:pPr marL="91440"/>
                      <a:r>
                        <a:rPr lang="en-US" sz="1200" dirty="0">
                          <a:solidFill>
                            <a:srgbClr val="787878"/>
                          </a:solidFill>
                        </a:rPr>
                        <a:t>At least once a month</a:t>
                      </a:r>
                    </a:p>
                  </a:txBody>
                  <a:tcPr/>
                </a:tc>
                <a:tc>
                  <a:txBody>
                    <a:bodyPr/>
                    <a:lstStyle/>
                    <a:p>
                      <a:pPr algn="ctr"/>
                      <a:r>
                        <a:rPr lang="en-US" sz="1200" kern="1200" dirty="0">
                          <a:solidFill>
                            <a:srgbClr val="787878"/>
                          </a:solidFill>
                          <a:latin typeface="+mn-lt"/>
                          <a:ea typeface="+mn-ea"/>
                          <a:cs typeface="+mn-cs"/>
                        </a:rPr>
                        <a:t>44%</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55%</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31%</a:t>
                      </a:r>
                    </a:p>
                  </a:txBody>
                  <a:tcPr anchor="ctr">
                    <a:lnL w="12700" cap="flat" cmpd="sng" algn="ctr">
                      <a:solidFill>
                        <a:schemeClr val="tx1"/>
                      </a:solidFill>
                      <a:prstDash val="dash"/>
                      <a:round/>
                      <a:headEnd type="none" w="med" len="med"/>
                      <a:tailEnd type="none" w="med" len="med"/>
                    </a:lnL>
                  </a:tcPr>
                </a:tc>
                <a:tc>
                  <a:txBody>
                    <a:bodyPr/>
                    <a:lstStyle/>
                    <a:p>
                      <a:pPr algn="ctr"/>
                      <a:r>
                        <a:rPr lang="en-US" sz="1200" kern="1200" dirty="0">
                          <a:solidFill>
                            <a:srgbClr val="787878"/>
                          </a:solidFill>
                          <a:latin typeface="+mn-lt"/>
                          <a:ea typeface="+mn-ea"/>
                          <a:cs typeface="+mn-cs"/>
                        </a:rPr>
                        <a:t>43%</a:t>
                      </a:r>
                    </a:p>
                  </a:txBody>
                  <a:tcPr anchor="ctr"/>
                </a:tc>
                <a:extLst>
                  <a:ext uri="{0D108BD9-81ED-4DB2-BD59-A6C34878D82A}">
                    <a16:rowId xmlns:a16="http://schemas.microsoft.com/office/drawing/2014/main" val="3717792709"/>
                  </a:ext>
                </a:extLst>
              </a:tr>
              <a:tr h="182880">
                <a:tc>
                  <a:txBody>
                    <a:bodyPr/>
                    <a:lstStyle/>
                    <a:p>
                      <a:pPr marL="91440"/>
                      <a:r>
                        <a:rPr lang="en-US" sz="1200" dirty="0">
                          <a:solidFill>
                            <a:srgbClr val="787878"/>
                          </a:solidFill>
                        </a:rPr>
                        <a:t>Less often</a:t>
                      </a:r>
                    </a:p>
                  </a:txBody>
                  <a:tcPr/>
                </a:tc>
                <a:tc>
                  <a:txBody>
                    <a:bodyPr/>
                    <a:lstStyle/>
                    <a:p>
                      <a:pPr algn="ctr"/>
                      <a:r>
                        <a:rPr lang="en-US" sz="1200" kern="1200" dirty="0">
                          <a:solidFill>
                            <a:srgbClr val="787878"/>
                          </a:solidFill>
                          <a:latin typeface="+mn-lt"/>
                          <a:ea typeface="+mn-ea"/>
                          <a:cs typeface="+mn-cs"/>
                        </a:rPr>
                        <a:t>31%</a:t>
                      </a:r>
                    </a:p>
                  </a:txBody>
                  <a:tcPr anchor="ctr"/>
                </a:tc>
                <a:tc>
                  <a:txBody>
                    <a:bodyPr/>
                    <a:lstStyle/>
                    <a:p>
                      <a:pPr algn="ctr"/>
                      <a:r>
                        <a:rPr lang="en-US" sz="1200" kern="1200" dirty="0">
                          <a:solidFill>
                            <a:srgbClr val="787878"/>
                          </a:solidFill>
                          <a:latin typeface="+mn-lt"/>
                          <a:ea typeface="+mn-ea"/>
                          <a:cs typeface="+mn-cs"/>
                        </a:rPr>
                        <a:t>24%</a:t>
                      </a:r>
                    </a:p>
                  </a:txBody>
                  <a:tcPr anchor="ctr">
                    <a:lnT w="12700" cap="flat" cmpd="sng" algn="ctr">
                      <a:solidFill>
                        <a:schemeClr val="tx1"/>
                      </a:solidFill>
                      <a:prstDash val="dash"/>
                      <a:round/>
                      <a:headEnd type="none" w="med" len="med"/>
                      <a:tailEnd type="none" w="med" len="med"/>
                    </a:lnT>
                  </a:tcPr>
                </a:tc>
                <a:tc>
                  <a:txBody>
                    <a:bodyPr/>
                    <a:lstStyle/>
                    <a:p>
                      <a:pPr algn="ctr"/>
                      <a:r>
                        <a:rPr lang="en-US" sz="1200" kern="1200" dirty="0">
                          <a:solidFill>
                            <a:srgbClr val="787878"/>
                          </a:solidFill>
                          <a:latin typeface="+mn-lt"/>
                          <a:ea typeface="+mn-ea"/>
                          <a:cs typeface="+mn-cs"/>
                        </a:rPr>
                        <a:t>36%</a:t>
                      </a:r>
                    </a:p>
                  </a:txBody>
                  <a:tcPr anchor="ctr">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40%</a:t>
                      </a:r>
                    </a:p>
                  </a:txBody>
                  <a:tcPr anchor="ctr"/>
                </a:tc>
                <a:extLst>
                  <a:ext uri="{0D108BD9-81ED-4DB2-BD59-A6C34878D82A}">
                    <a16:rowId xmlns:a16="http://schemas.microsoft.com/office/drawing/2014/main" val="3312048126"/>
                  </a:ext>
                </a:extLst>
              </a:tr>
              <a:tr h="182880">
                <a:tc>
                  <a:txBody>
                    <a:bodyPr/>
                    <a:lstStyle/>
                    <a:p>
                      <a:pPr marL="91440"/>
                      <a:r>
                        <a:rPr lang="en-US" sz="1200" dirty="0">
                          <a:solidFill>
                            <a:srgbClr val="787878"/>
                          </a:solidFill>
                        </a:rPr>
                        <a:t>Never</a:t>
                      </a:r>
                    </a:p>
                  </a:txBody>
                  <a:tcPr/>
                </a:tc>
                <a:tc>
                  <a:txBody>
                    <a:bodyPr/>
                    <a:lstStyle/>
                    <a:p>
                      <a:pPr algn="ctr"/>
                      <a:r>
                        <a:rPr lang="en-US" sz="1200" kern="1200" dirty="0">
                          <a:solidFill>
                            <a:srgbClr val="787878"/>
                          </a:solidFill>
                          <a:latin typeface="+mn-lt"/>
                          <a:ea typeface="+mn-ea"/>
                          <a:cs typeface="+mn-cs"/>
                        </a:rPr>
                        <a:t>25%</a:t>
                      </a:r>
                    </a:p>
                  </a:txBody>
                  <a:tcPr anchor="ctr"/>
                </a:tc>
                <a:tc>
                  <a:txBody>
                    <a:bodyPr/>
                    <a:lstStyle/>
                    <a:p>
                      <a:pPr algn="ctr"/>
                      <a:r>
                        <a:rPr lang="en-US" sz="1200" kern="1200" dirty="0">
                          <a:solidFill>
                            <a:srgbClr val="787878"/>
                          </a:solidFill>
                          <a:latin typeface="+mn-lt"/>
                          <a:ea typeface="+mn-ea"/>
                          <a:cs typeface="+mn-cs"/>
                        </a:rPr>
                        <a:t>21%</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34%</a:t>
                      </a:r>
                      <a:r>
                        <a:rPr lang="en-US" sz="1200" b="1" u="none" strike="noStrike" kern="1200" baseline="30000" dirty="0">
                          <a:solidFill>
                            <a:srgbClr val="787878"/>
                          </a:solidFill>
                          <a:effectLst/>
                          <a:latin typeface="+mn-lt"/>
                          <a:ea typeface="+mn-ea"/>
                          <a:cs typeface="+mn-cs"/>
                        </a:rPr>
                        <a:t>D</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17%</a:t>
                      </a:r>
                    </a:p>
                  </a:txBody>
                  <a:tcPr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1779336377"/>
                  </a:ext>
                </a:extLst>
              </a:tr>
              <a:tr h="182880">
                <a:tc>
                  <a:txBody>
                    <a:bodyPr/>
                    <a:lstStyle/>
                    <a:p>
                      <a:r>
                        <a:rPr lang="en-US" sz="1200" dirty="0">
                          <a:solidFill>
                            <a:srgbClr val="787878"/>
                          </a:solidFill>
                        </a:rPr>
                        <a:t>Citation Past Year</a:t>
                      </a:r>
                    </a:p>
                  </a:txBody>
                  <a:tcPr anchor="ct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lnT w="12700" cap="flat" cmpd="sng" algn="ctr">
                      <a:solidFill>
                        <a:schemeClr val="tx1"/>
                      </a:solidFill>
                      <a:prstDash val="dash"/>
                      <a:round/>
                      <a:headEnd type="none" w="med" len="med"/>
                      <a:tailEnd type="none" w="med" len="med"/>
                    </a:lnT>
                  </a:tcP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2681063837"/>
                  </a:ext>
                </a:extLst>
              </a:tr>
              <a:tr h="182880">
                <a:tc>
                  <a:txBody>
                    <a:bodyPr/>
                    <a:lstStyle/>
                    <a:p>
                      <a:pPr marL="91440"/>
                      <a:r>
                        <a:rPr lang="en-US" sz="1200" dirty="0">
                          <a:solidFill>
                            <a:srgbClr val="787878"/>
                          </a:solidFill>
                        </a:rPr>
                        <a:t>Yes </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14%</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b="1" kern="1200" dirty="0">
                          <a:solidFill>
                            <a:srgbClr val="787878"/>
                          </a:solidFill>
                          <a:latin typeface="+mn-lt"/>
                          <a:ea typeface="+mn-ea"/>
                          <a:cs typeface="+mn-cs"/>
                        </a:rPr>
                        <a:t>20%</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3%</a:t>
                      </a: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pPr algn="ctr"/>
                      <a:r>
                        <a:rPr lang="en-US" sz="1200" b="1" kern="1200" dirty="0">
                          <a:solidFill>
                            <a:srgbClr val="787878"/>
                          </a:solidFill>
                          <a:latin typeface="+mn-lt"/>
                          <a:ea typeface="+mn-ea"/>
                          <a:cs typeface="+mn-cs"/>
                        </a:rPr>
                        <a:t>18%</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3632012182"/>
                  </a:ext>
                </a:extLst>
              </a:tr>
              <a:tr h="182880">
                <a:tc>
                  <a:txBody>
                    <a:bodyPr/>
                    <a:lstStyle/>
                    <a:p>
                      <a:pPr marL="91440"/>
                      <a:r>
                        <a:rPr lang="en-US" sz="1200" dirty="0">
                          <a:solidFill>
                            <a:srgbClr val="787878"/>
                          </a:solidFill>
                        </a:rPr>
                        <a:t>No</a:t>
                      </a:r>
                    </a:p>
                  </a:txBody>
                  <a:tcPr anchor="ctr"/>
                </a:tc>
                <a:tc>
                  <a:txBody>
                    <a:bodyPr/>
                    <a:lstStyle/>
                    <a:p>
                      <a:pPr algn="ctr"/>
                      <a:r>
                        <a:rPr lang="en-US" sz="1200" kern="1200" dirty="0">
                          <a:solidFill>
                            <a:srgbClr val="787878"/>
                          </a:solidFill>
                          <a:latin typeface="+mn-lt"/>
                          <a:ea typeface="+mn-ea"/>
                          <a:cs typeface="+mn-cs"/>
                        </a:rPr>
                        <a:t>86%</a:t>
                      </a:r>
                    </a:p>
                  </a:txBody>
                  <a:tcPr anchor="ctr">
                    <a:lnT w="12700" cap="flat" cmpd="sng" algn="ctr">
                      <a:solidFill>
                        <a:schemeClr val="tx1"/>
                      </a:solidFill>
                      <a:prstDash val="dash"/>
                      <a:round/>
                      <a:headEnd type="none" w="med" len="med"/>
                      <a:tailEnd type="none" w="med" len="med"/>
                    </a:lnT>
                  </a:tcPr>
                </a:tc>
                <a:tc>
                  <a:txBody>
                    <a:bodyPr/>
                    <a:lstStyle/>
                    <a:p>
                      <a:pPr algn="ctr"/>
                      <a:r>
                        <a:rPr lang="en-US" sz="1200" kern="1200" dirty="0">
                          <a:solidFill>
                            <a:srgbClr val="787878"/>
                          </a:solidFill>
                          <a:latin typeface="+mn-lt"/>
                          <a:ea typeface="+mn-ea"/>
                          <a:cs typeface="+mn-cs"/>
                        </a:rPr>
                        <a:t>80%</a:t>
                      </a:r>
                    </a:p>
                  </a:txBody>
                  <a:tcPr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a:r>
                        <a:rPr lang="en-US" sz="1200" b="1" kern="1200" dirty="0">
                          <a:solidFill>
                            <a:srgbClr val="787878"/>
                          </a:solidFill>
                          <a:latin typeface="+mn-lt"/>
                          <a:ea typeface="+mn-ea"/>
                          <a:cs typeface="+mn-cs"/>
                        </a:rPr>
                        <a:t>97%</a:t>
                      </a:r>
                      <a:r>
                        <a:rPr lang="en-US" sz="1200" b="1" u="none" strike="noStrike" kern="1200" baseline="30000" dirty="0">
                          <a:solidFill>
                            <a:srgbClr val="787878"/>
                          </a:solidFill>
                          <a:effectLst/>
                          <a:latin typeface="+mn-lt"/>
                          <a:ea typeface="+mn-ea"/>
                          <a:cs typeface="+mn-cs"/>
                        </a:rPr>
                        <a:t>ABD</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82%</a:t>
                      </a: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679791434"/>
                  </a:ext>
                </a:extLst>
              </a:tr>
              <a:tr h="182880">
                <a:tc>
                  <a:txBody>
                    <a:bodyPr/>
                    <a:lstStyle/>
                    <a:p>
                      <a:r>
                        <a:rPr lang="en-US" sz="1200" dirty="0">
                          <a:solidFill>
                            <a:srgbClr val="787878"/>
                          </a:solidFill>
                        </a:rPr>
                        <a:t>Crash Past Year</a:t>
                      </a: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lnT w="12700" cap="flat" cmpd="sng" algn="ctr">
                      <a:solidFill>
                        <a:schemeClr val="tx1"/>
                      </a:solidFill>
                      <a:prstDash val="dash"/>
                      <a:round/>
                      <a:headEnd type="none" w="med" len="med"/>
                      <a:tailEnd type="none" w="med" len="med"/>
                    </a:lnT>
                  </a:tcP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955786349"/>
                  </a:ext>
                </a:extLst>
              </a:tr>
              <a:tr h="182880">
                <a:tc>
                  <a:txBody>
                    <a:bodyPr/>
                    <a:lstStyle/>
                    <a:p>
                      <a:pPr marL="91440"/>
                      <a:r>
                        <a:rPr lang="en-US" sz="1200" dirty="0">
                          <a:solidFill>
                            <a:srgbClr val="787878"/>
                          </a:solidFill>
                        </a:rPr>
                        <a:t>Yes</a:t>
                      </a:r>
                    </a:p>
                  </a:txBody>
                  <a:tcPr anchor="ctr"/>
                </a:tc>
                <a:tc>
                  <a:txBody>
                    <a:bodyPr/>
                    <a:lstStyle/>
                    <a:p>
                      <a:pPr algn="ctr"/>
                      <a:r>
                        <a:rPr lang="en-US" sz="1200" kern="1200" dirty="0">
                          <a:solidFill>
                            <a:srgbClr val="787878"/>
                          </a:solidFill>
                          <a:latin typeface="+mn-lt"/>
                          <a:ea typeface="+mn-ea"/>
                          <a:cs typeface="+mn-cs"/>
                        </a:rPr>
                        <a:t>6%</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22%</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5%</a:t>
                      </a: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pPr algn="ctr"/>
                      <a:r>
                        <a:rPr lang="en-US" sz="1200" b="1" kern="1200" dirty="0">
                          <a:solidFill>
                            <a:srgbClr val="787878"/>
                          </a:solidFill>
                          <a:latin typeface="+mn-lt"/>
                          <a:ea typeface="+mn-ea"/>
                          <a:cs typeface="+mn-cs"/>
                        </a:rPr>
                        <a:t>16%</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4141675288"/>
                  </a:ext>
                </a:extLst>
              </a:tr>
              <a:tr h="182880">
                <a:tc>
                  <a:txBody>
                    <a:bodyPr/>
                    <a:lstStyle/>
                    <a:p>
                      <a:pPr marL="91440"/>
                      <a:r>
                        <a:rPr lang="en-US" sz="1200" dirty="0">
                          <a:solidFill>
                            <a:srgbClr val="787878"/>
                          </a:solidFill>
                        </a:rPr>
                        <a:t>No</a:t>
                      </a:r>
                    </a:p>
                  </a:txBody>
                  <a:tcPr anchor="ctr"/>
                </a:tc>
                <a:tc>
                  <a:txBody>
                    <a:bodyPr/>
                    <a:lstStyle/>
                    <a:p>
                      <a:pPr algn="ctr"/>
                      <a:r>
                        <a:rPr lang="en-US" sz="1200" kern="1200" dirty="0">
                          <a:solidFill>
                            <a:srgbClr val="787878"/>
                          </a:solidFill>
                          <a:latin typeface="+mn-lt"/>
                          <a:ea typeface="+mn-ea"/>
                          <a:cs typeface="+mn-cs"/>
                        </a:rPr>
                        <a:t>94%</a:t>
                      </a:r>
                    </a:p>
                  </a:txBody>
                  <a:tcPr anchor="ctr"/>
                </a:tc>
                <a:tc>
                  <a:txBody>
                    <a:bodyPr/>
                    <a:lstStyle/>
                    <a:p>
                      <a:pPr algn="ctr"/>
                      <a:r>
                        <a:rPr lang="en-US" sz="1200" kern="1200" dirty="0">
                          <a:solidFill>
                            <a:srgbClr val="787878"/>
                          </a:solidFill>
                          <a:latin typeface="+mn-lt"/>
                          <a:ea typeface="+mn-ea"/>
                          <a:cs typeface="+mn-cs"/>
                        </a:rPr>
                        <a:t>78%</a:t>
                      </a:r>
                    </a:p>
                  </a:txBody>
                  <a:tcPr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a:r>
                        <a:rPr lang="en-US" sz="1200" b="1" kern="1200" dirty="0">
                          <a:solidFill>
                            <a:srgbClr val="787878"/>
                          </a:solidFill>
                          <a:latin typeface="+mn-lt"/>
                          <a:ea typeface="+mn-ea"/>
                          <a:cs typeface="+mn-cs"/>
                        </a:rPr>
                        <a:t>95%</a:t>
                      </a:r>
                      <a:r>
                        <a:rPr lang="en-US" sz="1200" b="1" u="none" strike="noStrike" kern="1200" baseline="30000" dirty="0">
                          <a:solidFill>
                            <a:srgbClr val="787878"/>
                          </a:solidFill>
                          <a:effectLst/>
                          <a:latin typeface="+mn-lt"/>
                          <a:ea typeface="+mn-ea"/>
                          <a:cs typeface="+mn-cs"/>
                        </a:rPr>
                        <a:t>BD</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84%</a:t>
                      </a: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1965247889"/>
                  </a:ext>
                </a:extLst>
              </a:tr>
              <a:tr h="182880">
                <a:tc>
                  <a:txBody>
                    <a:bodyPr/>
                    <a:lstStyle/>
                    <a:p>
                      <a:r>
                        <a:rPr lang="en-US" sz="1200" dirty="0">
                          <a:solidFill>
                            <a:srgbClr val="787878"/>
                          </a:solidFill>
                        </a:rPr>
                        <a:t>Arrested for Driving While Intoxicated</a:t>
                      </a:r>
                    </a:p>
                  </a:txBody>
                  <a:tcPr anchor="ct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lnT w="12700" cap="flat" cmpd="sng" algn="ctr">
                      <a:solidFill>
                        <a:schemeClr val="tx1"/>
                      </a:solidFill>
                      <a:prstDash val="dash"/>
                      <a:round/>
                      <a:headEnd type="none" w="med" len="med"/>
                      <a:tailEnd type="none" w="med" len="med"/>
                    </a:lnT>
                  </a:tcP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594446566"/>
                  </a:ext>
                </a:extLst>
              </a:tr>
              <a:tr h="182880">
                <a:tc>
                  <a:txBody>
                    <a:bodyPr/>
                    <a:lstStyle/>
                    <a:p>
                      <a:pPr marL="91440"/>
                      <a:r>
                        <a:rPr lang="en-US" sz="1200" dirty="0">
                          <a:solidFill>
                            <a:srgbClr val="787878"/>
                          </a:solidFill>
                        </a:rPr>
                        <a:t>Yes</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13%</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b="1" kern="1200" dirty="0">
                          <a:solidFill>
                            <a:srgbClr val="787878"/>
                          </a:solidFill>
                          <a:latin typeface="+mn-lt"/>
                          <a:ea typeface="+mn-ea"/>
                          <a:cs typeface="+mn-cs"/>
                        </a:rPr>
                        <a:t>23%</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3%</a:t>
                      </a: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pPr algn="ctr"/>
                      <a:r>
                        <a:rPr lang="en-US" sz="1200" b="1" kern="1200" dirty="0">
                          <a:solidFill>
                            <a:srgbClr val="787878"/>
                          </a:solidFill>
                          <a:latin typeface="+mn-lt"/>
                          <a:ea typeface="+mn-ea"/>
                          <a:cs typeface="+mn-cs"/>
                        </a:rPr>
                        <a:t>29%</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3144657782"/>
                  </a:ext>
                </a:extLst>
              </a:tr>
              <a:tr h="182880">
                <a:tc>
                  <a:txBody>
                    <a:bodyPr/>
                    <a:lstStyle/>
                    <a:p>
                      <a:pPr marL="91440"/>
                      <a:r>
                        <a:rPr lang="en-US" sz="1200" dirty="0">
                          <a:solidFill>
                            <a:srgbClr val="787878"/>
                          </a:solidFill>
                        </a:rPr>
                        <a:t>No</a:t>
                      </a:r>
                    </a:p>
                  </a:txBody>
                  <a:tcPr anchor="ctr"/>
                </a:tc>
                <a:tc>
                  <a:txBody>
                    <a:bodyPr/>
                    <a:lstStyle/>
                    <a:p>
                      <a:pPr algn="ctr"/>
                      <a:r>
                        <a:rPr lang="en-US" sz="1200" kern="1200" dirty="0">
                          <a:solidFill>
                            <a:srgbClr val="787878"/>
                          </a:solidFill>
                          <a:latin typeface="+mn-lt"/>
                          <a:ea typeface="+mn-ea"/>
                          <a:cs typeface="+mn-cs"/>
                        </a:rPr>
                        <a:t>87%</a:t>
                      </a:r>
                    </a:p>
                  </a:txBody>
                  <a:tcPr anchor="ctr">
                    <a:lnT w="12700" cap="flat" cmpd="sng" algn="ctr">
                      <a:solidFill>
                        <a:schemeClr val="tx1"/>
                      </a:solidFill>
                      <a:prstDash val="dash"/>
                      <a:round/>
                      <a:headEnd type="none" w="med" len="med"/>
                      <a:tailEnd type="none" w="med" len="med"/>
                    </a:lnT>
                  </a:tcPr>
                </a:tc>
                <a:tc>
                  <a:txBody>
                    <a:bodyPr/>
                    <a:lstStyle/>
                    <a:p>
                      <a:pPr algn="ctr"/>
                      <a:r>
                        <a:rPr lang="en-US" sz="1200" kern="1200" dirty="0">
                          <a:solidFill>
                            <a:srgbClr val="787878"/>
                          </a:solidFill>
                          <a:latin typeface="+mn-lt"/>
                          <a:ea typeface="+mn-ea"/>
                          <a:cs typeface="+mn-cs"/>
                        </a:rPr>
                        <a:t>77%</a:t>
                      </a:r>
                    </a:p>
                  </a:txBody>
                  <a:tcPr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a:r>
                        <a:rPr lang="en-US" sz="1200" b="1" kern="1200" dirty="0">
                          <a:solidFill>
                            <a:srgbClr val="787878"/>
                          </a:solidFill>
                          <a:latin typeface="+mn-lt"/>
                          <a:ea typeface="+mn-ea"/>
                          <a:cs typeface="+mn-cs"/>
                        </a:rPr>
                        <a:t>97%</a:t>
                      </a:r>
                      <a:r>
                        <a:rPr lang="en-US" sz="1200" b="1" u="none" strike="noStrike" kern="1200" baseline="30000" dirty="0">
                          <a:solidFill>
                            <a:srgbClr val="787878"/>
                          </a:solidFill>
                          <a:effectLst/>
                          <a:latin typeface="+mn-lt"/>
                          <a:ea typeface="+mn-ea"/>
                          <a:cs typeface="+mn-cs"/>
                        </a:rPr>
                        <a:t>ABD</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a:r>
                        <a:rPr lang="en-US" sz="1200" kern="1200" dirty="0">
                          <a:solidFill>
                            <a:srgbClr val="787878"/>
                          </a:solidFill>
                          <a:latin typeface="+mn-lt"/>
                          <a:ea typeface="+mn-ea"/>
                          <a:cs typeface="+mn-cs"/>
                        </a:rPr>
                        <a:t>71%</a:t>
                      </a: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352342781"/>
                  </a:ext>
                </a:extLst>
              </a:tr>
            </a:tbl>
          </a:graphicData>
        </a:graphic>
      </p:graphicFrame>
      <p:sp>
        <p:nvSpPr>
          <p:cNvPr id="15" name="Rectangle 14">
            <a:extLst>
              <a:ext uri="{FF2B5EF4-FFF2-40B4-BE49-F238E27FC236}">
                <a16:creationId xmlns:a16="http://schemas.microsoft.com/office/drawing/2014/main" id="{4B12D10D-B50A-E954-276C-4BD4DAEF0749}"/>
              </a:ext>
            </a:extLst>
          </p:cNvPr>
          <p:cNvSpPr/>
          <p:nvPr/>
        </p:nvSpPr>
        <p:spPr>
          <a:xfrm>
            <a:off x="9293150" y="6335002"/>
            <a:ext cx="2890058" cy="215444"/>
          </a:xfrm>
          <a:prstGeom prst="rect">
            <a:avLst/>
          </a:prstGeom>
        </p:spPr>
        <p:txBody>
          <a:bodyPr wrap="square">
            <a:spAutoFit/>
          </a:bodyPr>
          <a:lstStyle/>
          <a:p>
            <a:pPr marL="342900" indent="-342900" fontAlgn="base">
              <a:spcBef>
                <a:spcPct val="0"/>
              </a:spcBef>
              <a:spcAft>
                <a:spcPct val="0"/>
              </a:spcAft>
              <a:tabLst>
                <a:tab pos="346075" algn="l"/>
              </a:tabLst>
            </a:pPr>
            <a:r>
              <a:rPr lang="en-US" sz="800" i="1" dirty="0">
                <a:solidFill>
                  <a:srgbClr val="787878"/>
                </a:solidFill>
                <a:ea typeface="ＭＳ Ｐゴシック" charset="0"/>
                <a:sym typeface="Symbol" pitchFamily="18" charset="2"/>
              </a:rPr>
              <a:t>A/B/C/D Denotes Significance at the 95% confidence level</a:t>
            </a:r>
            <a:endParaRPr lang="en-US" sz="800" i="1" dirty="0">
              <a:solidFill>
                <a:srgbClr val="787878"/>
              </a:solidFill>
              <a:ea typeface="ＭＳ Ｐゴシック" charset="0"/>
            </a:endParaRPr>
          </a:p>
        </p:txBody>
      </p:sp>
      <p:sp>
        <p:nvSpPr>
          <p:cNvPr id="5" name="TextBox 4">
            <a:extLst>
              <a:ext uri="{FF2B5EF4-FFF2-40B4-BE49-F238E27FC236}">
                <a16:creationId xmlns:a16="http://schemas.microsoft.com/office/drawing/2014/main" id="{C9E17FDE-300B-A655-AFC0-99F40249E946}"/>
              </a:ext>
            </a:extLst>
          </p:cNvPr>
          <p:cNvSpPr txBox="1"/>
          <p:nvPr/>
        </p:nvSpPr>
        <p:spPr>
          <a:xfrm>
            <a:off x="8792" y="6489255"/>
            <a:ext cx="8782869" cy="369332"/>
          </a:xfrm>
          <a:prstGeom prst="rect">
            <a:avLst/>
          </a:prstGeom>
          <a:noFill/>
        </p:spPr>
        <p:txBody>
          <a:bodyPr wrap="square" rtlCol="0">
            <a:spAutoFit/>
          </a:bodyPr>
          <a:lstStyle/>
          <a:p>
            <a:r>
              <a:rPr lang="en-US" sz="900" dirty="0">
                <a:solidFill>
                  <a:srgbClr val="787878"/>
                </a:solidFill>
              </a:rPr>
              <a:t>Q16. Prior to using marijuana, how often do you have a plan for a sober ride to drive you? </a:t>
            </a:r>
            <a:r>
              <a:rPr lang="en-US" sz="900" i="1" dirty="0">
                <a:solidFill>
                  <a:srgbClr val="787878"/>
                </a:solidFill>
              </a:rPr>
              <a:t>Base: Marijuana Users (n=468)</a:t>
            </a:r>
            <a:r>
              <a:rPr lang="en-US" sz="900" dirty="0">
                <a:solidFill>
                  <a:srgbClr val="787878"/>
                </a:solidFill>
              </a:rPr>
              <a:t> </a:t>
            </a:r>
          </a:p>
          <a:p>
            <a:r>
              <a:rPr lang="en-US" sz="900" dirty="0">
                <a:solidFill>
                  <a:srgbClr val="787878"/>
                </a:solidFill>
              </a:rPr>
              <a:t>Q27. From today forward, prior to using marijuana, how often will you have a plan for a sober ride to drive you? </a:t>
            </a:r>
            <a:r>
              <a:rPr lang="en-US" sz="900" i="1" dirty="0">
                <a:solidFill>
                  <a:srgbClr val="787878"/>
                </a:solidFill>
              </a:rPr>
              <a:t>Base: Marijuana Users (n=468)</a:t>
            </a:r>
            <a:r>
              <a:rPr lang="en-US" sz="900" dirty="0">
                <a:solidFill>
                  <a:srgbClr val="787878"/>
                </a:solidFill>
              </a:rPr>
              <a:t> </a:t>
            </a:r>
          </a:p>
        </p:txBody>
      </p:sp>
      <p:sp>
        <p:nvSpPr>
          <p:cNvPr id="3" name="Rectangle 2">
            <a:extLst>
              <a:ext uri="{FF2B5EF4-FFF2-40B4-BE49-F238E27FC236}">
                <a16:creationId xmlns:a16="http://schemas.microsoft.com/office/drawing/2014/main" id="{919B2C85-0253-D815-85EC-9F82850DB764}"/>
              </a:ext>
            </a:extLst>
          </p:cNvPr>
          <p:cNvSpPr/>
          <p:nvPr/>
        </p:nvSpPr>
        <p:spPr>
          <a:xfrm>
            <a:off x="10914475" y="6566601"/>
            <a:ext cx="1141659" cy="215444"/>
          </a:xfrm>
          <a:prstGeom prst="rect">
            <a:avLst/>
          </a:prstGeom>
        </p:spPr>
        <p:txBody>
          <a:bodyPr wrap="none">
            <a:spAutoFit/>
          </a:bodyPr>
          <a:lstStyle/>
          <a:p>
            <a:r>
              <a:rPr lang="en-US" sz="800" baseline="30000" dirty="0">
                <a:solidFill>
                  <a:srgbClr val="787878"/>
                </a:solidFill>
              </a:rPr>
              <a:t>+ </a:t>
            </a:r>
            <a:r>
              <a:rPr lang="en-US" sz="800" i="1" dirty="0">
                <a:solidFill>
                  <a:srgbClr val="787878"/>
                </a:solidFill>
              </a:rPr>
              <a:t>Caution: Small base</a:t>
            </a:r>
          </a:p>
        </p:txBody>
      </p:sp>
    </p:spTree>
    <p:extLst>
      <p:ext uri="{BB962C8B-B14F-4D97-AF65-F5344CB8AC3E}">
        <p14:creationId xmlns:p14="http://schemas.microsoft.com/office/powerpoint/2010/main" val="208423038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2012-3C7B-421F-90A4-F3A8F53529BC}"/>
              </a:ext>
            </a:extLst>
          </p:cNvPr>
          <p:cNvSpPr>
            <a:spLocks noGrp="1"/>
          </p:cNvSpPr>
          <p:nvPr>
            <p:ph type="title"/>
          </p:nvPr>
        </p:nvSpPr>
        <p:spPr/>
        <p:txBody>
          <a:bodyPr/>
          <a:lstStyle/>
          <a:p>
            <a:r>
              <a:rPr lang="en-US" sz="2800" dirty="0"/>
              <a:t>Pre and Post Evaluation – How Opinions Changed</a:t>
            </a:r>
            <a:endParaRPr lang="en-US" dirty="0"/>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102</a:t>
            </a:fld>
            <a:endParaRPr lang="en-US" dirty="0"/>
          </a:p>
        </p:txBody>
      </p:sp>
      <p:sp>
        <p:nvSpPr>
          <p:cNvPr id="8" name="Content Placeholder 3">
            <a:extLst>
              <a:ext uri="{FF2B5EF4-FFF2-40B4-BE49-F238E27FC236}">
                <a16:creationId xmlns:a16="http://schemas.microsoft.com/office/drawing/2014/main" id="{9ED52408-19AA-42B9-9CA3-3583E522DA3B}"/>
              </a:ext>
            </a:extLst>
          </p:cNvPr>
          <p:cNvSpPr txBox="1">
            <a:spLocks/>
          </p:cNvSpPr>
          <p:nvPr/>
        </p:nvSpPr>
        <p:spPr>
          <a:xfrm>
            <a:off x="178232" y="1459423"/>
            <a:ext cx="11243142" cy="563965"/>
          </a:xfrm>
          <a:prstGeom prst="rect">
            <a:avLst/>
          </a:prstGeom>
        </p:spPr>
        <p:txBody>
          <a:bodyPr anchor="ctr"/>
          <a:lstStyle>
            <a:lvl1pPr marL="0" indent="0" algn="l" defTabSz="914400" rtl="0" eaLnBrk="1" latinLnBrk="0" hangingPunct="1">
              <a:lnSpc>
                <a:spcPct val="90000"/>
              </a:lnSpc>
              <a:spcBef>
                <a:spcPts val="1200"/>
              </a:spcBef>
              <a:buClr>
                <a:schemeClr val="accent1"/>
              </a:buClr>
              <a:buFont typeface="Wingdings" panose="05000000000000000000" pitchFamily="2" charset="2"/>
              <a:buNone/>
              <a:defRPr sz="4000" kern="1200">
                <a:solidFill>
                  <a:schemeClr val="tx1"/>
                </a:solidFill>
                <a:latin typeface="+mn-lt"/>
                <a:ea typeface="+mn-ea"/>
                <a:cs typeface="+mn-cs"/>
              </a:defRPr>
            </a:lvl1pPr>
            <a:lvl2pPr marL="341312" indent="0" algn="l" defTabSz="914400" rtl="0" eaLnBrk="1" latinLnBrk="0" hangingPunct="1">
              <a:lnSpc>
                <a:spcPct val="90000"/>
              </a:lnSpc>
              <a:spcBef>
                <a:spcPts val="250"/>
              </a:spcBef>
              <a:spcAft>
                <a:spcPts val="250"/>
              </a:spcAft>
              <a:buClr>
                <a:schemeClr val="accent1"/>
              </a:buClr>
              <a:buFont typeface="Tw Cen MT" panose="020B0602020104020603" pitchFamily="34" charset="0"/>
              <a:buNone/>
              <a:defRPr sz="4000" kern="1200">
                <a:solidFill>
                  <a:schemeClr val="tx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815975" marR="0" indent="-815975">
              <a:spcBef>
                <a:spcPts val="0"/>
              </a:spcBef>
              <a:spcAft>
                <a:spcPts val="0"/>
              </a:spcAft>
              <a:tabLst>
                <a:tab pos="-1028700" algn="l"/>
                <a:tab pos="-914400" algn="l"/>
                <a:tab pos="-457200" algn="l"/>
                <a:tab pos="181610" algn="l"/>
                <a:tab pos="544195" algn="l"/>
                <a:tab pos="815975" algn="l"/>
                <a:tab pos="914400" algn="l"/>
                <a:tab pos="1186180" algn="l"/>
                <a:tab pos="1458595" algn="l"/>
                <a:tab pos="1730375" algn="l"/>
                <a:tab pos="2002790" algn="l"/>
                <a:tab pos="2274570" algn="l"/>
                <a:tab pos="2546350" algn="l"/>
                <a:tab pos="2818765" algn="l"/>
                <a:tab pos="3090545" algn="l"/>
                <a:tab pos="3362960" algn="l"/>
                <a:tab pos="3634740" algn="l"/>
                <a:tab pos="3906520" algn="l"/>
                <a:tab pos="4178935" algn="l"/>
                <a:tab pos="4450715" algn="l"/>
                <a:tab pos="4723130" algn="l"/>
                <a:tab pos="4994910" algn="l"/>
                <a:tab pos="5266690" algn="l"/>
                <a:tab pos="5539105" algn="l"/>
                <a:tab pos="5810885" algn="l"/>
                <a:tab pos="6083300" algn="l"/>
                <a:tab pos="6355080" algn="l"/>
                <a:tab pos="6626860" algn="l"/>
                <a:tab pos="6899275" algn="l"/>
                <a:tab pos="7171055" algn="l"/>
                <a:tab pos="7443470" algn="l"/>
                <a:tab pos="7715250" algn="l"/>
              </a:tabLst>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9" name="TextBox 8">
            <a:extLst>
              <a:ext uri="{FF2B5EF4-FFF2-40B4-BE49-F238E27FC236}">
                <a16:creationId xmlns:a16="http://schemas.microsoft.com/office/drawing/2014/main" id="{F01196CE-CADB-7DB6-F898-7A8266B93EF1}"/>
              </a:ext>
            </a:extLst>
          </p:cNvPr>
          <p:cNvSpPr txBox="1"/>
          <p:nvPr/>
        </p:nvSpPr>
        <p:spPr>
          <a:xfrm>
            <a:off x="8792" y="6489255"/>
            <a:ext cx="8782869" cy="369332"/>
          </a:xfrm>
          <a:prstGeom prst="rect">
            <a:avLst/>
          </a:prstGeom>
          <a:noFill/>
        </p:spPr>
        <p:txBody>
          <a:bodyPr wrap="square" rtlCol="0">
            <a:spAutoFit/>
          </a:bodyPr>
          <a:lstStyle/>
          <a:p>
            <a:r>
              <a:rPr lang="en-US" sz="900" dirty="0">
                <a:solidFill>
                  <a:srgbClr val="787878"/>
                </a:solidFill>
              </a:rPr>
              <a:t>Q16. Prior to using marijuana, how often do you have a plan for a sober ride to drive you? </a:t>
            </a:r>
            <a:r>
              <a:rPr lang="en-US" sz="900" i="1" dirty="0">
                <a:solidFill>
                  <a:srgbClr val="787878"/>
                </a:solidFill>
              </a:rPr>
              <a:t>Base: Marijuana Users (n=468)</a:t>
            </a:r>
            <a:r>
              <a:rPr lang="en-US" sz="900" dirty="0">
                <a:solidFill>
                  <a:srgbClr val="787878"/>
                </a:solidFill>
              </a:rPr>
              <a:t> </a:t>
            </a:r>
          </a:p>
          <a:p>
            <a:r>
              <a:rPr lang="en-US" sz="900" dirty="0">
                <a:solidFill>
                  <a:srgbClr val="787878"/>
                </a:solidFill>
              </a:rPr>
              <a:t>Q27. From today forward, prior to using marijuana, how often will you have a plan for a sober ride to drive you? </a:t>
            </a:r>
            <a:r>
              <a:rPr lang="en-US" sz="900" i="1" dirty="0">
                <a:solidFill>
                  <a:srgbClr val="787878"/>
                </a:solidFill>
              </a:rPr>
              <a:t>Base: Marijuana Users (n=468)</a:t>
            </a:r>
            <a:r>
              <a:rPr lang="en-US" sz="900" dirty="0">
                <a:solidFill>
                  <a:srgbClr val="787878"/>
                </a:solidFill>
              </a:rPr>
              <a:t> </a:t>
            </a:r>
          </a:p>
        </p:txBody>
      </p:sp>
      <p:graphicFrame>
        <p:nvGraphicFramePr>
          <p:cNvPr id="5" name="Table 4">
            <a:extLst>
              <a:ext uri="{FF2B5EF4-FFF2-40B4-BE49-F238E27FC236}">
                <a16:creationId xmlns:a16="http://schemas.microsoft.com/office/drawing/2014/main" id="{EE117FBE-2CFA-EF70-4FEA-E47F0F7A4C3D}"/>
              </a:ext>
            </a:extLst>
          </p:cNvPr>
          <p:cNvGraphicFramePr>
            <a:graphicFrameLocks noGrp="1"/>
          </p:cNvGraphicFramePr>
          <p:nvPr/>
        </p:nvGraphicFramePr>
        <p:xfrm>
          <a:off x="3493469" y="2008887"/>
          <a:ext cx="8272650" cy="3048402"/>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val="470922696"/>
                    </a:ext>
                  </a:extLst>
                </a:gridCol>
                <a:gridCol w="1097280">
                  <a:extLst>
                    <a:ext uri="{9D8B030D-6E8A-4147-A177-3AD203B41FA5}">
                      <a16:colId xmlns:a16="http://schemas.microsoft.com/office/drawing/2014/main" val="3183909191"/>
                    </a:ext>
                  </a:extLst>
                </a:gridCol>
                <a:gridCol w="1355470">
                  <a:extLst>
                    <a:ext uri="{9D8B030D-6E8A-4147-A177-3AD203B41FA5}">
                      <a16:colId xmlns:a16="http://schemas.microsoft.com/office/drawing/2014/main" val="3238096619"/>
                    </a:ext>
                  </a:extLst>
                </a:gridCol>
                <a:gridCol w="1355470">
                  <a:extLst>
                    <a:ext uri="{9D8B030D-6E8A-4147-A177-3AD203B41FA5}">
                      <a16:colId xmlns:a16="http://schemas.microsoft.com/office/drawing/2014/main" val="4247909470"/>
                    </a:ext>
                  </a:extLst>
                </a:gridCol>
                <a:gridCol w="1355470">
                  <a:extLst>
                    <a:ext uri="{9D8B030D-6E8A-4147-A177-3AD203B41FA5}">
                      <a16:colId xmlns:a16="http://schemas.microsoft.com/office/drawing/2014/main" val="4285814932"/>
                    </a:ext>
                  </a:extLst>
                </a:gridCol>
                <a:gridCol w="1554480">
                  <a:extLst>
                    <a:ext uri="{9D8B030D-6E8A-4147-A177-3AD203B41FA5}">
                      <a16:colId xmlns:a16="http://schemas.microsoft.com/office/drawing/2014/main" val="2202348926"/>
                    </a:ext>
                  </a:extLst>
                </a:gridCol>
              </a:tblGrid>
              <a:tr h="274320">
                <a:tc>
                  <a:txBody>
                    <a:bodyPr/>
                    <a:lstStyle/>
                    <a:p>
                      <a:endParaRPr lang="en-US" sz="1200" dirty="0"/>
                    </a:p>
                  </a:txBody>
                  <a:tcPr/>
                </a:tc>
                <a:tc>
                  <a:txBody>
                    <a:bodyPr/>
                    <a:lstStyle/>
                    <a:p>
                      <a:pPr algn="ctr"/>
                      <a:endParaRPr lang="en-US" sz="1200" b="1" dirty="0"/>
                    </a:p>
                  </a:txBody>
                  <a:tcPr anchor="ctr"/>
                </a:tc>
                <a:tc gridSpan="4">
                  <a:txBody>
                    <a:bodyPr/>
                    <a:lstStyle/>
                    <a:p>
                      <a:pPr algn="ctr"/>
                      <a:r>
                        <a:rPr lang="en-US" sz="1200" b="1" dirty="0"/>
                        <a:t>Users Summary – How Opinions Changed</a:t>
                      </a:r>
                    </a:p>
                  </a:txBody>
                  <a:tcPr anchor="ctr"/>
                </a:tc>
                <a:tc hMerge="1">
                  <a:txBody>
                    <a:bodyPr/>
                    <a:lstStyle/>
                    <a:p>
                      <a:pPr algn="ctr"/>
                      <a:endParaRPr lang="en-US" sz="1400" b="0" dirty="0"/>
                    </a:p>
                  </a:txBody>
                  <a:tcPr anchor="ctr"/>
                </a:tc>
                <a:tc hMerge="1">
                  <a:txBody>
                    <a:bodyPr/>
                    <a:lstStyle/>
                    <a:p>
                      <a:pPr algn="ctr"/>
                      <a:endParaRPr lang="en-US" sz="1200" b="1" dirty="0"/>
                    </a:p>
                  </a:txBody>
                  <a:tcPr anchor="ctr"/>
                </a:tc>
                <a:tc hMerge="1">
                  <a:txBody>
                    <a:bodyPr/>
                    <a:lstStyle/>
                    <a:p>
                      <a:pPr algn="ctr"/>
                      <a:endParaRPr lang="en-US" sz="1400" b="0" dirty="0"/>
                    </a:p>
                  </a:txBody>
                  <a:tcPr anchor="ctr"/>
                </a:tc>
                <a:extLst>
                  <a:ext uri="{0D108BD9-81ED-4DB2-BD59-A6C34878D82A}">
                    <a16:rowId xmlns:a16="http://schemas.microsoft.com/office/drawing/2014/main" val="2769355112"/>
                  </a:ext>
                </a:extLst>
              </a:tr>
              <a:tr h="488082">
                <a:tc>
                  <a:txBody>
                    <a:bodyPr/>
                    <a:lstStyle/>
                    <a:p>
                      <a:endParaRPr lang="en-US" sz="1200" dirty="0">
                        <a:solidFill>
                          <a:srgbClr val="787878"/>
                        </a:solidFill>
                      </a:endParaRPr>
                    </a:p>
                  </a:txBody>
                  <a:tcPr/>
                </a:tc>
                <a:tc>
                  <a:txBody>
                    <a:bodyPr/>
                    <a:lstStyle/>
                    <a:p>
                      <a:pPr algn="ctr"/>
                      <a:r>
                        <a:rPr lang="en-US" sz="1200" dirty="0">
                          <a:solidFill>
                            <a:srgbClr val="787878"/>
                          </a:solidFill>
                        </a:rPr>
                        <a:t>Total</a:t>
                      </a:r>
                      <a:endParaRPr lang="en-US" sz="1200" b="0" dirty="0">
                        <a:solidFill>
                          <a:srgbClr val="787878"/>
                        </a:solidFill>
                      </a:endParaRPr>
                    </a:p>
                  </a:txBody>
                  <a:tcPr anchor="b"/>
                </a:tc>
                <a:tc>
                  <a:txBody>
                    <a:bodyPr/>
                    <a:lstStyle/>
                    <a:p>
                      <a:pPr algn="ctr"/>
                      <a:r>
                        <a:rPr lang="en-US" sz="1200" dirty="0">
                          <a:solidFill>
                            <a:srgbClr val="787878"/>
                          </a:solidFill>
                        </a:rPr>
                        <a:t>Male Users</a:t>
                      </a:r>
                      <a:endParaRPr lang="en-US" sz="1200" b="0" dirty="0">
                        <a:solidFill>
                          <a:srgbClr val="787878"/>
                        </a:solidFill>
                      </a:endParaRPr>
                    </a:p>
                  </a:txBody>
                  <a:tcPr anchor="b"/>
                </a:tc>
                <a:tc>
                  <a:txBody>
                    <a:bodyPr/>
                    <a:lstStyle/>
                    <a:p>
                      <a:pPr algn="ctr"/>
                      <a:r>
                        <a:rPr lang="en-US" sz="1200" dirty="0">
                          <a:solidFill>
                            <a:srgbClr val="787878"/>
                          </a:solidFill>
                        </a:rPr>
                        <a:t>16 to 34 Users</a:t>
                      </a:r>
                      <a:endParaRPr lang="en-US" sz="1200" b="0" dirty="0">
                        <a:solidFill>
                          <a:srgbClr val="787878"/>
                        </a:solidFill>
                      </a:endParaRPr>
                    </a:p>
                  </a:txBody>
                  <a:tcPr anchor="b"/>
                </a:tc>
                <a:tc>
                  <a:txBody>
                    <a:bodyPr/>
                    <a:lstStyle/>
                    <a:p>
                      <a:pPr algn="ctr"/>
                      <a:r>
                        <a:rPr lang="en-US" sz="1200" dirty="0">
                          <a:solidFill>
                            <a:srgbClr val="787878"/>
                          </a:solidFill>
                        </a:rPr>
                        <a:t>Unmarried Users</a:t>
                      </a:r>
                      <a:endParaRPr lang="en-US" sz="1200" b="0" dirty="0">
                        <a:solidFill>
                          <a:srgbClr val="787878"/>
                        </a:solidFill>
                      </a:endParaRPr>
                    </a:p>
                  </a:txBody>
                  <a:tcPr anchor="b"/>
                </a:tc>
                <a:tc>
                  <a:txBody>
                    <a:bodyPr/>
                    <a:lstStyle/>
                    <a:p>
                      <a:pPr algn="ctr"/>
                      <a:r>
                        <a:rPr lang="en-US" sz="1200" dirty="0">
                          <a:solidFill>
                            <a:srgbClr val="787878"/>
                          </a:solidFill>
                        </a:rPr>
                        <a:t>Less Educated Users</a:t>
                      </a:r>
                      <a:endParaRPr lang="en-US" sz="1200" b="0" dirty="0">
                        <a:solidFill>
                          <a:srgbClr val="787878"/>
                        </a:solidFill>
                      </a:endParaRPr>
                    </a:p>
                  </a:txBody>
                  <a:tcPr anchor="b"/>
                </a:tc>
                <a:extLst>
                  <a:ext uri="{0D108BD9-81ED-4DB2-BD59-A6C34878D82A}">
                    <a16:rowId xmlns:a16="http://schemas.microsoft.com/office/drawing/2014/main" val="2369475805"/>
                  </a:ext>
                </a:extLst>
              </a:tr>
              <a:tr h="182880">
                <a:tc>
                  <a:txBody>
                    <a:bodyPr/>
                    <a:lstStyle/>
                    <a:p>
                      <a:endParaRPr lang="en-US" sz="1200" dirty="0">
                        <a:solidFill>
                          <a:srgbClr val="787878"/>
                        </a:solidFill>
                      </a:endParaRPr>
                    </a:p>
                  </a:txBody>
                  <a:tcPr anchor="ctr"/>
                </a:tc>
                <a:tc>
                  <a:txBody>
                    <a:bodyPr/>
                    <a:lstStyle/>
                    <a:p>
                      <a:pPr algn="ctr"/>
                      <a:r>
                        <a:rPr lang="en-US" sz="1200" dirty="0">
                          <a:solidFill>
                            <a:srgbClr val="787878"/>
                          </a:solidFill>
                        </a:rPr>
                        <a:t>783</a:t>
                      </a:r>
                    </a:p>
                  </a:txBody>
                  <a:tcPr anchor="ctr"/>
                </a:tc>
                <a:tc>
                  <a:txBody>
                    <a:bodyPr/>
                    <a:lstStyle/>
                    <a:p>
                      <a:pPr algn="ctr"/>
                      <a:r>
                        <a:rPr lang="en-US" sz="1200" dirty="0">
                          <a:solidFill>
                            <a:srgbClr val="787878"/>
                          </a:solidFill>
                        </a:rPr>
                        <a:t>100</a:t>
                      </a:r>
                    </a:p>
                  </a:txBody>
                  <a:tcPr anchor="ctr"/>
                </a:tc>
                <a:tc>
                  <a:txBody>
                    <a:bodyPr/>
                    <a:lstStyle/>
                    <a:p>
                      <a:pPr algn="ctr"/>
                      <a:r>
                        <a:rPr lang="en-US" sz="1200" dirty="0">
                          <a:solidFill>
                            <a:srgbClr val="787878"/>
                          </a:solidFill>
                        </a:rPr>
                        <a:t>137</a:t>
                      </a:r>
                    </a:p>
                  </a:txBody>
                  <a:tcPr anchor="ctr"/>
                </a:tc>
                <a:tc>
                  <a:txBody>
                    <a:bodyPr/>
                    <a:lstStyle/>
                    <a:p>
                      <a:pPr algn="ctr"/>
                      <a:r>
                        <a:rPr lang="en-US" sz="1200" dirty="0">
                          <a:solidFill>
                            <a:srgbClr val="787878"/>
                          </a:solidFill>
                        </a:rPr>
                        <a:t>280</a:t>
                      </a:r>
                    </a:p>
                  </a:txBody>
                  <a:tcPr anchor="ctr"/>
                </a:tc>
                <a:tc>
                  <a:txBody>
                    <a:bodyPr/>
                    <a:lstStyle/>
                    <a:p>
                      <a:pPr algn="ctr"/>
                      <a:r>
                        <a:rPr lang="en-US" sz="1200" dirty="0">
                          <a:solidFill>
                            <a:srgbClr val="787878"/>
                          </a:solidFill>
                        </a:rPr>
                        <a:t>136</a:t>
                      </a:r>
                    </a:p>
                  </a:txBody>
                  <a:tcPr anchor="ctr"/>
                </a:tc>
                <a:extLst>
                  <a:ext uri="{0D108BD9-81ED-4DB2-BD59-A6C34878D82A}">
                    <a16:rowId xmlns:a16="http://schemas.microsoft.com/office/drawing/2014/main" val="4131938094"/>
                  </a:ext>
                </a:extLst>
              </a:tr>
              <a:tr h="182880">
                <a:tc>
                  <a:txBody>
                    <a:bodyPr/>
                    <a:lstStyle/>
                    <a:p>
                      <a:r>
                        <a:rPr lang="en-US" sz="1200" dirty="0">
                          <a:solidFill>
                            <a:srgbClr val="787878"/>
                          </a:solidFill>
                        </a:rPr>
                        <a:t>Switchers</a:t>
                      </a:r>
                    </a:p>
                  </a:txBody>
                  <a:tcPr anchor="ctr"/>
                </a:tc>
                <a:tc>
                  <a:txBody>
                    <a:bodyPr/>
                    <a:lstStyle/>
                    <a:p>
                      <a:pPr algn="ctr"/>
                      <a:endParaRPr lang="en-US" sz="1200" dirty="0">
                        <a:solidFill>
                          <a:srgbClr val="787878"/>
                        </a:solidFill>
                      </a:endParaRPr>
                    </a:p>
                  </a:txBody>
                  <a:tcPr anchor="ctr"/>
                </a:tc>
                <a:tc>
                  <a:txBody>
                    <a:bodyPr/>
                    <a:lstStyle/>
                    <a:p>
                      <a:pPr algn="ctr"/>
                      <a:endParaRPr lang="en-US" sz="1200" dirty="0">
                        <a:solidFill>
                          <a:srgbClr val="787878"/>
                        </a:solidFill>
                      </a:endParaRPr>
                    </a:p>
                  </a:txBody>
                  <a:tcPr anchor="ctr"/>
                </a:tc>
                <a:tc>
                  <a:txBody>
                    <a:bodyPr/>
                    <a:lstStyle/>
                    <a:p>
                      <a:pPr algn="ctr"/>
                      <a:endParaRPr lang="en-US" sz="1200" dirty="0">
                        <a:solidFill>
                          <a:srgbClr val="787878"/>
                        </a:solidFill>
                      </a:endParaRPr>
                    </a:p>
                  </a:txBody>
                  <a:tcPr anchor="ctr"/>
                </a:tc>
                <a:tc>
                  <a:txBody>
                    <a:bodyPr/>
                    <a:lstStyle/>
                    <a:p>
                      <a:pPr algn="ctr"/>
                      <a:endParaRPr lang="en-US" sz="1200" dirty="0">
                        <a:solidFill>
                          <a:srgbClr val="787878"/>
                        </a:solidFill>
                      </a:endParaRPr>
                    </a:p>
                  </a:txBody>
                  <a:tcPr anchor="ctr"/>
                </a:tc>
                <a:tc>
                  <a:txBody>
                    <a:bodyPr/>
                    <a:lstStyle/>
                    <a:p>
                      <a:pPr algn="ctr"/>
                      <a:endParaRPr lang="en-US" sz="1200" dirty="0">
                        <a:solidFill>
                          <a:srgbClr val="787878"/>
                        </a:solidFill>
                      </a:endParaRPr>
                    </a:p>
                  </a:txBody>
                  <a:tcPr anchor="ctr"/>
                </a:tc>
                <a:extLst>
                  <a:ext uri="{0D108BD9-81ED-4DB2-BD59-A6C34878D82A}">
                    <a16:rowId xmlns:a16="http://schemas.microsoft.com/office/drawing/2014/main" val="160630218"/>
                  </a:ext>
                </a:extLst>
              </a:tr>
              <a:tr h="182880">
                <a:tc>
                  <a:txBody>
                    <a:bodyPr/>
                    <a:lstStyle/>
                    <a:p>
                      <a:pPr marL="91440"/>
                      <a:r>
                        <a:rPr lang="en-US" sz="1200" dirty="0">
                          <a:solidFill>
                            <a:srgbClr val="787878"/>
                          </a:solidFill>
                        </a:rPr>
                        <a:t>More Likely to Have a Plan</a:t>
                      </a:r>
                    </a:p>
                  </a:txBody>
                  <a:tcPr anchor="ctr"/>
                </a:tc>
                <a:tc>
                  <a:txBody>
                    <a:bodyPr/>
                    <a:lstStyle/>
                    <a:p>
                      <a:pPr algn="ctr"/>
                      <a:r>
                        <a:rPr lang="en-US" sz="1200" dirty="0">
                          <a:solidFill>
                            <a:srgbClr val="787878"/>
                          </a:solidFill>
                        </a:rPr>
                        <a:t>21%</a:t>
                      </a:r>
                    </a:p>
                  </a:txBody>
                  <a:tcPr anchor="ctr"/>
                </a:tc>
                <a:tc>
                  <a:txBody>
                    <a:bodyPr/>
                    <a:lstStyle/>
                    <a:p>
                      <a:pPr algn="ctr"/>
                      <a:r>
                        <a:rPr lang="en-US" sz="1200" dirty="0">
                          <a:solidFill>
                            <a:srgbClr val="787878"/>
                          </a:solidFill>
                        </a:rPr>
                        <a:t>24%</a:t>
                      </a:r>
                    </a:p>
                  </a:txBody>
                  <a:tcPr anchor="ctr"/>
                </a:tc>
                <a:tc>
                  <a:txBody>
                    <a:bodyPr/>
                    <a:lstStyle/>
                    <a:p>
                      <a:pPr algn="ctr"/>
                      <a:r>
                        <a:rPr lang="en-US" sz="1200" dirty="0">
                          <a:solidFill>
                            <a:srgbClr val="787878"/>
                          </a:solidFill>
                        </a:rPr>
                        <a:t>20%</a:t>
                      </a:r>
                    </a:p>
                  </a:txBody>
                  <a:tcPr anchor="ctr"/>
                </a:tc>
                <a:tc>
                  <a:txBody>
                    <a:bodyPr/>
                    <a:lstStyle/>
                    <a:p>
                      <a:pPr algn="ctr"/>
                      <a:r>
                        <a:rPr lang="en-US" sz="1200" dirty="0">
                          <a:solidFill>
                            <a:srgbClr val="787878"/>
                          </a:solidFill>
                        </a:rPr>
                        <a:t>22%</a:t>
                      </a:r>
                    </a:p>
                  </a:txBody>
                  <a:tcPr anchor="ctr"/>
                </a:tc>
                <a:tc>
                  <a:txBody>
                    <a:bodyPr/>
                    <a:lstStyle/>
                    <a:p>
                      <a:pPr algn="ctr"/>
                      <a:r>
                        <a:rPr lang="en-US" sz="1200" dirty="0">
                          <a:solidFill>
                            <a:srgbClr val="787878"/>
                          </a:solidFill>
                        </a:rPr>
                        <a:t>21%</a:t>
                      </a:r>
                    </a:p>
                  </a:txBody>
                  <a:tcPr anchor="ctr"/>
                </a:tc>
                <a:extLst>
                  <a:ext uri="{0D108BD9-81ED-4DB2-BD59-A6C34878D82A}">
                    <a16:rowId xmlns:a16="http://schemas.microsoft.com/office/drawing/2014/main" val="3857975356"/>
                  </a:ext>
                </a:extLst>
              </a:tr>
              <a:tr h="182880">
                <a:tc>
                  <a:txBody>
                    <a:bodyPr/>
                    <a:lstStyle/>
                    <a:p>
                      <a:pPr marL="91440"/>
                      <a:r>
                        <a:rPr lang="en-US" sz="1200" dirty="0">
                          <a:solidFill>
                            <a:srgbClr val="787878"/>
                          </a:solidFill>
                        </a:rPr>
                        <a:t>Less Likely to Have a Plan</a:t>
                      </a:r>
                    </a:p>
                  </a:txBody>
                  <a:tcPr anchor="ctr"/>
                </a:tc>
                <a:tc>
                  <a:txBody>
                    <a:bodyPr/>
                    <a:lstStyle/>
                    <a:p>
                      <a:pPr algn="ctr"/>
                      <a:r>
                        <a:rPr lang="en-US" sz="1200" dirty="0">
                          <a:solidFill>
                            <a:srgbClr val="787878"/>
                          </a:solidFill>
                        </a:rPr>
                        <a:t>17%</a:t>
                      </a:r>
                    </a:p>
                  </a:txBody>
                  <a:tcPr anchor="ctr"/>
                </a:tc>
                <a:tc>
                  <a:txBody>
                    <a:bodyPr/>
                    <a:lstStyle/>
                    <a:p>
                      <a:pPr algn="ctr"/>
                      <a:r>
                        <a:rPr lang="en-US" sz="1200" dirty="0">
                          <a:solidFill>
                            <a:srgbClr val="787878"/>
                          </a:solidFill>
                        </a:rPr>
                        <a:t>25%</a:t>
                      </a:r>
                    </a:p>
                  </a:txBody>
                  <a:tcPr anchor="ctr"/>
                </a:tc>
                <a:tc>
                  <a:txBody>
                    <a:bodyPr/>
                    <a:lstStyle/>
                    <a:p>
                      <a:pPr algn="ctr"/>
                      <a:r>
                        <a:rPr lang="en-US" sz="1200" dirty="0">
                          <a:solidFill>
                            <a:srgbClr val="787878"/>
                          </a:solidFill>
                        </a:rPr>
                        <a:t>14%</a:t>
                      </a:r>
                    </a:p>
                  </a:txBody>
                  <a:tcPr anchor="ctr"/>
                </a:tc>
                <a:tc>
                  <a:txBody>
                    <a:bodyPr/>
                    <a:lstStyle/>
                    <a:p>
                      <a:pPr algn="ctr"/>
                      <a:r>
                        <a:rPr lang="en-US" sz="1200" dirty="0">
                          <a:solidFill>
                            <a:srgbClr val="787878"/>
                          </a:solidFill>
                        </a:rPr>
                        <a:t>7%</a:t>
                      </a:r>
                    </a:p>
                  </a:txBody>
                  <a:tcPr anchor="ctr"/>
                </a:tc>
                <a:tc>
                  <a:txBody>
                    <a:bodyPr/>
                    <a:lstStyle/>
                    <a:p>
                      <a:pPr algn="ctr"/>
                      <a:r>
                        <a:rPr lang="en-US" sz="1200" dirty="0">
                          <a:solidFill>
                            <a:srgbClr val="787878"/>
                          </a:solidFill>
                        </a:rPr>
                        <a:t>18%</a:t>
                      </a:r>
                    </a:p>
                  </a:txBody>
                  <a:tcPr anchor="ctr"/>
                </a:tc>
                <a:extLst>
                  <a:ext uri="{0D108BD9-81ED-4DB2-BD59-A6C34878D82A}">
                    <a16:rowId xmlns:a16="http://schemas.microsoft.com/office/drawing/2014/main" val="331695328"/>
                  </a:ext>
                </a:extLst>
              </a:tr>
              <a:tr h="182880">
                <a:tc>
                  <a:txBody>
                    <a:bodyPr/>
                    <a:lstStyle/>
                    <a:p>
                      <a:pPr marL="0"/>
                      <a:r>
                        <a:rPr lang="en-US" sz="1200" dirty="0">
                          <a:solidFill>
                            <a:srgbClr val="787878"/>
                          </a:solidFill>
                        </a:rPr>
                        <a:t>Stayed the Same</a:t>
                      </a:r>
                    </a:p>
                  </a:txBody>
                  <a:tcPr anchor="ctr"/>
                </a:tc>
                <a:tc>
                  <a:txBody>
                    <a:bodyPr/>
                    <a:lstStyle/>
                    <a:p>
                      <a:pPr algn="ctr"/>
                      <a:endParaRPr lang="en-US" sz="1200" dirty="0">
                        <a:solidFill>
                          <a:srgbClr val="787878"/>
                        </a:solidFill>
                      </a:endParaRPr>
                    </a:p>
                  </a:txBody>
                  <a:tcPr anchor="ctr"/>
                </a:tc>
                <a:tc>
                  <a:txBody>
                    <a:bodyPr/>
                    <a:lstStyle/>
                    <a:p>
                      <a:pPr algn="ctr"/>
                      <a:endParaRPr lang="en-US" sz="1200" dirty="0">
                        <a:solidFill>
                          <a:srgbClr val="787878"/>
                        </a:solidFill>
                      </a:endParaRPr>
                    </a:p>
                  </a:txBody>
                  <a:tcPr anchor="ctr"/>
                </a:tc>
                <a:tc>
                  <a:txBody>
                    <a:bodyPr/>
                    <a:lstStyle/>
                    <a:p>
                      <a:pPr algn="ctr"/>
                      <a:endParaRPr lang="en-US" sz="1200" baseline="30000" dirty="0">
                        <a:solidFill>
                          <a:srgbClr val="787878"/>
                        </a:solidFill>
                      </a:endParaRPr>
                    </a:p>
                  </a:txBody>
                  <a:tcPr anchor="ctr"/>
                </a:tc>
                <a:tc>
                  <a:txBody>
                    <a:bodyPr/>
                    <a:lstStyle/>
                    <a:p>
                      <a:pPr algn="ctr"/>
                      <a:endParaRPr lang="en-US" sz="1200" dirty="0">
                        <a:solidFill>
                          <a:srgbClr val="787878"/>
                        </a:solidFill>
                      </a:endParaRPr>
                    </a:p>
                  </a:txBody>
                  <a:tcPr anchor="ctr"/>
                </a:tc>
                <a:tc>
                  <a:txBody>
                    <a:bodyPr/>
                    <a:lstStyle/>
                    <a:p>
                      <a:pPr algn="ctr"/>
                      <a:endParaRPr lang="en-US" sz="1200" dirty="0">
                        <a:solidFill>
                          <a:srgbClr val="787878"/>
                        </a:solidFill>
                      </a:endParaRPr>
                    </a:p>
                  </a:txBody>
                  <a:tcPr anchor="ctr"/>
                </a:tc>
                <a:extLst>
                  <a:ext uri="{0D108BD9-81ED-4DB2-BD59-A6C34878D82A}">
                    <a16:rowId xmlns:a16="http://schemas.microsoft.com/office/drawing/2014/main" val="4218363643"/>
                  </a:ext>
                </a:extLst>
              </a:tr>
              <a:tr h="182880">
                <a:tc>
                  <a:txBody>
                    <a:bodyPr/>
                    <a:lstStyle/>
                    <a:p>
                      <a:pPr marL="91440"/>
                      <a:r>
                        <a:rPr lang="en-US" sz="1200" dirty="0">
                          <a:solidFill>
                            <a:srgbClr val="787878"/>
                          </a:solidFill>
                        </a:rPr>
                        <a:t>Stayed Always </a:t>
                      </a:r>
                    </a:p>
                  </a:txBody>
                  <a:tcPr anchor="ctr"/>
                </a:tc>
                <a:tc>
                  <a:txBody>
                    <a:bodyPr/>
                    <a:lstStyle/>
                    <a:p>
                      <a:pPr algn="ctr"/>
                      <a:r>
                        <a:rPr lang="en-US" sz="1200" dirty="0">
                          <a:solidFill>
                            <a:srgbClr val="787878"/>
                          </a:solidFill>
                        </a:rPr>
                        <a:t>43%</a:t>
                      </a:r>
                    </a:p>
                  </a:txBody>
                  <a:tcPr anchor="ctr"/>
                </a:tc>
                <a:tc>
                  <a:txBody>
                    <a:bodyPr/>
                    <a:lstStyle/>
                    <a:p>
                      <a:pPr algn="ctr"/>
                      <a:r>
                        <a:rPr lang="en-US" sz="1200" dirty="0">
                          <a:solidFill>
                            <a:srgbClr val="787878"/>
                          </a:solidFill>
                        </a:rPr>
                        <a:t>28%</a:t>
                      </a:r>
                    </a:p>
                  </a:txBody>
                  <a:tcPr anchor="ctr"/>
                </a:tc>
                <a:tc>
                  <a:txBody>
                    <a:bodyPr/>
                    <a:lstStyle/>
                    <a:p>
                      <a:pPr algn="ctr"/>
                      <a:r>
                        <a:rPr lang="en-US" sz="1200" dirty="0">
                          <a:solidFill>
                            <a:srgbClr val="787878"/>
                          </a:solidFill>
                        </a:rPr>
                        <a:t>43%</a:t>
                      </a:r>
                    </a:p>
                  </a:txBody>
                  <a:tcPr anchor="ctr"/>
                </a:tc>
                <a:tc>
                  <a:txBody>
                    <a:bodyPr/>
                    <a:lstStyle/>
                    <a:p>
                      <a:pPr algn="ctr"/>
                      <a:r>
                        <a:rPr lang="en-US" sz="1200" dirty="0">
                          <a:solidFill>
                            <a:srgbClr val="787878"/>
                          </a:solidFill>
                        </a:rPr>
                        <a:t>44%</a:t>
                      </a:r>
                    </a:p>
                  </a:txBody>
                  <a:tcPr anchor="ctr"/>
                </a:tc>
                <a:tc>
                  <a:txBody>
                    <a:bodyPr/>
                    <a:lstStyle/>
                    <a:p>
                      <a:pPr algn="ctr"/>
                      <a:r>
                        <a:rPr lang="en-US" sz="1200" dirty="0">
                          <a:solidFill>
                            <a:srgbClr val="787878"/>
                          </a:solidFill>
                        </a:rPr>
                        <a:t>39%</a:t>
                      </a:r>
                    </a:p>
                  </a:txBody>
                  <a:tcPr anchor="ctr"/>
                </a:tc>
                <a:extLst>
                  <a:ext uri="{0D108BD9-81ED-4DB2-BD59-A6C34878D82A}">
                    <a16:rowId xmlns:a16="http://schemas.microsoft.com/office/drawing/2014/main" val="477713627"/>
                  </a:ext>
                </a:extLst>
              </a:tr>
              <a:tr h="182880">
                <a:tc>
                  <a:txBody>
                    <a:bodyPr/>
                    <a:lstStyle/>
                    <a:p>
                      <a:pPr marL="91440"/>
                      <a:r>
                        <a:rPr lang="en-US" sz="1200" dirty="0">
                          <a:solidFill>
                            <a:srgbClr val="787878"/>
                          </a:solidFill>
                        </a:rPr>
                        <a:t>Stayed Other</a:t>
                      </a:r>
                    </a:p>
                  </a:txBody>
                  <a:tcPr anchor="ctr"/>
                </a:tc>
                <a:tc>
                  <a:txBody>
                    <a:bodyPr/>
                    <a:lstStyle/>
                    <a:p>
                      <a:pPr algn="ctr"/>
                      <a:r>
                        <a:rPr lang="en-US" sz="1200" dirty="0">
                          <a:solidFill>
                            <a:srgbClr val="787878"/>
                          </a:solidFill>
                        </a:rPr>
                        <a:t>19%</a:t>
                      </a:r>
                    </a:p>
                  </a:txBody>
                  <a:tcPr anchor="ctr"/>
                </a:tc>
                <a:tc>
                  <a:txBody>
                    <a:bodyPr/>
                    <a:lstStyle/>
                    <a:p>
                      <a:pPr algn="ctr"/>
                      <a:r>
                        <a:rPr lang="en-US" sz="1200" dirty="0">
                          <a:solidFill>
                            <a:srgbClr val="787878"/>
                          </a:solidFill>
                        </a:rPr>
                        <a:t>23%</a:t>
                      </a:r>
                    </a:p>
                  </a:txBody>
                  <a:tcPr anchor="ctr"/>
                </a:tc>
                <a:tc>
                  <a:txBody>
                    <a:bodyPr/>
                    <a:lstStyle/>
                    <a:p>
                      <a:pPr algn="ctr"/>
                      <a:r>
                        <a:rPr lang="en-US" sz="1200" dirty="0">
                          <a:solidFill>
                            <a:srgbClr val="787878"/>
                          </a:solidFill>
                        </a:rPr>
                        <a:t>24%</a:t>
                      </a:r>
                    </a:p>
                  </a:txBody>
                  <a:tcPr anchor="ctr"/>
                </a:tc>
                <a:tc>
                  <a:txBody>
                    <a:bodyPr/>
                    <a:lstStyle/>
                    <a:p>
                      <a:pPr algn="ctr"/>
                      <a:r>
                        <a:rPr lang="en-US" sz="1200" dirty="0">
                          <a:solidFill>
                            <a:srgbClr val="787878"/>
                          </a:solidFill>
                        </a:rPr>
                        <a:t>27%</a:t>
                      </a:r>
                    </a:p>
                  </a:txBody>
                  <a:tcPr anchor="ctr"/>
                </a:tc>
                <a:tc>
                  <a:txBody>
                    <a:bodyPr/>
                    <a:lstStyle/>
                    <a:p>
                      <a:pPr algn="ctr"/>
                      <a:r>
                        <a:rPr lang="en-US" sz="1200" dirty="0">
                          <a:solidFill>
                            <a:srgbClr val="787878"/>
                          </a:solidFill>
                        </a:rPr>
                        <a:t>21%</a:t>
                      </a:r>
                    </a:p>
                  </a:txBody>
                  <a:tcPr anchor="ctr"/>
                </a:tc>
                <a:extLst>
                  <a:ext uri="{0D108BD9-81ED-4DB2-BD59-A6C34878D82A}">
                    <a16:rowId xmlns:a16="http://schemas.microsoft.com/office/drawing/2014/main" val="3717792709"/>
                  </a:ext>
                </a:extLst>
              </a:tr>
            </a:tbl>
          </a:graphicData>
        </a:graphic>
      </p:graphicFrame>
    </p:spTree>
    <p:extLst>
      <p:ext uri="{BB962C8B-B14F-4D97-AF65-F5344CB8AC3E}">
        <p14:creationId xmlns:p14="http://schemas.microsoft.com/office/powerpoint/2010/main" val="88145367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D54EE-BA76-4F26-ABA0-DAB654DC7C8E}"/>
              </a:ext>
            </a:extLst>
          </p:cNvPr>
          <p:cNvSpPr>
            <a:spLocks noGrp="1"/>
          </p:cNvSpPr>
          <p:nvPr>
            <p:ph type="title"/>
          </p:nvPr>
        </p:nvSpPr>
        <p:spPr/>
        <p:txBody>
          <a:bodyPr/>
          <a:lstStyle/>
          <a:p>
            <a:r>
              <a:rPr lang="en-US" dirty="0"/>
              <a:t>Appendix D – Background and Methodology</a:t>
            </a:r>
          </a:p>
        </p:txBody>
      </p:sp>
    </p:spTree>
    <p:extLst>
      <p:ext uri="{BB962C8B-B14F-4D97-AF65-F5344CB8AC3E}">
        <p14:creationId xmlns:p14="http://schemas.microsoft.com/office/powerpoint/2010/main" val="181679241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C771-6DE8-4693-837F-F50931D356EB}"/>
              </a:ext>
            </a:extLst>
          </p:cNvPr>
          <p:cNvSpPr>
            <a:spLocks noGrp="1"/>
          </p:cNvSpPr>
          <p:nvPr>
            <p:ph type="title"/>
          </p:nvPr>
        </p:nvSpPr>
        <p:spPr>
          <a:xfrm>
            <a:off x="252919" y="1123837"/>
            <a:ext cx="2947482" cy="4601183"/>
          </a:xfrm>
        </p:spPr>
        <p:txBody>
          <a:bodyPr/>
          <a:lstStyle/>
          <a:p>
            <a:r>
              <a:rPr lang="en-US" dirty="0"/>
              <a:t>Weighting</a:t>
            </a:r>
          </a:p>
        </p:txBody>
      </p:sp>
      <p:sp>
        <p:nvSpPr>
          <p:cNvPr id="3" name="Content Placeholder 2">
            <a:extLst>
              <a:ext uri="{FF2B5EF4-FFF2-40B4-BE49-F238E27FC236}">
                <a16:creationId xmlns:a16="http://schemas.microsoft.com/office/drawing/2014/main" id="{AF5D834B-496D-445B-8F77-DF4565C6C43B}"/>
              </a:ext>
            </a:extLst>
          </p:cNvPr>
          <p:cNvSpPr>
            <a:spLocks noGrp="1"/>
          </p:cNvSpPr>
          <p:nvPr>
            <p:ph idx="1"/>
          </p:nvPr>
        </p:nvSpPr>
        <p:spPr>
          <a:xfrm>
            <a:off x="3606182" y="1021543"/>
            <a:ext cx="7630474" cy="5330952"/>
          </a:xfrm>
        </p:spPr>
        <p:txBody>
          <a:bodyPr>
            <a:normAutofit/>
          </a:bodyPr>
          <a:lstStyle/>
          <a:p>
            <a:r>
              <a:rPr lang="en-US" dirty="0">
                <a:solidFill>
                  <a:schemeClr val="tx1"/>
                </a:solidFill>
              </a:rPr>
              <a:t>The sample was balanced to match estimates for the age 16 Virginia population determined from the 2017 American Community Survey (ACS). The demographics used for post-stratification were: </a:t>
            </a:r>
          </a:p>
          <a:p>
            <a:pPr lvl="1"/>
            <a:r>
              <a:rPr lang="en-US" dirty="0">
                <a:solidFill>
                  <a:schemeClr val="tx1"/>
                </a:solidFill>
              </a:rPr>
              <a:t>Age (16 to 17, 18 to 24, 25 to 34, 35 to 49, 50 to 64, 65 or older); </a:t>
            </a:r>
          </a:p>
          <a:p>
            <a:pPr lvl="1"/>
            <a:r>
              <a:rPr lang="en-US" dirty="0">
                <a:solidFill>
                  <a:schemeClr val="tx1"/>
                </a:solidFill>
              </a:rPr>
              <a:t>Gender; </a:t>
            </a:r>
          </a:p>
          <a:p>
            <a:pPr lvl="1"/>
            <a:r>
              <a:rPr lang="en-US" dirty="0">
                <a:solidFill>
                  <a:schemeClr val="tx1"/>
                </a:solidFill>
              </a:rPr>
              <a:t>Region (DC Suburbs, Northern VA Exurbs, Central/West, Richmond/East, Tidewater); </a:t>
            </a:r>
          </a:p>
          <a:p>
            <a:pPr lvl="1"/>
            <a:r>
              <a:rPr lang="en-US" dirty="0">
                <a:solidFill>
                  <a:schemeClr val="tx1"/>
                </a:solidFill>
              </a:rPr>
              <a:t>Education (Less than high school, high school graduate, some college, four-year college or more); </a:t>
            </a:r>
          </a:p>
          <a:p>
            <a:pPr lvl="1"/>
            <a:r>
              <a:rPr lang="en-US" dirty="0">
                <a:solidFill>
                  <a:schemeClr val="tx1"/>
                </a:solidFill>
              </a:rPr>
              <a:t>Race/ethnicity (White non-Hispanic; Black non-Hispanic; Hispanic; Other non-Hispanic); and</a:t>
            </a:r>
          </a:p>
          <a:p>
            <a:pPr lvl="1"/>
            <a:r>
              <a:rPr lang="en-US" dirty="0">
                <a:solidFill>
                  <a:schemeClr val="tx1"/>
                </a:solidFill>
              </a:rPr>
              <a:t>Household income (Less than $40K, $40K to less than $60K, $60K to less than $100K, $100K or more)</a:t>
            </a:r>
          </a:p>
        </p:txBody>
      </p:sp>
      <p:sp>
        <p:nvSpPr>
          <p:cNvPr id="4" name="Slide Number Placeholder 3">
            <a:extLst>
              <a:ext uri="{FF2B5EF4-FFF2-40B4-BE49-F238E27FC236}">
                <a16:creationId xmlns:a16="http://schemas.microsoft.com/office/drawing/2014/main" id="{F4B9056B-0A3D-47B6-A524-C6077A24EAB3}"/>
              </a:ext>
            </a:extLst>
          </p:cNvPr>
          <p:cNvSpPr>
            <a:spLocks noGrp="1"/>
          </p:cNvSpPr>
          <p:nvPr>
            <p:ph type="sldNum" sz="quarter" idx="4"/>
          </p:nvPr>
        </p:nvSpPr>
        <p:spPr>
          <a:xfrm>
            <a:off x="11421373" y="34414"/>
            <a:ext cx="547057" cy="301059"/>
          </a:xfrm>
        </p:spPr>
        <p:txBody>
          <a:bodyPr/>
          <a:lstStyle/>
          <a:p>
            <a:fld id="{3AFB7006-8003-4929-A787-32E51C1CB892}" type="slidenum">
              <a:rPr lang="en-US" smtClean="0"/>
              <a:pPr/>
              <a:t>104</a:t>
            </a:fld>
            <a:endParaRPr lang="en-US" dirty="0"/>
          </a:p>
        </p:txBody>
      </p:sp>
    </p:spTree>
    <p:extLst>
      <p:ext uri="{BB962C8B-B14F-4D97-AF65-F5344CB8AC3E}">
        <p14:creationId xmlns:p14="http://schemas.microsoft.com/office/powerpoint/2010/main" val="151567343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C771-6DE8-4693-837F-F50931D356EB}"/>
              </a:ext>
            </a:extLst>
          </p:cNvPr>
          <p:cNvSpPr>
            <a:spLocks noGrp="1"/>
          </p:cNvSpPr>
          <p:nvPr>
            <p:ph type="title"/>
          </p:nvPr>
        </p:nvSpPr>
        <p:spPr>
          <a:xfrm>
            <a:off x="252919" y="1123837"/>
            <a:ext cx="2947482" cy="4601183"/>
          </a:xfrm>
        </p:spPr>
        <p:txBody>
          <a:bodyPr/>
          <a:lstStyle/>
          <a:p>
            <a:r>
              <a:rPr lang="en-US" dirty="0"/>
              <a:t>Weighting</a:t>
            </a:r>
          </a:p>
        </p:txBody>
      </p:sp>
      <p:sp>
        <p:nvSpPr>
          <p:cNvPr id="3" name="Content Placeholder 2">
            <a:extLst>
              <a:ext uri="{FF2B5EF4-FFF2-40B4-BE49-F238E27FC236}">
                <a16:creationId xmlns:a16="http://schemas.microsoft.com/office/drawing/2014/main" id="{AF5D834B-496D-445B-8F77-DF4565C6C43B}"/>
              </a:ext>
            </a:extLst>
          </p:cNvPr>
          <p:cNvSpPr>
            <a:spLocks noGrp="1"/>
          </p:cNvSpPr>
          <p:nvPr>
            <p:ph idx="1"/>
          </p:nvPr>
        </p:nvSpPr>
        <p:spPr>
          <a:xfrm>
            <a:off x="3606182" y="1021543"/>
            <a:ext cx="7630474" cy="5330952"/>
          </a:xfrm>
        </p:spPr>
        <p:txBody>
          <a:bodyPr>
            <a:normAutofit/>
          </a:bodyPr>
          <a:lstStyle/>
          <a:p>
            <a:r>
              <a:rPr lang="en-US" dirty="0">
                <a:effectLst/>
                <a:ea typeface="Calibri" panose="020F0502020204030204" pitchFamily="34" charset="0"/>
              </a:rPr>
              <a:t>Qualified and non-qualified respondents from the main sample were weighted together, and benchmarks for drivers, including the marijuana use benchmark, were extracted from that weighted subset. Then all qualified respondents, including the oversample, were weighted to those benchmarks.</a:t>
            </a:r>
            <a:endParaRPr lang="en-US" dirty="0"/>
          </a:p>
          <a:p>
            <a:r>
              <a:rPr lang="en-US" dirty="0"/>
              <a:t>Weighting was accomplished using SPSSINC RAKE, an SPSS extension module that simultaneously balances the distributions of all variables using the GENLOG procedure. Weights were trimmed at the 2nd and 98th percentiles to prevent individual interviews from having too much influence on the final results. </a:t>
            </a:r>
          </a:p>
        </p:txBody>
      </p:sp>
      <p:sp>
        <p:nvSpPr>
          <p:cNvPr id="4" name="Slide Number Placeholder 3">
            <a:extLst>
              <a:ext uri="{FF2B5EF4-FFF2-40B4-BE49-F238E27FC236}">
                <a16:creationId xmlns:a16="http://schemas.microsoft.com/office/drawing/2014/main" id="{F4B9056B-0A3D-47B6-A524-C6077A24EAB3}"/>
              </a:ext>
            </a:extLst>
          </p:cNvPr>
          <p:cNvSpPr>
            <a:spLocks noGrp="1"/>
          </p:cNvSpPr>
          <p:nvPr>
            <p:ph type="sldNum" sz="quarter" idx="4"/>
          </p:nvPr>
        </p:nvSpPr>
        <p:spPr>
          <a:xfrm>
            <a:off x="11421373" y="34414"/>
            <a:ext cx="547057" cy="301059"/>
          </a:xfrm>
        </p:spPr>
        <p:txBody>
          <a:bodyPr/>
          <a:lstStyle/>
          <a:p>
            <a:fld id="{3AFB7006-8003-4929-A787-32E51C1CB892}" type="slidenum">
              <a:rPr lang="en-US" smtClean="0"/>
              <a:pPr/>
              <a:t>105</a:t>
            </a:fld>
            <a:endParaRPr lang="en-US" dirty="0"/>
          </a:p>
        </p:txBody>
      </p:sp>
    </p:spTree>
    <p:extLst>
      <p:ext uri="{BB962C8B-B14F-4D97-AF65-F5344CB8AC3E}">
        <p14:creationId xmlns:p14="http://schemas.microsoft.com/office/powerpoint/2010/main" val="55535634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2012-3C7B-421F-90A4-F3A8F53529BC}"/>
              </a:ext>
            </a:extLst>
          </p:cNvPr>
          <p:cNvSpPr>
            <a:spLocks noGrp="1"/>
          </p:cNvSpPr>
          <p:nvPr>
            <p:ph type="title"/>
          </p:nvPr>
        </p:nvSpPr>
        <p:spPr/>
        <p:txBody>
          <a:bodyPr/>
          <a:lstStyle/>
          <a:p>
            <a:r>
              <a:rPr lang="en-US" sz="2800" dirty="0"/>
              <a:t>Driver Profile</a:t>
            </a:r>
            <a:endParaRPr lang="en-US" dirty="0"/>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106</a:t>
            </a:fld>
            <a:endParaRPr lang="en-US" dirty="0"/>
          </a:p>
        </p:txBody>
      </p:sp>
      <p:sp>
        <p:nvSpPr>
          <p:cNvPr id="8" name="Content Placeholder 3">
            <a:extLst>
              <a:ext uri="{FF2B5EF4-FFF2-40B4-BE49-F238E27FC236}">
                <a16:creationId xmlns:a16="http://schemas.microsoft.com/office/drawing/2014/main" id="{9ED52408-19AA-42B9-9CA3-3583E522DA3B}"/>
              </a:ext>
            </a:extLst>
          </p:cNvPr>
          <p:cNvSpPr txBox="1">
            <a:spLocks/>
          </p:cNvSpPr>
          <p:nvPr/>
        </p:nvSpPr>
        <p:spPr>
          <a:xfrm>
            <a:off x="178232" y="1459423"/>
            <a:ext cx="11243142" cy="563965"/>
          </a:xfrm>
          <a:prstGeom prst="rect">
            <a:avLst/>
          </a:prstGeom>
        </p:spPr>
        <p:txBody>
          <a:bodyPr anchor="ctr"/>
          <a:lstStyle>
            <a:lvl1pPr marL="0" indent="0" algn="l" defTabSz="914400" rtl="0" eaLnBrk="1" latinLnBrk="0" hangingPunct="1">
              <a:lnSpc>
                <a:spcPct val="90000"/>
              </a:lnSpc>
              <a:spcBef>
                <a:spcPts val="1200"/>
              </a:spcBef>
              <a:buClr>
                <a:schemeClr val="accent1"/>
              </a:buClr>
              <a:buFont typeface="Wingdings" panose="05000000000000000000" pitchFamily="2" charset="2"/>
              <a:buNone/>
              <a:defRPr sz="4000" kern="1200">
                <a:solidFill>
                  <a:schemeClr val="tx1"/>
                </a:solidFill>
                <a:latin typeface="+mn-lt"/>
                <a:ea typeface="+mn-ea"/>
                <a:cs typeface="+mn-cs"/>
              </a:defRPr>
            </a:lvl1pPr>
            <a:lvl2pPr marL="341312" indent="0" algn="l" defTabSz="914400" rtl="0" eaLnBrk="1" latinLnBrk="0" hangingPunct="1">
              <a:lnSpc>
                <a:spcPct val="90000"/>
              </a:lnSpc>
              <a:spcBef>
                <a:spcPts val="250"/>
              </a:spcBef>
              <a:spcAft>
                <a:spcPts val="250"/>
              </a:spcAft>
              <a:buClr>
                <a:schemeClr val="accent1"/>
              </a:buClr>
              <a:buFont typeface="Tw Cen MT" panose="020B0602020104020603" pitchFamily="34" charset="0"/>
              <a:buNone/>
              <a:defRPr sz="4000" kern="1200">
                <a:solidFill>
                  <a:schemeClr val="tx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815975" marR="0" indent="-815975">
              <a:spcBef>
                <a:spcPts val="0"/>
              </a:spcBef>
              <a:spcAft>
                <a:spcPts val="0"/>
              </a:spcAft>
              <a:tabLst>
                <a:tab pos="-1028700" algn="l"/>
                <a:tab pos="-914400" algn="l"/>
                <a:tab pos="-457200" algn="l"/>
                <a:tab pos="181610" algn="l"/>
                <a:tab pos="544195" algn="l"/>
                <a:tab pos="815975" algn="l"/>
                <a:tab pos="914400" algn="l"/>
                <a:tab pos="1186180" algn="l"/>
                <a:tab pos="1458595" algn="l"/>
                <a:tab pos="1730375" algn="l"/>
                <a:tab pos="2002790" algn="l"/>
                <a:tab pos="2274570" algn="l"/>
                <a:tab pos="2546350" algn="l"/>
                <a:tab pos="2818765" algn="l"/>
                <a:tab pos="3090545" algn="l"/>
                <a:tab pos="3362960" algn="l"/>
                <a:tab pos="3634740" algn="l"/>
                <a:tab pos="3906520" algn="l"/>
                <a:tab pos="4178935" algn="l"/>
                <a:tab pos="4450715" algn="l"/>
                <a:tab pos="4723130" algn="l"/>
                <a:tab pos="4994910" algn="l"/>
                <a:tab pos="5266690" algn="l"/>
                <a:tab pos="5539105" algn="l"/>
                <a:tab pos="5810885" algn="l"/>
                <a:tab pos="6083300" algn="l"/>
                <a:tab pos="6355080" algn="l"/>
                <a:tab pos="6626860" algn="l"/>
                <a:tab pos="6899275" algn="l"/>
                <a:tab pos="7171055" algn="l"/>
                <a:tab pos="7443470" algn="l"/>
                <a:tab pos="7715250" algn="l"/>
              </a:tabLst>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p:txBody>
      </p:sp>
      <p:graphicFrame>
        <p:nvGraphicFramePr>
          <p:cNvPr id="10" name="Chart 9">
            <a:extLst>
              <a:ext uri="{FF2B5EF4-FFF2-40B4-BE49-F238E27FC236}">
                <a16:creationId xmlns:a16="http://schemas.microsoft.com/office/drawing/2014/main" id="{1F29586F-91D3-5564-5884-FDEA1B669429}"/>
              </a:ext>
            </a:extLst>
          </p:cNvPr>
          <p:cNvGraphicFramePr/>
          <p:nvPr>
            <p:extLst>
              <p:ext uri="{D42A27DB-BD31-4B8C-83A1-F6EECF244321}">
                <p14:modId xmlns:p14="http://schemas.microsoft.com/office/powerpoint/2010/main" val="1228233643"/>
              </p:ext>
            </p:extLst>
          </p:nvPr>
        </p:nvGraphicFramePr>
        <p:xfrm>
          <a:off x="8865781" y="3449843"/>
          <a:ext cx="2944368" cy="28437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0E40AB95-B28D-AA3C-578F-90D6BF30796F}"/>
              </a:ext>
            </a:extLst>
          </p:cNvPr>
          <p:cNvGraphicFramePr/>
          <p:nvPr>
            <p:extLst>
              <p:ext uri="{D42A27DB-BD31-4B8C-83A1-F6EECF244321}">
                <p14:modId xmlns:p14="http://schemas.microsoft.com/office/powerpoint/2010/main" val="3181632426"/>
              </p:ext>
            </p:extLst>
          </p:nvPr>
        </p:nvGraphicFramePr>
        <p:xfrm>
          <a:off x="6153722" y="3449843"/>
          <a:ext cx="2940721" cy="28423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66BE3ACE-3612-9022-D3BD-7866DFDC05CE}"/>
              </a:ext>
            </a:extLst>
          </p:cNvPr>
          <p:cNvGraphicFramePr/>
          <p:nvPr>
            <p:extLst>
              <p:ext uri="{D42A27DB-BD31-4B8C-83A1-F6EECF244321}">
                <p14:modId xmlns:p14="http://schemas.microsoft.com/office/powerpoint/2010/main" val="1261818709"/>
              </p:ext>
            </p:extLst>
          </p:nvPr>
        </p:nvGraphicFramePr>
        <p:xfrm>
          <a:off x="3441663" y="3449843"/>
          <a:ext cx="2940721" cy="28423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a:extLst>
              <a:ext uri="{FF2B5EF4-FFF2-40B4-BE49-F238E27FC236}">
                <a16:creationId xmlns:a16="http://schemas.microsoft.com/office/drawing/2014/main" id="{B70C044D-048A-C366-2EAA-DC3F21CE2CE9}"/>
              </a:ext>
            </a:extLst>
          </p:cNvPr>
          <p:cNvGraphicFramePr/>
          <p:nvPr>
            <p:extLst>
              <p:ext uri="{D42A27DB-BD31-4B8C-83A1-F6EECF244321}">
                <p14:modId xmlns:p14="http://schemas.microsoft.com/office/powerpoint/2010/main" val="3088199121"/>
              </p:ext>
            </p:extLst>
          </p:nvPr>
        </p:nvGraphicFramePr>
        <p:xfrm>
          <a:off x="4666316" y="844144"/>
          <a:ext cx="6096000" cy="2419350"/>
        </p:xfrm>
        <a:graphic>
          <a:graphicData uri="http://schemas.openxmlformats.org/drawingml/2006/chart">
            <c:chart xmlns:c="http://schemas.openxmlformats.org/drawingml/2006/chart" xmlns:r="http://schemas.openxmlformats.org/officeDocument/2006/relationships" r:id="rId6"/>
          </a:graphicData>
        </a:graphic>
      </p:graphicFrame>
      <p:sp>
        <p:nvSpPr>
          <p:cNvPr id="15" name="Rectangle 14">
            <a:extLst>
              <a:ext uri="{FF2B5EF4-FFF2-40B4-BE49-F238E27FC236}">
                <a16:creationId xmlns:a16="http://schemas.microsoft.com/office/drawing/2014/main" id="{C7C2CE06-1D11-902E-734A-9C6440539DCC}"/>
              </a:ext>
            </a:extLst>
          </p:cNvPr>
          <p:cNvSpPr/>
          <p:nvPr/>
        </p:nvSpPr>
        <p:spPr>
          <a:xfrm>
            <a:off x="4920466" y="698222"/>
            <a:ext cx="4807187" cy="276999"/>
          </a:xfrm>
          <a:prstGeom prst="rect">
            <a:avLst/>
          </a:prstGeom>
        </p:spPr>
        <p:txBody>
          <a:bodyPr wrap="square">
            <a:spAutoFit/>
          </a:bodyPr>
          <a:lstStyle/>
          <a:p>
            <a:pPr algn="ctr">
              <a:defRPr sz="1862" b="0" i="0" u="none" strike="noStrike" kern="1200" spc="0" baseline="0">
                <a:solidFill>
                  <a:srgbClr val="303030">
                    <a:lumMod val="65000"/>
                    <a:lumOff val="35000"/>
                  </a:srgbClr>
                </a:solidFill>
                <a:latin typeface="+mn-lt"/>
                <a:ea typeface="+mn-ea"/>
                <a:cs typeface="+mn-cs"/>
              </a:defRPr>
            </a:pPr>
            <a:r>
              <a:rPr lang="en-US" sz="1200" dirty="0">
                <a:solidFill>
                  <a:srgbClr val="787878"/>
                </a:solidFill>
              </a:rPr>
              <a:t>Frequency Driving between 11PM and 4AM</a:t>
            </a:r>
          </a:p>
        </p:txBody>
      </p:sp>
      <p:sp>
        <p:nvSpPr>
          <p:cNvPr id="16" name="TextBox 15">
            <a:extLst>
              <a:ext uri="{FF2B5EF4-FFF2-40B4-BE49-F238E27FC236}">
                <a16:creationId xmlns:a16="http://schemas.microsoft.com/office/drawing/2014/main" id="{454E6DD8-A17E-E60F-60A9-5971F3FD2A73}"/>
              </a:ext>
            </a:extLst>
          </p:cNvPr>
          <p:cNvSpPr txBox="1"/>
          <p:nvPr/>
        </p:nvSpPr>
        <p:spPr>
          <a:xfrm>
            <a:off x="8791" y="6218873"/>
            <a:ext cx="8925483" cy="646331"/>
          </a:xfrm>
          <a:prstGeom prst="rect">
            <a:avLst/>
          </a:prstGeom>
          <a:noFill/>
        </p:spPr>
        <p:txBody>
          <a:bodyPr wrap="square" rtlCol="0">
            <a:spAutoFit/>
          </a:bodyPr>
          <a:lstStyle/>
          <a:p>
            <a:r>
              <a:rPr lang="en-US" sz="900" dirty="0">
                <a:solidFill>
                  <a:srgbClr val="787878"/>
                </a:solidFill>
              </a:rPr>
              <a:t>D11. How often do you drive between 11pm and 4am in the morning? </a:t>
            </a:r>
            <a:r>
              <a:rPr lang="en-US" sz="900" i="1" dirty="0">
                <a:solidFill>
                  <a:srgbClr val="787878"/>
                </a:solidFill>
              </a:rPr>
              <a:t>Base: Total Respondents (n=783)</a:t>
            </a:r>
            <a:endParaRPr lang="en-US" sz="900" dirty="0">
              <a:solidFill>
                <a:srgbClr val="787878"/>
              </a:solidFill>
            </a:endParaRPr>
          </a:p>
          <a:p>
            <a:r>
              <a:rPr lang="en-US" sz="900" dirty="0">
                <a:solidFill>
                  <a:srgbClr val="787878"/>
                </a:solidFill>
              </a:rPr>
              <a:t>D12. Over the past year, have you received a traffic citation, such as a speeding ticket or running a red light or an improper turn? </a:t>
            </a:r>
            <a:r>
              <a:rPr lang="en-US" sz="900" i="1" dirty="0">
                <a:solidFill>
                  <a:srgbClr val="787878"/>
                </a:solidFill>
              </a:rPr>
              <a:t>Base: Total Respondents (n= 783)</a:t>
            </a:r>
            <a:r>
              <a:rPr lang="en-US" sz="900" dirty="0">
                <a:solidFill>
                  <a:srgbClr val="787878"/>
                </a:solidFill>
              </a:rPr>
              <a:t> </a:t>
            </a:r>
          </a:p>
          <a:p>
            <a:r>
              <a:rPr lang="en-US" sz="900" dirty="0">
                <a:solidFill>
                  <a:srgbClr val="787878"/>
                </a:solidFill>
              </a:rPr>
              <a:t>D13. Regardless of whose fault it may have been, have you been involved in a motor vehicle crash over the past year? </a:t>
            </a:r>
            <a:r>
              <a:rPr lang="en-US" sz="900" i="1" dirty="0">
                <a:solidFill>
                  <a:srgbClr val="787878"/>
                </a:solidFill>
              </a:rPr>
              <a:t>Base: Total Respondents (n= 783)</a:t>
            </a:r>
            <a:endParaRPr lang="en-US" sz="900" dirty="0">
              <a:solidFill>
                <a:srgbClr val="787878"/>
              </a:solidFill>
            </a:endParaRPr>
          </a:p>
          <a:p>
            <a:r>
              <a:rPr lang="en-US" sz="900" dirty="0">
                <a:solidFill>
                  <a:srgbClr val="787878"/>
                </a:solidFill>
              </a:rPr>
              <a:t>D14. Have you ever been arrested for driving intoxicated? </a:t>
            </a:r>
            <a:r>
              <a:rPr lang="en-US" sz="900" i="1" dirty="0">
                <a:solidFill>
                  <a:srgbClr val="787878"/>
                </a:solidFill>
              </a:rPr>
              <a:t>Base: Total Respondents (n= 783)</a:t>
            </a:r>
            <a:endParaRPr lang="en-US" sz="900" dirty="0">
              <a:solidFill>
                <a:srgbClr val="787878"/>
              </a:solidFill>
            </a:endParaRPr>
          </a:p>
        </p:txBody>
      </p:sp>
      <p:sp>
        <p:nvSpPr>
          <p:cNvPr id="17" name="Rectangle 16">
            <a:extLst>
              <a:ext uri="{FF2B5EF4-FFF2-40B4-BE49-F238E27FC236}">
                <a16:creationId xmlns:a16="http://schemas.microsoft.com/office/drawing/2014/main" id="{E5DF687E-2547-9E1D-04B9-E9D14B40A19A}"/>
              </a:ext>
            </a:extLst>
          </p:cNvPr>
          <p:cNvSpPr/>
          <p:nvPr/>
        </p:nvSpPr>
        <p:spPr>
          <a:xfrm>
            <a:off x="8865780" y="3310078"/>
            <a:ext cx="2944369" cy="276999"/>
          </a:xfrm>
          <a:prstGeom prst="rect">
            <a:avLst/>
          </a:prstGeom>
        </p:spPr>
        <p:txBody>
          <a:bodyPr wrap="square">
            <a:spAutoFit/>
          </a:bodyPr>
          <a:lstStyle/>
          <a:p>
            <a:pPr algn="ctr">
              <a:defRPr sz="1862" b="0" i="0" u="none" strike="noStrike" kern="1200" spc="0" baseline="0">
                <a:solidFill>
                  <a:srgbClr val="303030">
                    <a:lumMod val="65000"/>
                    <a:lumOff val="35000"/>
                  </a:srgbClr>
                </a:solidFill>
                <a:latin typeface="+mn-lt"/>
                <a:ea typeface="+mn-ea"/>
                <a:cs typeface="+mn-cs"/>
              </a:defRPr>
            </a:pPr>
            <a:r>
              <a:rPr lang="en-US" sz="1200" dirty="0"/>
              <a:t>Received a Traffic Citation in Past Year</a:t>
            </a:r>
          </a:p>
        </p:txBody>
      </p:sp>
      <p:sp>
        <p:nvSpPr>
          <p:cNvPr id="18" name="Rectangle 17">
            <a:extLst>
              <a:ext uri="{FF2B5EF4-FFF2-40B4-BE49-F238E27FC236}">
                <a16:creationId xmlns:a16="http://schemas.microsoft.com/office/drawing/2014/main" id="{9E496398-075F-7A45-54F1-C887512297AF}"/>
              </a:ext>
            </a:extLst>
          </p:cNvPr>
          <p:cNvSpPr/>
          <p:nvPr/>
        </p:nvSpPr>
        <p:spPr>
          <a:xfrm>
            <a:off x="3769998" y="3310078"/>
            <a:ext cx="2317111" cy="461665"/>
          </a:xfrm>
          <a:prstGeom prst="rect">
            <a:avLst/>
          </a:prstGeom>
        </p:spPr>
        <p:txBody>
          <a:bodyPr wrap="square">
            <a:spAutoFit/>
          </a:bodyPr>
          <a:lstStyle/>
          <a:p>
            <a:pPr algn="ctr">
              <a:defRPr sz="1862" b="0" i="0" u="none" strike="noStrike" kern="1200" spc="0" baseline="0">
                <a:solidFill>
                  <a:srgbClr val="303030">
                    <a:lumMod val="65000"/>
                    <a:lumOff val="35000"/>
                  </a:srgbClr>
                </a:solidFill>
                <a:latin typeface="+mn-lt"/>
                <a:ea typeface="+mn-ea"/>
                <a:cs typeface="+mn-cs"/>
              </a:defRPr>
            </a:pPr>
            <a:r>
              <a:rPr lang="en-US" sz="1200" dirty="0"/>
              <a:t>Involved in Motor Vehicle Crash in Past Year</a:t>
            </a:r>
          </a:p>
        </p:txBody>
      </p:sp>
      <p:sp>
        <p:nvSpPr>
          <p:cNvPr id="19" name="Rectangle 18">
            <a:extLst>
              <a:ext uri="{FF2B5EF4-FFF2-40B4-BE49-F238E27FC236}">
                <a16:creationId xmlns:a16="http://schemas.microsoft.com/office/drawing/2014/main" id="{6B669A5D-8BB9-7247-2EBE-0060C91C7045}"/>
              </a:ext>
            </a:extLst>
          </p:cNvPr>
          <p:cNvSpPr/>
          <p:nvPr/>
        </p:nvSpPr>
        <p:spPr>
          <a:xfrm>
            <a:off x="6419762" y="3310078"/>
            <a:ext cx="2408640" cy="276999"/>
          </a:xfrm>
          <a:prstGeom prst="rect">
            <a:avLst/>
          </a:prstGeom>
        </p:spPr>
        <p:txBody>
          <a:bodyPr wrap="square">
            <a:spAutoFit/>
          </a:bodyPr>
          <a:lstStyle/>
          <a:p>
            <a:pPr algn="ctr">
              <a:defRPr sz="1862" b="0" i="0" u="none" strike="noStrike" kern="1200" spc="0" baseline="0">
                <a:solidFill>
                  <a:srgbClr val="303030">
                    <a:lumMod val="65000"/>
                    <a:lumOff val="35000"/>
                  </a:srgbClr>
                </a:solidFill>
                <a:latin typeface="+mn-lt"/>
                <a:ea typeface="+mn-ea"/>
                <a:cs typeface="+mn-cs"/>
              </a:defRPr>
            </a:pPr>
            <a:r>
              <a:rPr lang="en-US" sz="1200" dirty="0"/>
              <a:t>Arrested for Driving Intoxicated</a:t>
            </a:r>
          </a:p>
        </p:txBody>
      </p:sp>
      <p:grpSp>
        <p:nvGrpSpPr>
          <p:cNvPr id="20" name="Group 19">
            <a:extLst>
              <a:ext uri="{FF2B5EF4-FFF2-40B4-BE49-F238E27FC236}">
                <a16:creationId xmlns:a16="http://schemas.microsoft.com/office/drawing/2014/main" id="{BA246091-7A58-5200-A784-F4EAF95968A7}"/>
              </a:ext>
            </a:extLst>
          </p:cNvPr>
          <p:cNvGrpSpPr/>
          <p:nvPr/>
        </p:nvGrpSpPr>
        <p:grpSpPr>
          <a:xfrm>
            <a:off x="4920466" y="1248339"/>
            <a:ext cx="3050054" cy="276999"/>
            <a:chOff x="6096000" y="716601"/>
            <a:chExt cx="1786648" cy="428018"/>
          </a:xfrm>
        </p:grpSpPr>
        <p:cxnSp>
          <p:nvCxnSpPr>
            <p:cNvPr id="21" name="Straight Connector 20">
              <a:extLst>
                <a:ext uri="{FF2B5EF4-FFF2-40B4-BE49-F238E27FC236}">
                  <a16:creationId xmlns:a16="http://schemas.microsoft.com/office/drawing/2014/main" id="{8FB54F98-8B80-19F5-E9BA-2EA98E85E803}"/>
                </a:ext>
              </a:extLst>
            </p:cNvPr>
            <p:cNvCxnSpPr>
              <a:cxnSpLocks/>
            </p:cNvCxnSpPr>
            <p:nvPr/>
          </p:nvCxnSpPr>
          <p:spPr>
            <a:xfrm flipH="1">
              <a:off x="6096000" y="716601"/>
              <a:ext cx="1786648" cy="0"/>
            </a:xfrm>
            <a:prstGeom prst="line">
              <a:avLst/>
            </a:prstGeom>
            <a:ln w="28575">
              <a:solidFill>
                <a:srgbClr val="787878"/>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C6CDB47-9D8E-E138-648E-556611FBEE81}"/>
                </a:ext>
              </a:extLst>
            </p:cNvPr>
            <p:cNvCxnSpPr/>
            <p:nvPr/>
          </p:nvCxnSpPr>
          <p:spPr>
            <a:xfrm>
              <a:off x="6096000" y="758757"/>
              <a:ext cx="0" cy="379379"/>
            </a:xfrm>
            <a:prstGeom prst="line">
              <a:avLst/>
            </a:prstGeom>
            <a:ln w="28575">
              <a:solidFill>
                <a:srgbClr val="787878"/>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87DFC67-C422-9495-1550-38F7A2B0EE97}"/>
                </a:ext>
              </a:extLst>
            </p:cNvPr>
            <p:cNvCxnSpPr/>
            <p:nvPr/>
          </p:nvCxnSpPr>
          <p:spPr>
            <a:xfrm>
              <a:off x="7882647" y="765240"/>
              <a:ext cx="0" cy="379379"/>
            </a:xfrm>
            <a:prstGeom prst="line">
              <a:avLst/>
            </a:prstGeom>
            <a:ln w="28575">
              <a:solidFill>
                <a:srgbClr val="787878"/>
              </a:solidFill>
              <a:prstDash val="sysDot"/>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57E5E711-38BC-722F-EAA2-FFC23B51307F}"/>
              </a:ext>
            </a:extLst>
          </p:cNvPr>
          <p:cNvSpPr/>
          <p:nvPr/>
        </p:nvSpPr>
        <p:spPr>
          <a:xfrm>
            <a:off x="5906203" y="1053046"/>
            <a:ext cx="1137486" cy="3501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Ever 64%</a:t>
            </a:r>
          </a:p>
        </p:txBody>
      </p:sp>
      <p:pic>
        <p:nvPicPr>
          <p:cNvPr id="25" name="Graphic 24" descr="Bank Check">
            <a:extLst>
              <a:ext uri="{FF2B5EF4-FFF2-40B4-BE49-F238E27FC236}">
                <a16:creationId xmlns:a16="http://schemas.microsoft.com/office/drawing/2014/main" id="{E32D0DF6-8295-60F6-33D4-7F70FE56356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80765" y="4361082"/>
            <a:ext cx="914400" cy="914400"/>
          </a:xfrm>
          <a:prstGeom prst="rect">
            <a:avLst/>
          </a:prstGeom>
        </p:spPr>
      </p:pic>
      <p:pic>
        <p:nvPicPr>
          <p:cNvPr id="26" name="Graphic 25" descr="Car">
            <a:extLst>
              <a:ext uri="{FF2B5EF4-FFF2-40B4-BE49-F238E27FC236}">
                <a16:creationId xmlns:a16="http://schemas.microsoft.com/office/drawing/2014/main" id="{3FF16BE4-62F8-17A8-C699-771A45E3902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3684" y="4361082"/>
            <a:ext cx="914400" cy="914400"/>
          </a:xfrm>
          <a:prstGeom prst="rect">
            <a:avLst/>
          </a:prstGeom>
        </p:spPr>
      </p:pic>
      <p:pic>
        <p:nvPicPr>
          <p:cNvPr id="27" name="Graphic 26" descr="Handcuffs">
            <a:extLst>
              <a:ext uri="{FF2B5EF4-FFF2-40B4-BE49-F238E27FC236}">
                <a16:creationId xmlns:a16="http://schemas.microsoft.com/office/drawing/2014/main" id="{B20280CB-4DEC-E7DA-41D3-E26BD1F2047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66882" y="4361082"/>
            <a:ext cx="914400" cy="914400"/>
          </a:xfrm>
          <a:prstGeom prst="rect">
            <a:avLst/>
          </a:prstGeom>
        </p:spPr>
      </p:pic>
    </p:spTree>
    <p:extLst>
      <p:ext uri="{BB962C8B-B14F-4D97-AF65-F5344CB8AC3E}">
        <p14:creationId xmlns:p14="http://schemas.microsoft.com/office/powerpoint/2010/main" val="387830631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2012-3C7B-421F-90A4-F3A8F53529BC}"/>
              </a:ext>
            </a:extLst>
          </p:cNvPr>
          <p:cNvSpPr>
            <a:spLocks noGrp="1"/>
          </p:cNvSpPr>
          <p:nvPr>
            <p:ph type="title"/>
          </p:nvPr>
        </p:nvSpPr>
        <p:spPr/>
        <p:txBody>
          <a:bodyPr/>
          <a:lstStyle/>
          <a:p>
            <a:r>
              <a:rPr lang="en-US" sz="2800" dirty="0"/>
              <a:t>Virginia Counties</a:t>
            </a:r>
            <a:br>
              <a:rPr lang="en-US" sz="2800" dirty="0"/>
            </a:br>
            <a:r>
              <a:rPr lang="en-US" sz="2800" dirty="0"/>
              <a:t>Segmented into NEP Regions</a:t>
            </a:r>
            <a:endParaRPr lang="en-US" dirty="0"/>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107</a:t>
            </a:fld>
            <a:endParaRPr lang="en-US" dirty="0"/>
          </a:p>
        </p:txBody>
      </p:sp>
      <p:sp>
        <p:nvSpPr>
          <p:cNvPr id="8" name="Content Placeholder 3">
            <a:extLst>
              <a:ext uri="{FF2B5EF4-FFF2-40B4-BE49-F238E27FC236}">
                <a16:creationId xmlns:a16="http://schemas.microsoft.com/office/drawing/2014/main" id="{9ED52408-19AA-42B9-9CA3-3583E522DA3B}"/>
              </a:ext>
            </a:extLst>
          </p:cNvPr>
          <p:cNvSpPr txBox="1">
            <a:spLocks/>
          </p:cNvSpPr>
          <p:nvPr/>
        </p:nvSpPr>
        <p:spPr>
          <a:xfrm>
            <a:off x="178232" y="1459423"/>
            <a:ext cx="11243142" cy="563965"/>
          </a:xfrm>
          <a:prstGeom prst="rect">
            <a:avLst/>
          </a:prstGeom>
        </p:spPr>
        <p:txBody>
          <a:bodyPr anchor="ctr"/>
          <a:lstStyle>
            <a:lvl1pPr marL="0" indent="0" algn="l" defTabSz="914400" rtl="0" eaLnBrk="1" latinLnBrk="0" hangingPunct="1">
              <a:lnSpc>
                <a:spcPct val="90000"/>
              </a:lnSpc>
              <a:spcBef>
                <a:spcPts val="1200"/>
              </a:spcBef>
              <a:buClr>
                <a:schemeClr val="accent1"/>
              </a:buClr>
              <a:buFont typeface="Wingdings" panose="05000000000000000000" pitchFamily="2" charset="2"/>
              <a:buNone/>
              <a:defRPr sz="4000" kern="1200">
                <a:solidFill>
                  <a:schemeClr val="tx1"/>
                </a:solidFill>
                <a:latin typeface="+mn-lt"/>
                <a:ea typeface="+mn-ea"/>
                <a:cs typeface="+mn-cs"/>
              </a:defRPr>
            </a:lvl1pPr>
            <a:lvl2pPr marL="341312" indent="0" algn="l" defTabSz="914400" rtl="0" eaLnBrk="1" latinLnBrk="0" hangingPunct="1">
              <a:lnSpc>
                <a:spcPct val="90000"/>
              </a:lnSpc>
              <a:spcBef>
                <a:spcPts val="250"/>
              </a:spcBef>
              <a:spcAft>
                <a:spcPts val="250"/>
              </a:spcAft>
              <a:buClr>
                <a:schemeClr val="accent1"/>
              </a:buClr>
              <a:buFont typeface="Tw Cen MT" panose="020B0602020104020603" pitchFamily="34" charset="0"/>
              <a:buNone/>
              <a:defRPr sz="4000" kern="1200">
                <a:solidFill>
                  <a:schemeClr val="tx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815975" marR="0" indent="-815975">
              <a:spcBef>
                <a:spcPts val="0"/>
              </a:spcBef>
              <a:spcAft>
                <a:spcPts val="0"/>
              </a:spcAft>
              <a:tabLst>
                <a:tab pos="-1028700" algn="l"/>
                <a:tab pos="-914400" algn="l"/>
                <a:tab pos="-457200" algn="l"/>
                <a:tab pos="181610" algn="l"/>
                <a:tab pos="544195" algn="l"/>
                <a:tab pos="815975" algn="l"/>
                <a:tab pos="914400" algn="l"/>
                <a:tab pos="1186180" algn="l"/>
                <a:tab pos="1458595" algn="l"/>
                <a:tab pos="1730375" algn="l"/>
                <a:tab pos="2002790" algn="l"/>
                <a:tab pos="2274570" algn="l"/>
                <a:tab pos="2546350" algn="l"/>
                <a:tab pos="2818765" algn="l"/>
                <a:tab pos="3090545" algn="l"/>
                <a:tab pos="3362960" algn="l"/>
                <a:tab pos="3634740" algn="l"/>
                <a:tab pos="3906520" algn="l"/>
                <a:tab pos="4178935" algn="l"/>
                <a:tab pos="4450715" algn="l"/>
                <a:tab pos="4723130" algn="l"/>
                <a:tab pos="4994910" algn="l"/>
                <a:tab pos="5266690" algn="l"/>
                <a:tab pos="5539105" algn="l"/>
                <a:tab pos="5810885" algn="l"/>
                <a:tab pos="6083300" algn="l"/>
                <a:tab pos="6355080" algn="l"/>
                <a:tab pos="6626860" algn="l"/>
                <a:tab pos="6899275" algn="l"/>
                <a:tab pos="7171055" algn="l"/>
                <a:tab pos="7443470" algn="l"/>
                <a:tab pos="7715250" algn="l"/>
              </a:tabLst>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p:txBody>
      </p:sp>
      <p:graphicFrame>
        <p:nvGraphicFramePr>
          <p:cNvPr id="3" name="Content Placeholder 6">
            <a:extLst>
              <a:ext uri="{FF2B5EF4-FFF2-40B4-BE49-F238E27FC236}">
                <a16:creationId xmlns:a16="http://schemas.microsoft.com/office/drawing/2014/main" id="{A39E37DE-68A8-7FB3-D500-0956EB99EB07}"/>
              </a:ext>
            </a:extLst>
          </p:cNvPr>
          <p:cNvGraphicFramePr>
            <a:graphicFrameLocks/>
          </p:cNvGraphicFramePr>
          <p:nvPr>
            <p:extLst>
              <p:ext uri="{D42A27DB-BD31-4B8C-83A1-F6EECF244321}">
                <p14:modId xmlns:p14="http://schemas.microsoft.com/office/powerpoint/2010/main" val="1404908350"/>
              </p:ext>
            </p:extLst>
          </p:nvPr>
        </p:nvGraphicFramePr>
        <p:xfrm>
          <a:off x="3497179" y="914399"/>
          <a:ext cx="8197722" cy="50968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081007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2012-3C7B-421F-90A4-F3A8F53529BC}"/>
              </a:ext>
            </a:extLst>
          </p:cNvPr>
          <p:cNvSpPr>
            <a:spLocks noGrp="1"/>
          </p:cNvSpPr>
          <p:nvPr>
            <p:ph type="title"/>
          </p:nvPr>
        </p:nvSpPr>
        <p:spPr/>
        <p:txBody>
          <a:bodyPr/>
          <a:lstStyle/>
          <a:p>
            <a:r>
              <a:rPr lang="en-US" sz="2800" dirty="0"/>
              <a:t>Virginia Counties</a:t>
            </a:r>
            <a:br>
              <a:rPr lang="en-US" sz="2800" dirty="0"/>
            </a:br>
            <a:r>
              <a:rPr lang="en-US" sz="2800" dirty="0"/>
              <a:t>Segmented into Health Regions</a:t>
            </a:r>
            <a:endParaRPr lang="en-US" dirty="0"/>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108</a:t>
            </a:fld>
            <a:endParaRPr lang="en-US" dirty="0"/>
          </a:p>
        </p:txBody>
      </p:sp>
      <p:sp>
        <p:nvSpPr>
          <p:cNvPr id="8" name="Content Placeholder 3">
            <a:extLst>
              <a:ext uri="{FF2B5EF4-FFF2-40B4-BE49-F238E27FC236}">
                <a16:creationId xmlns:a16="http://schemas.microsoft.com/office/drawing/2014/main" id="{9ED52408-19AA-42B9-9CA3-3583E522DA3B}"/>
              </a:ext>
            </a:extLst>
          </p:cNvPr>
          <p:cNvSpPr txBox="1">
            <a:spLocks/>
          </p:cNvSpPr>
          <p:nvPr/>
        </p:nvSpPr>
        <p:spPr>
          <a:xfrm>
            <a:off x="178232" y="1459423"/>
            <a:ext cx="11243142" cy="563965"/>
          </a:xfrm>
          <a:prstGeom prst="rect">
            <a:avLst/>
          </a:prstGeom>
        </p:spPr>
        <p:txBody>
          <a:bodyPr anchor="ctr"/>
          <a:lstStyle>
            <a:lvl1pPr marL="0" indent="0" algn="l" defTabSz="914400" rtl="0" eaLnBrk="1" latinLnBrk="0" hangingPunct="1">
              <a:lnSpc>
                <a:spcPct val="90000"/>
              </a:lnSpc>
              <a:spcBef>
                <a:spcPts val="1200"/>
              </a:spcBef>
              <a:buClr>
                <a:schemeClr val="accent1"/>
              </a:buClr>
              <a:buFont typeface="Wingdings" panose="05000000000000000000" pitchFamily="2" charset="2"/>
              <a:buNone/>
              <a:defRPr sz="4000" kern="1200">
                <a:solidFill>
                  <a:schemeClr val="tx1"/>
                </a:solidFill>
                <a:latin typeface="+mn-lt"/>
                <a:ea typeface="+mn-ea"/>
                <a:cs typeface="+mn-cs"/>
              </a:defRPr>
            </a:lvl1pPr>
            <a:lvl2pPr marL="341312" indent="0" algn="l" defTabSz="914400" rtl="0" eaLnBrk="1" latinLnBrk="0" hangingPunct="1">
              <a:lnSpc>
                <a:spcPct val="90000"/>
              </a:lnSpc>
              <a:spcBef>
                <a:spcPts val="250"/>
              </a:spcBef>
              <a:spcAft>
                <a:spcPts val="250"/>
              </a:spcAft>
              <a:buClr>
                <a:schemeClr val="accent1"/>
              </a:buClr>
              <a:buFont typeface="Tw Cen MT" panose="020B0602020104020603" pitchFamily="34" charset="0"/>
              <a:buNone/>
              <a:defRPr sz="4000" kern="1200">
                <a:solidFill>
                  <a:schemeClr val="tx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815975" marR="0" indent="-815975">
              <a:spcBef>
                <a:spcPts val="0"/>
              </a:spcBef>
              <a:spcAft>
                <a:spcPts val="0"/>
              </a:spcAft>
              <a:tabLst>
                <a:tab pos="-1028700" algn="l"/>
                <a:tab pos="-914400" algn="l"/>
                <a:tab pos="-457200" algn="l"/>
                <a:tab pos="181610" algn="l"/>
                <a:tab pos="544195" algn="l"/>
                <a:tab pos="815975" algn="l"/>
                <a:tab pos="914400" algn="l"/>
                <a:tab pos="1186180" algn="l"/>
                <a:tab pos="1458595" algn="l"/>
                <a:tab pos="1730375" algn="l"/>
                <a:tab pos="2002790" algn="l"/>
                <a:tab pos="2274570" algn="l"/>
                <a:tab pos="2546350" algn="l"/>
                <a:tab pos="2818765" algn="l"/>
                <a:tab pos="3090545" algn="l"/>
                <a:tab pos="3362960" algn="l"/>
                <a:tab pos="3634740" algn="l"/>
                <a:tab pos="3906520" algn="l"/>
                <a:tab pos="4178935" algn="l"/>
                <a:tab pos="4450715" algn="l"/>
                <a:tab pos="4723130" algn="l"/>
                <a:tab pos="4994910" algn="l"/>
                <a:tab pos="5266690" algn="l"/>
                <a:tab pos="5539105" algn="l"/>
                <a:tab pos="5810885" algn="l"/>
                <a:tab pos="6083300" algn="l"/>
                <a:tab pos="6355080" algn="l"/>
                <a:tab pos="6626860" algn="l"/>
                <a:tab pos="6899275" algn="l"/>
                <a:tab pos="7171055" algn="l"/>
                <a:tab pos="7443470" algn="l"/>
                <a:tab pos="7715250" algn="l"/>
              </a:tabLst>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352058E3-1779-CEE5-8ACC-D5DC2390AFC8}"/>
              </a:ext>
            </a:extLst>
          </p:cNvPr>
          <p:cNvGraphicFramePr>
            <a:graphicFrameLocks/>
          </p:cNvGraphicFramePr>
          <p:nvPr>
            <p:extLst>
              <p:ext uri="{D42A27DB-BD31-4B8C-83A1-F6EECF244321}">
                <p14:modId xmlns:p14="http://schemas.microsoft.com/office/powerpoint/2010/main" val="4093583784"/>
              </p:ext>
            </p:extLst>
          </p:nvPr>
        </p:nvGraphicFramePr>
        <p:xfrm>
          <a:off x="3497179" y="914399"/>
          <a:ext cx="8197722" cy="50968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382108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2012-3C7B-421F-90A4-F3A8F53529BC}"/>
              </a:ext>
            </a:extLst>
          </p:cNvPr>
          <p:cNvSpPr>
            <a:spLocks noGrp="1"/>
          </p:cNvSpPr>
          <p:nvPr>
            <p:ph type="title"/>
          </p:nvPr>
        </p:nvSpPr>
        <p:spPr/>
        <p:txBody>
          <a:bodyPr/>
          <a:lstStyle/>
          <a:p>
            <a:r>
              <a:rPr lang="en-US" sz="2800" dirty="0"/>
              <a:t>Virginia Counties</a:t>
            </a:r>
            <a:br>
              <a:rPr lang="en-US" sz="2800" dirty="0"/>
            </a:br>
            <a:r>
              <a:rPr lang="en-US" sz="2800" dirty="0"/>
              <a:t>Segmented into NOVA vs. ROVA</a:t>
            </a:r>
            <a:endParaRPr lang="en-US" dirty="0"/>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109</a:t>
            </a:fld>
            <a:endParaRPr lang="en-US" dirty="0"/>
          </a:p>
        </p:txBody>
      </p:sp>
      <p:sp>
        <p:nvSpPr>
          <p:cNvPr id="8" name="Content Placeholder 3">
            <a:extLst>
              <a:ext uri="{FF2B5EF4-FFF2-40B4-BE49-F238E27FC236}">
                <a16:creationId xmlns:a16="http://schemas.microsoft.com/office/drawing/2014/main" id="{9ED52408-19AA-42B9-9CA3-3583E522DA3B}"/>
              </a:ext>
            </a:extLst>
          </p:cNvPr>
          <p:cNvSpPr txBox="1">
            <a:spLocks/>
          </p:cNvSpPr>
          <p:nvPr/>
        </p:nvSpPr>
        <p:spPr>
          <a:xfrm>
            <a:off x="178232" y="1459423"/>
            <a:ext cx="11243142" cy="563965"/>
          </a:xfrm>
          <a:prstGeom prst="rect">
            <a:avLst/>
          </a:prstGeom>
        </p:spPr>
        <p:txBody>
          <a:bodyPr anchor="ctr"/>
          <a:lstStyle>
            <a:lvl1pPr marL="0" indent="0" algn="l" defTabSz="914400" rtl="0" eaLnBrk="1" latinLnBrk="0" hangingPunct="1">
              <a:lnSpc>
                <a:spcPct val="90000"/>
              </a:lnSpc>
              <a:spcBef>
                <a:spcPts val="1200"/>
              </a:spcBef>
              <a:buClr>
                <a:schemeClr val="accent1"/>
              </a:buClr>
              <a:buFont typeface="Wingdings" panose="05000000000000000000" pitchFamily="2" charset="2"/>
              <a:buNone/>
              <a:defRPr sz="4000" kern="1200">
                <a:solidFill>
                  <a:schemeClr val="tx1"/>
                </a:solidFill>
                <a:latin typeface="+mn-lt"/>
                <a:ea typeface="+mn-ea"/>
                <a:cs typeface="+mn-cs"/>
              </a:defRPr>
            </a:lvl1pPr>
            <a:lvl2pPr marL="341312" indent="0" algn="l" defTabSz="914400" rtl="0" eaLnBrk="1" latinLnBrk="0" hangingPunct="1">
              <a:lnSpc>
                <a:spcPct val="90000"/>
              </a:lnSpc>
              <a:spcBef>
                <a:spcPts val="250"/>
              </a:spcBef>
              <a:spcAft>
                <a:spcPts val="250"/>
              </a:spcAft>
              <a:buClr>
                <a:schemeClr val="accent1"/>
              </a:buClr>
              <a:buFont typeface="Tw Cen MT" panose="020B0602020104020603" pitchFamily="34" charset="0"/>
              <a:buNone/>
              <a:defRPr sz="4000" kern="1200">
                <a:solidFill>
                  <a:schemeClr val="tx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815975" marR="0" indent="-815975">
              <a:spcBef>
                <a:spcPts val="0"/>
              </a:spcBef>
              <a:spcAft>
                <a:spcPts val="0"/>
              </a:spcAft>
              <a:tabLst>
                <a:tab pos="-1028700" algn="l"/>
                <a:tab pos="-914400" algn="l"/>
                <a:tab pos="-457200" algn="l"/>
                <a:tab pos="181610" algn="l"/>
                <a:tab pos="544195" algn="l"/>
                <a:tab pos="815975" algn="l"/>
                <a:tab pos="914400" algn="l"/>
                <a:tab pos="1186180" algn="l"/>
                <a:tab pos="1458595" algn="l"/>
                <a:tab pos="1730375" algn="l"/>
                <a:tab pos="2002790" algn="l"/>
                <a:tab pos="2274570" algn="l"/>
                <a:tab pos="2546350" algn="l"/>
                <a:tab pos="2818765" algn="l"/>
                <a:tab pos="3090545" algn="l"/>
                <a:tab pos="3362960" algn="l"/>
                <a:tab pos="3634740" algn="l"/>
                <a:tab pos="3906520" algn="l"/>
                <a:tab pos="4178935" algn="l"/>
                <a:tab pos="4450715" algn="l"/>
                <a:tab pos="4723130" algn="l"/>
                <a:tab pos="4994910" algn="l"/>
                <a:tab pos="5266690" algn="l"/>
                <a:tab pos="5539105" algn="l"/>
                <a:tab pos="5810885" algn="l"/>
                <a:tab pos="6083300" algn="l"/>
                <a:tab pos="6355080" algn="l"/>
                <a:tab pos="6626860" algn="l"/>
                <a:tab pos="6899275" algn="l"/>
                <a:tab pos="7171055" algn="l"/>
                <a:tab pos="7443470" algn="l"/>
                <a:tab pos="7715250" algn="l"/>
              </a:tabLst>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352058E3-1779-CEE5-8ACC-D5DC2390AFC8}"/>
              </a:ext>
            </a:extLst>
          </p:cNvPr>
          <p:cNvGraphicFramePr>
            <a:graphicFrameLocks/>
          </p:cNvGraphicFramePr>
          <p:nvPr>
            <p:extLst>
              <p:ext uri="{D42A27DB-BD31-4B8C-83A1-F6EECF244321}">
                <p14:modId xmlns:p14="http://schemas.microsoft.com/office/powerpoint/2010/main" val="1929559228"/>
              </p:ext>
            </p:extLst>
          </p:nvPr>
        </p:nvGraphicFramePr>
        <p:xfrm>
          <a:off x="3497179" y="914399"/>
          <a:ext cx="8197722" cy="50968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06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a:extLst>
              <a:ext uri="{FF2B5EF4-FFF2-40B4-BE49-F238E27FC236}">
                <a16:creationId xmlns:a16="http://schemas.microsoft.com/office/drawing/2014/main" id="{6E0F3DE4-C4E3-4892-BEA4-C643B50562FF}"/>
              </a:ext>
            </a:extLst>
          </p:cNvPr>
          <p:cNvGraphicFramePr>
            <a:graphicFrameLocks noGrp="1"/>
          </p:cNvGraphicFramePr>
          <p:nvPr>
            <p:ph idx="10"/>
          </p:nvPr>
        </p:nvGraphicFramePr>
        <p:xfrm>
          <a:off x="177800" y="1447802"/>
          <a:ext cx="10407650" cy="5173662"/>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a:extLst>
              <a:ext uri="{FF2B5EF4-FFF2-40B4-BE49-F238E27FC236}">
                <a16:creationId xmlns:a16="http://schemas.microsoft.com/office/drawing/2014/main" id="{CA77336C-1F19-456E-A8C2-CDAB5C5EBD09}"/>
              </a:ext>
            </a:extLst>
          </p:cNvPr>
          <p:cNvSpPr>
            <a:spLocks noGrp="1"/>
          </p:cNvSpPr>
          <p:nvPr>
            <p:ph idx="11"/>
          </p:nvPr>
        </p:nvSpPr>
        <p:spPr/>
        <p:txBody>
          <a:bodyPr/>
          <a:lstStyle/>
          <a:p>
            <a:r>
              <a:rPr lang="en-US" dirty="0">
                <a:solidFill>
                  <a:schemeClr val="tx1"/>
                </a:solidFill>
              </a:rPr>
              <a:t>Past 3-month marijuana </a:t>
            </a:r>
            <a:r>
              <a:rPr lang="en-US" dirty="0"/>
              <a:t>users are more likely to be men, younger, less educated, and unmarried.</a:t>
            </a:r>
          </a:p>
        </p:txBody>
      </p:sp>
      <p:sp>
        <p:nvSpPr>
          <p:cNvPr id="4" name="Slide Number Placeholder 3">
            <a:extLst>
              <a:ext uri="{FF2B5EF4-FFF2-40B4-BE49-F238E27FC236}">
                <a16:creationId xmlns:a16="http://schemas.microsoft.com/office/drawing/2014/main" id="{1AB3B120-EB23-47D2-A676-67E0FDD4DCFC}"/>
              </a:ext>
            </a:extLst>
          </p:cNvPr>
          <p:cNvSpPr>
            <a:spLocks noGrp="1"/>
          </p:cNvSpPr>
          <p:nvPr>
            <p:ph type="sldNum" sz="quarter" idx="4"/>
          </p:nvPr>
        </p:nvSpPr>
        <p:spPr/>
        <p:txBody>
          <a:bodyPr/>
          <a:lstStyle/>
          <a:p>
            <a:fld id="{3AFB7006-8003-4929-A787-32E51C1CB892}" type="slidenum">
              <a:rPr lang="en-US" smtClean="0"/>
              <a:pPr/>
              <a:t>11</a:t>
            </a:fld>
            <a:endParaRPr lang="en-US" dirty="0"/>
          </a:p>
        </p:txBody>
      </p:sp>
      <p:sp>
        <p:nvSpPr>
          <p:cNvPr id="9" name="TextBox 8">
            <a:extLst>
              <a:ext uri="{FF2B5EF4-FFF2-40B4-BE49-F238E27FC236}">
                <a16:creationId xmlns:a16="http://schemas.microsoft.com/office/drawing/2014/main" id="{A4723F6A-4D99-4361-AC84-BAE9687C2DAC}"/>
              </a:ext>
            </a:extLst>
          </p:cNvPr>
          <p:cNvSpPr txBox="1"/>
          <p:nvPr/>
        </p:nvSpPr>
        <p:spPr>
          <a:xfrm>
            <a:off x="38745" y="6504709"/>
            <a:ext cx="4470909" cy="261610"/>
          </a:xfrm>
          <a:prstGeom prst="rect">
            <a:avLst/>
          </a:prstGeom>
          <a:noFill/>
        </p:spPr>
        <p:txBody>
          <a:bodyPr wrap="square" rtlCol="0">
            <a:spAutoFit/>
          </a:bodyPr>
          <a:lstStyle/>
          <a:p>
            <a:r>
              <a:rPr lang="en-US" sz="1050" i="1" dirty="0">
                <a:solidFill>
                  <a:schemeClr val="bg1">
                    <a:lumMod val="65000"/>
                  </a:schemeClr>
                </a:solidFill>
              </a:rPr>
              <a:t>*indicates statistically significant difference</a:t>
            </a:r>
          </a:p>
        </p:txBody>
      </p:sp>
      <p:sp>
        <p:nvSpPr>
          <p:cNvPr id="2" name="TextBox 1">
            <a:extLst>
              <a:ext uri="{FF2B5EF4-FFF2-40B4-BE49-F238E27FC236}">
                <a16:creationId xmlns:a16="http://schemas.microsoft.com/office/drawing/2014/main" id="{8D0530AE-B6F3-4A73-F631-F61291C5704D}"/>
              </a:ext>
            </a:extLst>
          </p:cNvPr>
          <p:cNvSpPr txBox="1"/>
          <p:nvPr/>
        </p:nvSpPr>
        <p:spPr>
          <a:xfrm>
            <a:off x="8854324" y="1905982"/>
            <a:ext cx="274554" cy="32460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500" dirty="0">
                <a:solidFill>
                  <a:srgbClr val="FF0000"/>
                </a:solidFill>
              </a:rPr>
              <a:t>*</a:t>
            </a:r>
          </a:p>
        </p:txBody>
      </p:sp>
    </p:spTree>
    <p:extLst>
      <p:ext uri="{BB962C8B-B14F-4D97-AF65-F5344CB8AC3E}">
        <p14:creationId xmlns:p14="http://schemas.microsoft.com/office/powerpoint/2010/main" val="139777944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0986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a:extLst>
              <a:ext uri="{FF2B5EF4-FFF2-40B4-BE49-F238E27FC236}">
                <a16:creationId xmlns:a16="http://schemas.microsoft.com/office/drawing/2014/main" id="{6E0F3DE4-C4E3-4892-BEA4-C643B50562FF}"/>
              </a:ext>
            </a:extLst>
          </p:cNvPr>
          <p:cNvGraphicFramePr>
            <a:graphicFrameLocks noGrp="1"/>
          </p:cNvGraphicFramePr>
          <p:nvPr>
            <p:ph idx="10"/>
            <p:extLst>
              <p:ext uri="{D42A27DB-BD31-4B8C-83A1-F6EECF244321}">
                <p14:modId xmlns:p14="http://schemas.microsoft.com/office/powerpoint/2010/main" val="3405134692"/>
              </p:ext>
            </p:extLst>
          </p:nvPr>
        </p:nvGraphicFramePr>
        <p:xfrm>
          <a:off x="177800" y="1447802"/>
          <a:ext cx="10407650" cy="517366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1AB3B120-EB23-47D2-A676-67E0FDD4DCFC}"/>
              </a:ext>
            </a:extLst>
          </p:cNvPr>
          <p:cNvSpPr>
            <a:spLocks noGrp="1"/>
          </p:cNvSpPr>
          <p:nvPr>
            <p:ph type="sldNum" sz="quarter" idx="4"/>
          </p:nvPr>
        </p:nvSpPr>
        <p:spPr/>
        <p:txBody>
          <a:bodyPr/>
          <a:lstStyle/>
          <a:p>
            <a:fld id="{3AFB7006-8003-4929-A787-32E51C1CB892}" type="slidenum">
              <a:rPr lang="en-US" smtClean="0"/>
              <a:pPr/>
              <a:t>12</a:t>
            </a:fld>
            <a:endParaRPr lang="en-US" dirty="0"/>
          </a:p>
        </p:txBody>
      </p:sp>
      <p:sp>
        <p:nvSpPr>
          <p:cNvPr id="9" name="TextBox 8">
            <a:extLst>
              <a:ext uri="{FF2B5EF4-FFF2-40B4-BE49-F238E27FC236}">
                <a16:creationId xmlns:a16="http://schemas.microsoft.com/office/drawing/2014/main" id="{A4723F6A-4D99-4361-AC84-BAE9687C2DAC}"/>
              </a:ext>
            </a:extLst>
          </p:cNvPr>
          <p:cNvSpPr txBox="1"/>
          <p:nvPr/>
        </p:nvSpPr>
        <p:spPr>
          <a:xfrm>
            <a:off x="38745" y="6504709"/>
            <a:ext cx="4470909" cy="261610"/>
          </a:xfrm>
          <a:prstGeom prst="rect">
            <a:avLst/>
          </a:prstGeom>
          <a:noFill/>
        </p:spPr>
        <p:txBody>
          <a:bodyPr wrap="square" rtlCol="0">
            <a:spAutoFit/>
          </a:bodyPr>
          <a:lstStyle/>
          <a:p>
            <a:r>
              <a:rPr lang="en-US" sz="1050" i="1" dirty="0">
                <a:solidFill>
                  <a:schemeClr val="bg1">
                    <a:lumMod val="65000"/>
                  </a:schemeClr>
                </a:solidFill>
              </a:rPr>
              <a:t>*indicates statistically significant difference</a:t>
            </a:r>
          </a:p>
        </p:txBody>
      </p:sp>
      <p:sp>
        <p:nvSpPr>
          <p:cNvPr id="7" name="Content Placeholder 2">
            <a:extLst>
              <a:ext uri="{FF2B5EF4-FFF2-40B4-BE49-F238E27FC236}">
                <a16:creationId xmlns:a16="http://schemas.microsoft.com/office/drawing/2014/main" id="{E3446E92-651B-9F40-9F94-A3F2BDCBD8DA}"/>
              </a:ext>
            </a:extLst>
          </p:cNvPr>
          <p:cNvSpPr>
            <a:spLocks noGrp="1"/>
          </p:cNvSpPr>
          <p:nvPr>
            <p:ph idx="11"/>
          </p:nvPr>
        </p:nvSpPr>
        <p:spPr>
          <a:xfrm>
            <a:off x="-18545" y="552451"/>
            <a:ext cx="11917313" cy="895350"/>
          </a:xfrm>
        </p:spPr>
        <p:txBody>
          <a:bodyPr/>
          <a:lstStyle/>
          <a:p>
            <a:r>
              <a:rPr lang="en-US" dirty="0">
                <a:solidFill>
                  <a:schemeClr val="tx1"/>
                </a:solidFill>
              </a:rPr>
              <a:t>Past 3-month marijuana </a:t>
            </a:r>
            <a:r>
              <a:rPr lang="en-US" dirty="0"/>
              <a:t>users are more likely to drive between 11pm and 4am</a:t>
            </a:r>
            <a:r>
              <a:rPr lang="en-US" dirty="0">
                <a:solidFill>
                  <a:schemeClr val="tx1"/>
                </a:solidFill>
              </a:rPr>
              <a:t>, received </a:t>
            </a:r>
            <a:r>
              <a:rPr lang="en-US" dirty="0"/>
              <a:t>a citation, been in a car crash, and be arrested while intoxicated in the past year.</a:t>
            </a:r>
          </a:p>
        </p:txBody>
      </p:sp>
    </p:spTree>
    <p:extLst>
      <p:ext uri="{BB962C8B-B14F-4D97-AF65-F5344CB8AC3E}">
        <p14:creationId xmlns:p14="http://schemas.microsoft.com/office/powerpoint/2010/main" val="2316382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a:extLst>
              <a:ext uri="{FF2B5EF4-FFF2-40B4-BE49-F238E27FC236}">
                <a16:creationId xmlns:a16="http://schemas.microsoft.com/office/drawing/2014/main" id="{6E0F3DE4-C4E3-4892-BEA4-C643B50562FF}"/>
              </a:ext>
            </a:extLst>
          </p:cNvPr>
          <p:cNvGraphicFramePr>
            <a:graphicFrameLocks noGrp="1"/>
          </p:cNvGraphicFramePr>
          <p:nvPr>
            <p:ph idx="10"/>
            <p:extLst>
              <p:ext uri="{D42A27DB-BD31-4B8C-83A1-F6EECF244321}">
                <p14:modId xmlns:p14="http://schemas.microsoft.com/office/powerpoint/2010/main" val="2843113646"/>
              </p:ext>
            </p:extLst>
          </p:nvPr>
        </p:nvGraphicFramePr>
        <p:xfrm>
          <a:off x="178231" y="1502219"/>
          <a:ext cx="10407650" cy="5173662"/>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a:extLst>
              <a:ext uri="{FF2B5EF4-FFF2-40B4-BE49-F238E27FC236}">
                <a16:creationId xmlns:a16="http://schemas.microsoft.com/office/drawing/2014/main" id="{CA77336C-1F19-456E-A8C2-CDAB5C5EBD09}"/>
              </a:ext>
            </a:extLst>
          </p:cNvPr>
          <p:cNvSpPr>
            <a:spLocks noGrp="1"/>
          </p:cNvSpPr>
          <p:nvPr>
            <p:ph idx="11"/>
          </p:nvPr>
        </p:nvSpPr>
        <p:spPr>
          <a:xfrm>
            <a:off x="178231" y="500496"/>
            <a:ext cx="11577234" cy="895350"/>
          </a:xfrm>
        </p:spPr>
        <p:txBody>
          <a:bodyPr/>
          <a:lstStyle/>
          <a:p>
            <a:r>
              <a:rPr lang="en-US" dirty="0">
                <a:solidFill>
                  <a:schemeClr val="tx1"/>
                </a:solidFill>
              </a:rPr>
              <a:t>In particular, the Southwest region over-indexes for marijuana usage; even though it represents a smaller slice of the overall population, it accounts for roughly one-quarter of users (24%)</a:t>
            </a:r>
            <a:r>
              <a:rPr lang="en-US" dirty="0"/>
              <a:t>.</a:t>
            </a:r>
          </a:p>
        </p:txBody>
      </p:sp>
      <p:sp>
        <p:nvSpPr>
          <p:cNvPr id="4" name="Slide Number Placeholder 3">
            <a:extLst>
              <a:ext uri="{FF2B5EF4-FFF2-40B4-BE49-F238E27FC236}">
                <a16:creationId xmlns:a16="http://schemas.microsoft.com/office/drawing/2014/main" id="{1AB3B120-EB23-47D2-A676-67E0FDD4DCFC}"/>
              </a:ext>
            </a:extLst>
          </p:cNvPr>
          <p:cNvSpPr>
            <a:spLocks noGrp="1"/>
          </p:cNvSpPr>
          <p:nvPr>
            <p:ph type="sldNum" sz="quarter" idx="4"/>
          </p:nvPr>
        </p:nvSpPr>
        <p:spPr/>
        <p:txBody>
          <a:bodyPr/>
          <a:lstStyle/>
          <a:p>
            <a:fld id="{3AFB7006-8003-4929-A787-32E51C1CB892}" type="slidenum">
              <a:rPr lang="en-US" smtClean="0"/>
              <a:pPr/>
              <a:t>13</a:t>
            </a:fld>
            <a:endParaRPr lang="en-US" dirty="0"/>
          </a:p>
        </p:txBody>
      </p:sp>
      <p:sp>
        <p:nvSpPr>
          <p:cNvPr id="2" name="TextBox 1">
            <a:extLst>
              <a:ext uri="{FF2B5EF4-FFF2-40B4-BE49-F238E27FC236}">
                <a16:creationId xmlns:a16="http://schemas.microsoft.com/office/drawing/2014/main" id="{F6779CCD-54CA-4D89-C4EC-1B45CE7CF022}"/>
              </a:ext>
            </a:extLst>
          </p:cNvPr>
          <p:cNvSpPr txBox="1"/>
          <p:nvPr/>
        </p:nvSpPr>
        <p:spPr>
          <a:xfrm>
            <a:off x="38745" y="6596149"/>
            <a:ext cx="4470909" cy="261610"/>
          </a:xfrm>
          <a:prstGeom prst="rect">
            <a:avLst/>
          </a:prstGeom>
          <a:noFill/>
        </p:spPr>
        <p:txBody>
          <a:bodyPr wrap="square" rtlCol="0">
            <a:spAutoFit/>
          </a:bodyPr>
          <a:lstStyle/>
          <a:p>
            <a:r>
              <a:rPr lang="en-US" sz="1050" i="1" dirty="0">
                <a:solidFill>
                  <a:schemeClr val="bg1">
                    <a:lumMod val="65000"/>
                  </a:schemeClr>
                </a:solidFill>
              </a:rPr>
              <a:t>See Slide 102 for geographic definitions</a:t>
            </a:r>
          </a:p>
        </p:txBody>
      </p:sp>
    </p:spTree>
    <p:extLst>
      <p:ext uri="{BB962C8B-B14F-4D97-AF65-F5344CB8AC3E}">
        <p14:creationId xmlns:p14="http://schemas.microsoft.com/office/powerpoint/2010/main" val="3574600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a:extLst>
              <a:ext uri="{FF2B5EF4-FFF2-40B4-BE49-F238E27FC236}">
                <a16:creationId xmlns:a16="http://schemas.microsoft.com/office/drawing/2014/main" id="{6E0F3DE4-C4E3-4892-BEA4-C643B50562FF}"/>
              </a:ext>
            </a:extLst>
          </p:cNvPr>
          <p:cNvGraphicFramePr>
            <a:graphicFrameLocks noGrp="1"/>
          </p:cNvGraphicFramePr>
          <p:nvPr>
            <p:ph idx="10"/>
            <p:extLst>
              <p:ext uri="{D42A27DB-BD31-4B8C-83A1-F6EECF244321}">
                <p14:modId xmlns:p14="http://schemas.microsoft.com/office/powerpoint/2010/main" val="2589546808"/>
              </p:ext>
            </p:extLst>
          </p:nvPr>
        </p:nvGraphicFramePr>
        <p:xfrm>
          <a:off x="177800" y="1447802"/>
          <a:ext cx="10407650" cy="5173662"/>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a:extLst>
              <a:ext uri="{FF2B5EF4-FFF2-40B4-BE49-F238E27FC236}">
                <a16:creationId xmlns:a16="http://schemas.microsoft.com/office/drawing/2014/main" id="{CA77336C-1F19-456E-A8C2-CDAB5C5EBD09}"/>
              </a:ext>
            </a:extLst>
          </p:cNvPr>
          <p:cNvSpPr>
            <a:spLocks noGrp="1"/>
          </p:cNvSpPr>
          <p:nvPr>
            <p:ph idx="11"/>
          </p:nvPr>
        </p:nvSpPr>
        <p:spPr>
          <a:xfrm>
            <a:off x="177800" y="539749"/>
            <a:ext cx="11790199" cy="895350"/>
          </a:xfrm>
        </p:spPr>
        <p:txBody>
          <a:bodyPr/>
          <a:lstStyle/>
          <a:p>
            <a:r>
              <a:rPr lang="en-US" dirty="0">
                <a:solidFill>
                  <a:schemeClr val="tx1"/>
                </a:solidFill>
              </a:rPr>
              <a:t>The same groups most likely to use marijuana in general are also more likely to use more frequently. </a:t>
            </a:r>
          </a:p>
        </p:txBody>
      </p:sp>
      <p:sp>
        <p:nvSpPr>
          <p:cNvPr id="4" name="Slide Number Placeholder 3">
            <a:extLst>
              <a:ext uri="{FF2B5EF4-FFF2-40B4-BE49-F238E27FC236}">
                <a16:creationId xmlns:a16="http://schemas.microsoft.com/office/drawing/2014/main" id="{1AB3B120-EB23-47D2-A676-67E0FDD4DCFC}"/>
              </a:ext>
            </a:extLst>
          </p:cNvPr>
          <p:cNvSpPr>
            <a:spLocks noGrp="1"/>
          </p:cNvSpPr>
          <p:nvPr>
            <p:ph type="sldNum" sz="quarter" idx="4"/>
          </p:nvPr>
        </p:nvSpPr>
        <p:spPr/>
        <p:txBody>
          <a:bodyPr/>
          <a:lstStyle/>
          <a:p>
            <a:fld id="{3AFB7006-8003-4929-A787-32E51C1CB892}" type="slidenum">
              <a:rPr lang="en-US" smtClean="0"/>
              <a:pPr/>
              <a:t>14</a:t>
            </a:fld>
            <a:endParaRPr lang="en-US" dirty="0"/>
          </a:p>
        </p:txBody>
      </p:sp>
      <p:sp>
        <p:nvSpPr>
          <p:cNvPr id="9" name="TextBox 8">
            <a:extLst>
              <a:ext uri="{FF2B5EF4-FFF2-40B4-BE49-F238E27FC236}">
                <a16:creationId xmlns:a16="http://schemas.microsoft.com/office/drawing/2014/main" id="{A4723F6A-4D99-4361-AC84-BAE9687C2DAC}"/>
              </a:ext>
            </a:extLst>
          </p:cNvPr>
          <p:cNvSpPr txBox="1"/>
          <p:nvPr/>
        </p:nvSpPr>
        <p:spPr>
          <a:xfrm>
            <a:off x="7958934" y="6561976"/>
            <a:ext cx="4470909" cy="261610"/>
          </a:xfrm>
          <a:prstGeom prst="rect">
            <a:avLst/>
          </a:prstGeom>
          <a:noFill/>
        </p:spPr>
        <p:txBody>
          <a:bodyPr wrap="square" rtlCol="0">
            <a:spAutoFit/>
          </a:bodyPr>
          <a:lstStyle/>
          <a:p>
            <a:r>
              <a:rPr lang="en-US" sz="1050" i="1" dirty="0">
                <a:solidFill>
                  <a:schemeClr val="bg1">
                    <a:lumMod val="65000"/>
                  </a:schemeClr>
                </a:solidFill>
              </a:rPr>
              <a:t>*indicates statistically significant difference</a:t>
            </a:r>
          </a:p>
        </p:txBody>
      </p:sp>
      <p:sp>
        <p:nvSpPr>
          <p:cNvPr id="2" name="TextBox 1">
            <a:extLst>
              <a:ext uri="{FF2B5EF4-FFF2-40B4-BE49-F238E27FC236}">
                <a16:creationId xmlns:a16="http://schemas.microsoft.com/office/drawing/2014/main" id="{5EBD41DB-EAAE-AD3E-A9DB-AC50BABEA11A}"/>
              </a:ext>
            </a:extLst>
          </p:cNvPr>
          <p:cNvSpPr txBox="1"/>
          <p:nvPr/>
        </p:nvSpPr>
        <p:spPr>
          <a:xfrm>
            <a:off x="0" y="6634167"/>
            <a:ext cx="7457576" cy="230832"/>
          </a:xfrm>
          <a:prstGeom prst="rect">
            <a:avLst/>
          </a:prstGeom>
          <a:noFill/>
        </p:spPr>
        <p:txBody>
          <a:bodyPr wrap="square" rtlCol="0">
            <a:spAutoFit/>
          </a:bodyPr>
          <a:lstStyle/>
          <a:p>
            <a:r>
              <a:rPr lang="en-US" sz="900" dirty="0">
                <a:solidFill>
                  <a:srgbClr val="787878"/>
                </a:solidFill>
              </a:rPr>
              <a:t>Q8a. When was the last time you used marijuana? </a:t>
            </a:r>
            <a:r>
              <a:rPr lang="en-US" sz="900" i="1" dirty="0">
                <a:solidFill>
                  <a:srgbClr val="787878"/>
                </a:solidFill>
              </a:rPr>
              <a:t>Base: Marijuana Users (n=468)</a:t>
            </a:r>
            <a:endParaRPr lang="en-US" sz="900" dirty="0">
              <a:solidFill>
                <a:srgbClr val="787878"/>
              </a:solidFill>
            </a:endParaRPr>
          </a:p>
        </p:txBody>
      </p:sp>
    </p:spTree>
    <p:extLst>
      <p:ext uri="{BB962C8B-B14F-4D97-AF65-F5344CB8AC3E}">
        <p14:creationId xmlns:p14="http://schemas.microsoft.com/office/powerpoint/2010/main" val="3483168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D54EE-BA76-4F26-ABA0-DAB654DC7C8E}"/>
              </a:ext>
            </a:extLst>
          </p:cNvPr>
          <p:cNvSpPr>
            <a:spLocks noGrp="1"/>
          </p:cNvSpPr>
          <p:nvPr>
            <p:ph type="title"/>
          </p:nvPr>
        </p:nvSpPr>
        <p:spPr>
          <a:xfrm>
            <a:off x="185714" y="4409268"/>
            <a:ext cx="8046423" cy="1424480"/>
          </a:xfrm>
        </p:spPr>
        <p:txBody>
          <a:bodyPr/>
          <a:lstStyle/>
          <a:p>
            <a:r>
              <a:rPr lang="en-US" dirty="0"/>
              <a:t>Personal Experience with Marijuana &amp; Driving</a:t>
            </a:r>
          </a:p>
        </p:txBody>
      </p:sp>
    </p:spTree>
    <p:extLst>
      <p:ext uri="{BB962C8B-B14F-4D97-AF65-F5344CB8AC3E}">
        <p14:creationId xmlns:p14="http://schemas.microsoft.com/office/powerpoint/2010/main" val="2544578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0A9845-3E27-402D-BA60-A3C8C1453E35}"/>
              </a:ext>
            </a:extLst>
          </p:cNvPr>
          <p:cNvSpPr>
            <a:spLocks noGrp="1"/>
          </p:cNvSpPr>
          <p:nvPr>
            <p:ph type="title"/>
          </p:nvPr>
        </p:nvSpPr>
        <p:spPr/>
        <p:txBody>
          <a:bodyPr>
            <a:normAutofit/>
          </a:bodyPr>
          <a:lstStyle/>
          <a:p>
            <a:r>
              <a:rPr lang="en-US" sz="2800" dirty="0">
                <a:solidFill>
                  <a:schemeClr val="bg1"/>
                </a:solidFill>
              </a:rPr>
              <a:t>Some Virginians are engaging in dangerous behavior by “using and driving”.</a:t>
            </a:r>
          </a:p>
        </p:txBody>
      </p:sp>
      <p:graphicFrame>
        <p:nvGraphicFramePr>
          <p:cNvPr id="10" name="Content Placeholder 7">
            <a:extLst>
              <a:ext uri="{FF2B5EF4-FFF2-40B4-BE49-F238E27FC236}">
                <a16:creationId xmlns:a16="http://schemas.microsoft.com/office/drawing/2014/main" id="{71A16BE4-F6E9-4588-BBF0-6528471BFD2A}"/>
              </a:ext>
            </a:extLst>
          </p:cNvPr>
          <p:cNvGraphicFramePr>
            <a:graphicFrameLocks noGrp="1"/>
          </p:cNvGraphicFramePr>
          <p:nvPr>
            <p:ph idx="1"/>
            <p:extLst>
              <p:ext uri="{D42A27DB-BD31-4B8C-83A1-F6EECF244321}">
                <p14:modId xmlns:p14="http://schemas.microsoft.com/office/powerpoint/2010/main" val="2091683481"/>
              </p:ext>
            </p:extLst>
          </p:nvPr>
        </p:nvGraphicFramePr>
        <p:xfrm>
          <a:off x="3657329" y="1877937"/>
          <a:ext cx="7830730" cy="4297581"/>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16</a:t>
            </a:fld>
            <a:endParaRPr lang="en-US" dirty="0"/>
          </a:p>
        </p:txBody>
      </p:sp>
      <p:sp>
        <p:nvSpPr>
          <p:cNvPr id="3" name="Content Placeholder 2">
            <a:extLst>
              <a:ext uri="{FF2B5EF4-FFF2-40B4-BE49-F238E27FC236}">
                <a16:creationId xmlns:a16="http://schemas.microsoft.com/office/drawing/2014/main" id="{3383CAFF-C22A-484B-835D-06D99FF50D3D}"/>
              </a:ext>
            </a:extLst>
          </p:cNvPr>
          <p:cNvSpPr>
            <a:spLocks noGrp="1"/>
          </p:cNvSpPr>
          <p:nvPr>
            <p:ph idx="4294967295"/>
          </p:nvPr>
        </p:nvSpPr>
        <p:spPr>
          <a:xfrm>
            <a:off x="3484881" y="769936"/>
            <a:ext cx="8283204" cy="1106161"/>
          </a:xfrm>
          <a:prstGeom prst="rect">
            <a:avLst/>
          </a:prstGeom>
        </p:spPr>
        <p:txBody>
          <a:bodyPr anchor="t"/>
          <a:lstStyle/>
          <a:p>
            <a:r>
              <a:rPr lang="en-US" sz="1400" dirty="0">
                <a:solidFill>
                  <a:schemeClr val="tx1"/>
                </a:solidFill>
                <a:effectLst/>
                <a:ea typeface="MS Mincho" panose="02020609040205080304" pitchFamily="49" charset="-128"/>
                <a:cs typeface="Times New Roman" panose="02020603050405020304" pitchFamily="18" charset="0"/>
              </a:rPr>
              <a:t>More than one in ten Virginians (16%) have driven after using marijuana in the past year, including 11% who have driven at least once a month after using marijuana.</a:t>
            </a:r>
          </a:p>
          <a:p>
            <a:pPr lvl="1"/>
            <a:r>
              <a:rPr lang="en-US" sz="1200" dirty="0">
                <a:solidFill>
                  <a:schemeClr val="tx2"/>
                </a:solidFill>
                <a:effectLst/>
                <a:ea typeface="MS Mincho" panose="02020609040205080304" pitchFamily="49" charset="-128"/>
                <a:cs typeface="Times New Roman" panose="02020603050405020304" pitchFamily="18" charset="0"/>
              </a:rPr>
              <a:t>Young, unmarried, men and those with lower levels of education are most likely to take part in this dangerous behavior compared to others, as shown in the below charts. </a:t>
            </a:r>
          </a:p>
        </p:txBody>
      </p:sp>
      <p:cxnSp>
        <p:nvCxnSpPr>
          <p:cNvPr id="20" name="Straight Connector 19">
            <a:extLst>
              <a:ext uri="{FF2B5EF4-FFF2-40B4-BE49-F238E27FC236}">
                <a16:creationId xmlns:a16="http://schemas.microsoft.com/office/drawing/2014/main" id="{89632B5F-586E-409A-BCD2-33B9B0A888AE}"/>
              </a:ext>
            </a:extLst>
          </p:cNvPr>
          <p:cNvCxnSpPr/>
          <p:nvPr/>
        </p:nvCxnSpPr>
        <p:spPr>
          <a:xfrm>
            <a:off x="3484881" y="2570463"/>
            <a:ext cx="800317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784BF06-C3E5-4207-91F8-AEC036C464E0}"/>
              </a:ext>
            </a:extLst>
          </p:cNvPr>
          <p:cNvCxnSpPr/>
          <p:nvPr/>
        </p:nvCxnSpPr>
        <p:spPr>
          <a:xfrm>
            <a:off x="3418195" y="4051095"/>
            <a:ext cx="800317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F3092A23-0F23-B798-9EAB-4795C57AC993}"/>
              </a:ext>
            </a:extLst>
          </p:cNvPr>
          <p:cNvCxnSpPr/>
          <p:nvPr/>
        </p:nvCxnSpPr>
        <p:spPr>
          <a:xfrm>
            <a:off x="3484881" y="3557510"/>
            <a:ext cx="800317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6F51813-9CCD-C563-01BB-4F846D6A765F}"/>
              </a:ext>
            </a:extLst>
          </p:cNvPr>
          <p:cNvCxnSpPr/>
          <p:nvPr/>
        </p:nvCxnSpPr>
        <p:spPr>
          <a:xfrm>
            <a:off x="3484881" y="5545831"/>
            <a:ext cx="800317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EA12B6D-0005-8FBD-9BEC-68103EE4EF50}"/>
              </a:ext>
            </a:extLst>
          </p:cNvPr>
          <p:cNvCxnSpPr/>
          <p:nvPr/>
        </p:nvCxnSpPr>
        <p:spPr>
          <a:xfrm>
            <a:off x="3418195" y="4805056"/>
            <a:ext cx="800317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2632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0A9845-3E27-402D-BA60-A3C8C1453E35}"/>
              </a:ext>
            </a:extLst>
          </p:cNvPr>
          <p:cNvSpPr>
            <a:spLocks noGrp="1"/>
          </p:cNvSpPr>
          <p:nvPr>
            <p:ph type="title"/>
          </p:nvPr>
        </p:nvSpPr>
        <p:spPr/>
        <p:txBody>
          <a:bodyPr>
            <a:normAutofit/>
          </a:bodyPr>
          <a:lstStyle/>
          <a:p>
            <a:r>
              <a:rPr lang="en-US" sz="2800" dirty="0">
                <a:solidFill>
                  <a:schemeClr val="bg1"/>
                </a:solidFill>
              </a:rPr>
              <a:t>Interestingly, almost one third (30%) </a:t>
            </a:r>
            <a:r>
              <a:rPr lang="en-US" sz="2800" dirty="0"/>
              <a:t>of Virginians believe those who consume marijuana are usually safer drivers.</a:t>
            </a:r>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17</a:t>
            </a:fld>
            <a:endParaRPr lang="en-US" dirty="0"/>
          </a:p>
        </p:txBody>
      </p:sp>
      <p:graphicFrame>
        <p:nvGraphicFramePr>
          <p:cNvPr id="3" name="Chart 2">
            <a:extLst>
              <a:ext uri="{FF2B5EF4-FFF2-40B4-BE49-F238E27FC236}">
                <a16:creationId xmlns:a16="http://schemas.microsoft.com/office/drawing/2014/main" id="{32218486-73E8-D6B4-27AD-2FCD01CE5CE0}"/>
              </a:ext>
            </a:extLst>
          </p:cNvPr>
          <p:cNvGraphicFramePr>
            <a:graphicFrameLocks/>
          </p:cNvGraphicFramePr>
          <p:nvPr/>
        </p:nvGraphicFramePr>
        <p:xfrm>
          <a:off x="3453319" y="2426052"/>
          <a:ext cx="8385243" cy="2243226"/>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F28EFAB-2D8E-A213-DCCD-EA087797862D}"/>
              </a:ext>
            </a:extLst>
          </p:cNvPr>
          <p:cNvSpPr/>
          <p:nvPr/>
        </p:nvSpPr>
        <p:spPr>
          <a:xfrm>
            <a:off x="3453319" y="2192958"/>
            <a:ext cx="8287965" cy="307777"/>
          </a:xfrm>
          <a:prstGeom prst="rect">
            <a:avLst/>
          </a:prstGeom>
        </p:spPr>
        <p:txBody>
          <a:bodyPr wrap="square">
            <a:spAutoFit/>
          </a:bodyPr>
          <a:lstStyle/>
          <a:p>
            <a:pPr algn="ctr">
              <a:defRPr sz="1862" b="0" i="0" u="none" strike="noStrike" kern="1200" spc="0" baseline="0">
                <a:solidFill>
                  <a:srgbClr val="303030">
                    <a:lumMod val="65000"/>
                    <a:lumOff val="35000"/>
                  </a:srgbClr>
                </a:solidFill>
                <a:latin typeface="+mn-lt"/>
                <a:ea typeface="+mn-ea"/>
                <a:cs typeface="+mn-cs"/>
              </a:defRPr>
            </a:pPr>
            <a:r>
              <a:rPr lang="en-US" sz="1400" dirty="0"/>
              <a:t>Perceptions of Drivers</a:t>
            </a:r>
          </a:p>
        </p:txBody>
      </p:sp>
      <p:sp>
        <p:nvSpPr>
          <p:cNvPr id="9" name="TextBox 8">
            <a:extLst>
              <a:ext uri="{FF2B5EF4-FFF2-40B4-BE49-F238E27FC236}">
                <a16:creationId xmlns:a16="http://schemas.microsoft.com/office/drawing/2014/main" id="{61FE8846-B96A-71B0-6DF0-2F00B7C8DDA8}"/>
              </a:ext>
            </a:extLst>
          </p:cNvPr>
          <p:cNvSpPr txBox="1"/>
          <p:nvPr/>
        </p:nvSpPr>
        <p:spPr>
          <a:xfrm>
            <a:off x="8793" y="6628256"/>
            <a:ext cx="7457576" cy="230832"/>
          </a:xfrm>
          <a:prstGeom prst="rect">
            <a:avLst/>
          </a:prstGeom>
          <a:noFill/>
        </p:spPr>
        <p:txBody>
          <a:bodyPr wrap="square" rtlCol="0">
            <a:spAutoFit/>
          </a:bodyPr>
          <a:lstStyle/>
          <a:p>
            <a:r>
              <a:rPr lang="en-US" sz="900" dirty="0">
                <a:solidFill>
                  <a:srgbClr val="787878"/>
                </a:solidFill>
              </a:rPr>
              <a:t>Q14. Which of the following statements comes closest to your view (even if neither is exactly right)? </a:t>
            </a:r>
            <a:r>
              <a:rPr lang="en-US" sz="900" i="1" dirty="0">
                <a:solidFill>
                  <a:srgbClr val="787878"/>
                </a:solidFill>
              </a:rPr>
              <a:t>Base: Total Respondents (n=783)</a:t>
            </a:r>
            <a:endParaRPr lang="en-US" sz="900" dirty="0">
              <a:solidFill>
                <a:srgbClr val="787878"/>
              </a:solidFill>
            </a:endParaRPr>
          </a:p>
        </p:txBody>
      </p:sp>
      <p:sp>
        <p:nvSpPr>
          <p:cNvPr id="2" name="TextBox 3">
            <a:extLst>
              <a:ext uri="{FF2B5EF4-FFF2-40B4-BE49-F238E27FC236}">
                <a16:creationId xmlns:a16="http://schemas.microsoft.com/office/drawing/2014/main" id="{438E7854-59BB-3D96-F872-94D7BC6A4CA2}"/>
              </a:ext>
            </a:extLst>
          </p:cNvPr>
          <p:cNvSpPr txBox="1"/>
          <p:nvPr/>
        </p:nvSpPr>
        <p:spPr>
          <a:xfrm>
            <a:off x="3709273" y="2836039"/>
            <a:ext cx="4857226" cy="43088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dirty="0">
                <a:solidFill>
                  <a:schemeClr val="bg1"/>
                </a:solidFill>
              </a:rPr>
              <a:t>People who consume marijuana are a danger to others while driving and their driving behavior is impaired</a:t>
            </a:r>
            <a:endParaRPr lang="en-US" dirty="0">
              <a:solidFill>
                <a:schemeClr val="bg1">
                  <a:lumMod val="50000"/>
                </a:schemeClr>
              </a:solidFill>
            </a:endParaRPr>
          </a:p>
        </p:txBody>
      </p:sp>
      <p:sp>
        <p:nvSpPr>
          <p:cNvPr id="6" name="TextBox 3">
            <a:extLst>
              <a:ext uri="{FF2B5EF4-FFF2-40B4-BE49-F238E27FC236}">
                <a16:creationId xmlns:a16="http://schemas.microsoft.com/office/drawing/2014/main" id="{6A93FEE9-1FBE-DB72-91DB-5018777B85D6}"/>
              </a:ext>
            </a:extLst>
          </p:cNvPr>
          <p:cNvSpPr txBox="1"/>
          <p:nvPr/>
        </p:nvSpPr>
        <p:spPr>
          <a:xfrm>
            <a:off x="3699546" y="3659494"/>
            <a:ext cx="2396454" cy="76944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dirty="0">
                <a:solidFill>
                  <a:schemeClr val="bg1"/>
                </a:solidFill>
              </a:rPr>
              <a:t>People who consume marijuana tend to drive slower and more cautiously and are usually safer drivers</a:t>
            </a:r>
            <a:endParaRPr lang="en-US" dirty="0">
              <a:solidFill>
                <a:schemeClr val="bg1">
                  <a:lumMod val="50000"/>
                </a:schemeClr>
              </a:solidFill>
            </a:endParaRPr>
          </a:p>
        </p:txBody>
      </p:sp>
    </p:spTree>
    <p:extLst>
      <p:ext uri="{BB962C8B-B14F-4D97-AF65-F5344CB8AC3E}">
        <p14:creationId xmlns:p14="http://schemas.microsoft.com/office/powerpoint/2010/main" val="3040909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0A9845-3E27-402D-BA60-A3C8C1453E35}"/>
              </a:ext>
            </a:extLst>
          </p:cNvPr>
          <p:cNvSpPr>
            <a:spLocks noGrp="1"/>
          </p:cNvSpPr>
          <p:nvPr>
            <p:ph type="title"/>
          </p:nvPr>
        </p:nvSpPr>
        <p:spPr/>
        <p:txBody>
          <a:bodyPr>
            <a:normAutofit fontScale="90000"/>
          </a:bodyPr>
          <a:lstStyle/>
          <a:p>
            <a:r>
              <a:rPr lang="en-US" sz="2800" dirty="0">
                <a:solidFill>
                  <a:schemeClr val="bg1"/>
                </a:solidFill>
              </a:rPr>
              <a:t>Marijuana users seem to drive the belief that people who consume marijuana are usually safer drivers, with marijuana users making up 68% of those responses.</a:t>
            </a:r>
            <a:endParaRPr lang="en-US" sz="2800" dirty="0"/>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18</a:t>
            </a:fld>
            <a:endParaRPr lang="en-US" dirty="0"/>
          </a:p>
        </p:txBody>
      </p:sp>
      <p:sp>
        <p:nvSpPr>
          <p:cNvPr id="5" name="Rectangle 4">
            <a:extLst>
              <a:ext uri="{FF2B5EF4-FFF2-40B4-BE49-F238E27FC236}">
                <a16:creationId xmlns:a16="http://schemas.microsoft.com/office/drawing/2014/main" id="{2F28EFAB-2D8E-A213-DCCD-EA087797862D}"/>
              </a:ext>
            </a:extLst>
          </p:cNvPr>
          <p:cNvSpPr/>
          <p:nvPr/>
        </p:nvSpPr>
        <p:spPr>
          <a:xfrm>
            <a:off x="3898137" y="725631"/>
            <a:ext cx="6401504" cy="307777"/>
          </a:xfrm>
          <a:prstGeom prst="rect">
            <a:avLst/>
          </a:prstGeom>
        </p:spPr>
        <p:txBody>
          <a:bodyPr wrap="square">
            <a:spAutoFit/>
          </a:bodyPr>
          <a:lstStyle/>
          <a:p>
            <a:pPr algn="ctr">
              <a:defRPr sz="1862" b="0" i="0" u="none" strike="noStrike" kern="1200" spc="0" baseline="0">
                <a:solidFill>
                  <a:srgbClr val="303030">
                    <a:lumMod val="65000"/>
                    <a:lumOff val="35000"/>
                  </a:srgbClr>
                </a:solidFill>
                <a:latin typeface="+mn-lt"/>
                <a:ea typeface="+mn-ea"/>
                <a:cs typeface="+mn-cs"/>
              </a:defRPr>
            </a:pPr>
            <a:r>
              <a:rPr lang="en-US" sz="1400" dirty="0"/>
              <a:t>Respondents who reported that marijuana users are usually safer drivers</a:t>
            </a:r>
          </a:p>
        </p:txBody>
      </p:sp>
      <p:sp>
        <p:nvSpPr>
          <p:cNvPr id="9" name="TextBox 8">
            <a:extLst>
              <a:ext uri="{FF2B5EF4-FFF2-40B4-BE49-F238E27FC236}">
                <a16:creationId xmlns:a16="http://schemas.microsoft.com/office/drawing/2014/main" id="{61FE8846-B96A-71B0-6DF0-2F00B7C8DDA8}"/>
              </a:ext>
            </a:extLst>
          </p:cNvPr>
          <p:cNvSpPr txBox="1"/>
          <p:nvPr/>
        </p:nvSpPr>
        <p:spPr>
          <a:xfrm>
            <a:off x="8793" y="6628256"/>
            <a:ext cx="7457576" cy="230832"/>
          </a:xfrm>
          <a:prstGeom prst="rect">
            <a:avLst/>
          </a:prstGeom>
          <a:noFill/>
        </p:spPr>
        <p:txBody>
          <a:bodyPr wrap="square" rtlCol="0">
            <a:spAutoFit/>
          </a:bodyPr>
          <a:lstStyle/>
          <a:p>
            <a:r>
              <a:rPr lang="en-US" sz="900" dirty="0">
                <a:solidFill>
                  <a:srgbClr val="787878"/>
                </a:solidFill>
              </a:rPr>
              <a:t>Q8a. When was the last time you used marijuana? </a:t>
            </a:r>
            <a:r>
              <a:rPr lang="en-US" sz="900" i="1" dirty="0">
                <a:solidFill>
                  <a:srgbClr val="787878"/>
                </a:solidFill>
              </a:rPr>
              <a:t>Base: Respondents who reported that marijuana users are usually safer drivers (n=305)</a:t>
            </a:r>
            <a:endParaRPr lang="en-US" sz="900" dirty="0">
              <a:solidFill>
                <a:srgbClr val="787878"/>
              </a:solidFill>
            </a:endParaRPr>
          </a:p>
        </p:txBody>
      </p:sp>
      <p:sp>
        <p:nvSpPr>
          <p:cNvPr id="6" name="TextBox 3">
            <a:extLst>
              <a:ext uri="{FF2B5EF4-FFF2-40B4-BE49-F238E27FC236}">
                <a16:creationId xmlns:a16="http://schemas.microsoft.com/office/drawing/2014/main" id="{6A93FEE9-1FBE-DB72-91DB-5018777B85D6}"/>
              </a:ext>
            </a:extLst>
          </p:cNvPr>
          <p:cNvSpPr txBox="1"/>
          <p:nvPr/>
        </p:nvSpPr>
        <p:spPr>
          <a:xfrm>
            <a:off x="4702435" y="2183285"/>
            <a:ext cx="2396454" cy="76944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dirty="0">
                <a:solidFill>
                  <a:schemeClr val="bg1"/>
                </a:solidFill>
              </a:rPr>
              <a:t>People who consume marijuana tend to drive slower and more cautiously and are usually safer drivers</a:t>
            </a:r>
            <a:endParaRPr lang="en-US" dirty="0">
              <a:solidFill>
                <a:schemeClr val="bg1">
                  <a:lumMod val="50000"/>
                </a:schemeClr>
              </a:solidFill>
            </a:endParaRPr>
          </a:p>
        </p:txBody>
      </p:sp>
      <p:graphicFrame>
        <p:nvGraphicFramePr>
          <p:cNvPr id="22" name="Chart 21">
            <a:extLst>
              <a:ext uri="{FF2B5EF4-FFF2-40B4-BE49-F238E27FC236}">
                <a16:creationId xmlns:a16="http://schemas.microsoft.com/office/drawing/2014/main" id="{4A552185-B0B6-58EC-9E92-350F8CC0FB9C}"/>
              </a:ext>
            </a:extLst>
          </p:cNvPr>
          <p:cNvGraphicFramePr>
            <a:graphicFrameLocks/>
          </p:cNvGraphicFramePr>
          <p:nvPr>
            <p:extLst>
              <p:ext uri="{D42A27DB-BD31-4B8C-83A1-F6EECF244321}">
                <p14:modId xmlns:p14="http://schemas.microsoft.com/office/powerpoint/2010/main" val="2431276420"/>
              </p:ext>
            </p:extLst>
          </p:nvPr>
        </p:nvGraphicFramePr>
        <p:xfrm>
          <a:off x="4572001" y="1608347"/>
          <a:ext cx="5945554" cy="4601183"/>
        </p:xfrm>
        <a:graphic>
          <a:graphicData uri="http://schemas.openxmlformats.org/drawingml/2006/chart">
            <c:chart xmlns:c="http://schemas.openxmlformats.org/drawingml/2006/chart" xmlns:r="http://schemas.openxmlformats.org/officeDocument/2006/relationships" r:id="rId3"/>
          </a:graphicData>
        </a:graphic>
      </p:graphicFrame>
      <p:grpSp>
        <p:nvGrpSpPr>
          <p:cNvPr id="24" name="Group 23">
            <a:extLst>
              <a:ext uri="{FF2B5EF4-FFF2-40B4-BE49-F238E27FC236}">
                <a16:creationId xmlns:a16="http://schemas.microsoft.com/office/drawing/2014/main" id="{855DADF0-3B57-931C-317C-E0CF7D213CD4}"/>
              </a:ext>
            </a:extLst>
          </p:cNvPr>
          <p:cNvGrpSpPr/>
          <p:nvPr/>
        </p:nvGrpSpPr>
        <p:grpSpPr>
          <a:xfrm rot="5400000">
            <a:off x="5077467" y="2695215"/>
            <a:ext cx="2951621" cy="777885"/>
            <a:chOff x="6096000" y="716601"/>
            <a:chExt cx="1786648" cy="428018"/>
          </a:xfrm>
        </p:grpSpPr>
        <p:cxnSp>
          <p:nvCxnSpPr>
            <p:cNvPr id="25" name="Straight Connector 24">
              <a:extLst>
                <a:ext uri="{FF2B5EF4-FFF2-40B4-BE49-F238E27FC236}">
                  <a16:creationId xmlns:a16="http://schemas.microsoft.com/office/drawing/2014/main" id="{4A6A0C31-473B-1B27-4CEA-E640669D36BF}"/>
                </a:ext>
              </a:extLst>
            </p:cNvPr>
            <p:cNvCxnSpPr>
              <a:cxnSpLocks/>
            </p:cNvCxnSpPr>
            <p:nvPr/>
          </p:nvCxnSpPr>
          <p:spPr>
            <a:xfrm flipH="1">
              <a:off x="6096000" y="716601"/>
              <a:ext cx="1786648" cy="0"/>
            </a:xfrm>
            <a:prstGeom prst="line">
              <a:avLst/>
            </a:prstGeom>
            <a:ln w="28575">
              <a:solidFill>
                <a:srgbClr val="787878"/>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F37CA21-6C1F-1D38-94A9-2DFE8CCCFFA8}"/>
                </a:ext>
              </a:extLst>
            </p:cNvPr>
            <p:cNvCxnSpPr/>
            <p:nvPr/>
          </p:nvCxnSpPr>
          <p:spPr>
            <a:xfrm>
              <a:off x="6096000" y="758757"/>
              <a:ext cx="0" cy="379379"/>
            </a:xfrm>
            <a:prstGeom prst="line">
              <a:avLst/>
            </a:prstGeom>
            <a:ln w="28575">
              <a:solidFill>
                <a:srgbClr val="787878"/>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529407E-2DD6-0001-C0EA-3D45EEF2058C}"/>
                </a:ext>
              </a:extLst>
            </p:cNvPr>
            <p:cNvCxnSpPr/>
            <p:nvPr/>
          </p:nvCxnSpPr>
          <p:spPr>
            <a:xfrm>
              <a:off x="7882647" y="765240"/>
              <a:ext cx="0" cy="379379"/>
            </a:xfrm>
            <a:prstGeom prst="line">
              <a:avLst/>
            </a:prstGeom>
            <a:ln w="28575">
              <a:solidFill>
                <a:srgbClr val="787878"/>
              </a:solidFill>
              <a:prstDash val="sysDot"/>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DFA9E8DB-73C5-F4C4-82F1-DC096EE25C82}"/>
              </a:ext>
            </a:extLst>
          </p:cNvPr>
          <p:cNvSpPr/>
          <p:nvPr/>
        </p:nvSpPr>
        <p:spPr>
          <a:xfrm>
            <a:off x="6375917" y="2910505"/>
            <a:ext cx="1191835" cy="769433"/>
          </a:xfrm>
          <a:prstGeom prst="rect">
            <a:avLst/>
          </a:prstGeom>
          <a:solidFill>
            <a:srgbClr val="787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68%</a:t>
            </a:r>
          </a:p>
          <a:p>
            <a:pPr algn="ctr"/>
            <a:r>
              <a:rPr lang="en-US" sz="1600" dirty="0"/>
              <a:t>Ever used marijuana</a:t>
            </a:r>
          </a:p>
        </p:txBody>
      </p:sp>
    </p:spTree>
    <p:extLst>
      <p:ext uri="{BB962C8B-B14F-4D97-AF65-F5344CB8AC3E}">
        <p14:creationId xmlns:p14="http://schemas.microsoft.com/office/powerpoint/2010/main" val="4238657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0A9845-3E27-402D-BA60-A3C8C1453E35}"/>
              </a:ext>
            </a:extLst>
          </p:cNvPr>
          <p:cNvSpPr>
            <a:spLocks noGrp="1"/>
          </p:cNvSpPr>
          <p:nvPr>
            <p:ph type="title"/>
          </p:nvPr>
        </p:nvSpPr>
        <p:spPr/>
        <p:txBody>
          <a:bodyPr>
            <a:normAutofit/>
          </a:bodyPr>
          <a:lstStyle/>
          <a:p>
            <a:r>
              <a:rPr lang="en-US" sz="2800" dirty="0"/>
              <a:t>More than one-quarter (28%) of all Virginians admit to having previously been a passenger in a car driven by someone under the influence of marijuana. </a:t>
            </a:r>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19</a:t>
            </a:fld>
            <a:endParaRPr lang="en-US" dirty="0"/>
          </a:p>
        </p:txBody>
      </p:sp>
      <p:sp>
        <p:nvSpPr>
          <p:cNvPr id="11" name="TextBox 10">
            <a:extLst>
              <a:ext uri="{FF2B5EF4-FFF2-40B4-BE49-F238E27FC236}">
                <a16:creationId xmlns:a16="http://schemas.microsoft.com/office/drawing/2014/main" id="{16312C3D-D5B9-3FA9-5890-E58A917F1742}"/>
              </a:ext>
            </a:extLst>
          </p:cNvPr>
          <p:cNvSpPr txBox="1"/>
          <p:nvPr/>
        </p:nvSpPr>
        <p:spPr>
          <a:xfrm>
            <a:off x="8792" y="6489112"/>
            <a:ext cx="8906608" cy="369332"/>
          </a:xfrm>
          <a:prstGeom prst="rect">
            <a:avLst/>
          </a:prstGeom>
          <a:noFill/>
        </p:spPr>
        <p:txBody>
          <a:bodyPr wrap="square" rtlCol="0">
            <a:spAutoFit/>
          </a:bodyPr>
          <a:lstStyle/>
          <a:p>
            <a:r>
              <a:rPr lang="en-US" sz="900" dirty="0">
                <a:solidFill>
                  <a:srgbClr val="787878"/>
                </a:solidFill>
              </a:rPr>
              <a:t>Q18. In the past year, how often have you been a passenger in a vehicle driven by someone after that person used marijuana? </a:t>
            </a:r>
            <a:r>
              <a:rPr lang="en-US" sz="900" i="1" dirty="0">
                <a:solidFill>
                  <a:srgbClr val="787878"/>
                </a:solidFill>
              </a:rPr>
              <a:t>Base: Total Respondents (n=783)</a:t>
            </a:r>
          </a:p>
          <a:p>
            <a:r>
              <a:rPr lang="en-US" sz="900" dirty="0">
                <a:solidFill>
                  <a:srgbClr val="787878"/>
                </a:solidFill>
              </a:rPr>
              <a:t>Q18. In the past year, how often have you been a passenger in a vehicle driven by someone after that person used marijuana? </a:t>
            </a:r>
            <a:r>
              <a:rPr lang="en-US" sz="900" i="1" dirty="0">
                <a:solidFill>
                  <a:srgbClr val="787878"/>
                </a:solidFill>
              </a:rPr>
              <a:t>Base: Past 3-Month Marijuana Users (n=304)</a:t>
            </a:r>
          </a:p>
        </p:txBody>
      </p:sp>
      <p:graphicFrame>
        <p:nvGraphicFramePr>
          <p:cNvPr id="28" name="Chart 27">
            <a:extLst>
              <a:ext uri="{FF2B5EF4-FFF2-40B4-BE49-F238E27FC236}">
                <a16:creationId xmlns:a16="http://schemas.microsoft.com/office/drawing/2014/main" id="{FEA9466C-D96F-D5C7-8B44-5A33B9D941E8}"/>
              </a:ext>
            </a:extLst>
          </p:cNvPr>
          <p:cNvGraphicFramePr>
            <a:graphicFrameLocks/>
          </p:cNvGraphicFramePr>
          <p:nvPr>
            <p:extLst>
              <p:ext uri="{D42A27DB-BD31-4B8C-83A1-F6EECF244321}">
                <p14:modId xmlns:p14="http://schemas.microsoft.com/office/powerpoint/2010/main" val="1594385271"/>
              </p:ext>
            </p:extLst>
          </p:nvPr>
        </p:nvGraphicFramePr>
        <p:xfrm>
          <a:off x="4572001" y="1608347"/>
          <a:ext cx="5945554" cy="4601183"/>
        </p:xfrm>
        <a:graphic>
          <a:graphicData uri="http://schemas.openxmlformats.org/drawingml/2006/chart">
            <c:chart xmlns:c="http://schemas.openxmlformats.org/drawingml/2006/chart" xmlns:r="http://schemas.openxmlformats.org/officeDocument/2006/relationships" r:id="rId3"/>
          </a:graphicData>
        </a:graphic>
      </p:graphicFrame>
      <p:grpSp>
        <p:nvGrpSpPr>
          <p:cNvPr id="29" name="Group 28">
            <a:extLst>
              <a:ext uri="{FF2B5EF4-FFF2-40B4-BE49-F238E27FC236}">
                <a16:creationId xmlns:a16="http://schemas.microsoft.com/office/drawing/2014/main" id="{8917896C-7982-9DEF-5FFC-046FB27B3F92}"/>
              </a:ext>
            </a:extLst>
          </p:cNvPr>
          <p:cNvGrpSpPr/>
          <p:nvPr/>
        </p:nvGrpSpPr>
        <p:grpSpPr>
          <a:xfrm rot="16200000">
            <a:off x="4258527" y="1961127"/>
            <a:ext cx="1195702" cy="520841"/>
            <a:chOff x="6096000" y="716601"/>
            <a:chExt cx="1786648" cy="428018"/>
          </a:xfrm>
        </p:grpSpPr>
        <p:cxnSp>
          <p:nvCxnSpPr>
            <p:cNvPr id="30" name="Straight Connector 29">
              <a:extLst>
                <a:ext uri="{FF2B5EF4-FFF2-40B4-BE49-F238E27FC236}">
                  <a16:creationId xmlns:a16="http://schemas.microsoft.com/office/drawing/2014/main" id="{305993CB-86AE-3B2D-65CE-6A864D48E606}"/>
                </a:ext>
              </a:extLst>
            </p:cNvPr>
            <p:cNvCxnSpPr>
              <a:cxnSpLocks/>
            </p:cNvCxnSpPr>
            <p:nvPr/>
          </p:nvCxnSpPr>
          <p:spPr>
            <a:xfrm flipH="1">
              <a:off x="6096000" y="716601"/>
              <a:ext cx="1786648" cy="0"/>
            </a:xfrm>
            <a:prstGeom prst="line">
              <a:avLst/>
            </a:prstGeom>
            <a:ln w="28575">
              <a:solidFill>
                <a:srgbClr val="787878"/>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1727E2F-ECEE-48D1-C2E3-164539E91B5D}"/>
                </a:ext>
              </a:extLst>
            </p:cNvPr>
            <p:cNvCxnSpPr/>
            <p:nvPr/>
          </p:nvCxnSpPr>
          <p:spPr>
            <a:xfrm>
              <a:off x="6096000" y="758757"/>
              <a:ext cx="0" cy="379379"/>
            </a:xfrm>
            <a:prstGeom prst="line">
              <a:avLst/>
            </a:prstGeom>
            <a:ln w="28575">
              <a:solidFill>
                <a:srgbClr val="787878"/>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8ACACA5-440B-456F-41DE-C0CA974C7980}"/>
                </a:ext>
              </a:extLst>
            </p:cNvPr>
            <p:cNvCxnSpPr/>
            <p:nvPr/>
          </p:nvCxnSpPr>
          <p:spPr>
            <a:xfrm>
              <a:off x="7882647" y="765240"/>
              <a:ext cx="0" cy="379379"/>
            </a:xfrm>
            <a:prstGeom prst="line">
              <a:avLst/>
            </a:prstGeom>
            <a:ln w="28575">
              <a:solidFill>
                <a:srgbClr val="787878"/>
              </a:solidFill>
              <a:prstDash val="sysDot"/>
            </a:ln>
          </p:spPr>
          <p:style>
            <a:lnRef idx="1">
              <a:schemeClr val="accent1"/>
            </a:lnRef>
            <a:fillRef idx="0">
              <a:schemeClr val="accent1"/>
            </a:fillRef>
            <a:effectRef idx="0">
              <a:schemeClr val="accent1"/>
            </a:effectRef>
            <a:fontRef idx="minor">
              <a:schemeClr val="tx1"/>
            </a:fontRef>
          </p:style>
        </p:cxnSp>
      </p:grpSp>
      <p:sp>
        <p:nvSpPr>
          <p:cNvPr id="33" name="Rectangle 32">
            <a:extLst>
              <a:ext uri="{FF2B5EF4-FFF2-40B4-BE49-F238E27FC236}">
                <a16:creationId xmlns:a16="http://schemas.microsoft.com/office/drawing/2014/main" id="{59423401-0650-E092-9E04-A89FFD26D08A}"/>
              </a:ext>
            </a:extLst>
          </p:cNvPr>
          <p:cNvSpPr/>
          <p:nvPr/>
        </p:nvSpPr>
        <p:spPr>
          <a:xfrm>
            <a:off x="4223167" y="2113470"/>
            <a:ext cx="640080" cy="274320"/>
          </a:xfrm>
          <a:prstGeom prst="rect">
            <a:avLst/>
          </a:prstGeom>
          <a:solidFill>
            <a:srgbClr val="787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28%</a:t>
            </a:r>
          </a:p>
        </p:txBody>
      </p:sp>
      <p:sp>
        <p:nvSpPr>
          <p:cNvPr id="34" name="Rectangle 33">
            <a:extLst>
              <a:ext uri="{FF2B5EF4-FFF2-40B4-BE49-F238E27FC236}">
                <a16:creationId xmlns:a16="http://schemas.microsoft.com/office/drawing/2014/main" id="{87528C04-573F-43A6-9CBF-98A3068255E6}"/>
              </a:ext>
            </a:extLst>
          </p:cNvPr>
          <p:cNvSpPr/>
          <p:nvPr/>
        </p:nvSpPr>
        <p:spPr>
          <a:xfrm>
            <a:off x="8666344" y="972929"/>
            <a:ext cx="1639608" cy="461665"/>
          </a:xfrm>
          <a:prstGeom prst="rect">
            <a:avLst/>
          </a:prstGeom>
        </p:spPr>
        <p:txBody>
          <a:bodyPr wrap="square">
            <a:spAutoFit/>
          </a:bodyPr>
          <a:lstStyle/>
          <a:p>
            <a:pPr algn="ctr">
              <a:defRPr sz="1862" b="0" i="0" u="none" strike="noStrike" kern="1200" spc="0" baseline="0">
                <a:solidFill>
                  <a:srgbClr val="303030">
                    <a:lumMod val="65000"/>
                    <a:lumOff val="35000"/>
                  </a:srgbClr>
                </a:solidFill>
                <a:latin typeface="+mn-lt"/>
                <a:ea typeface="+mn-ea"/>
                <a:cs typeface="+mn-cs"/>
              </a:defRPr>
            </a:pPr>
            <a:r>
              <a:rPr lang="en-US" sz="1200" dirty="0"/>
              <a:t>Past 3-Month Marijuana Users</a:t>
            </a:r>
          </a:p>
        </p:txBody>
      </p:sp>
      <p:grpSp>
        <p:nvGrpSpPr>
          <p:cNvPr id="35" name="Group 34">
            <a:extLst>
              <a:ext uri="{FF2B5EF4-FFF2-40B4-BE49-F238E27FC236}">
                <a16:creationId xmlns:a16="http://schemas.microsoft.com/office/drawing/2014/main" id="{6C734061-926D-E68B-AF0B-1E3197A68A40}"/>
              </a:ext>
            </a:extLst>
          </p:cNvPr>
          <p:cNvGrpSpPr/>
          <p:nvPr/>
        </p:nvGrpSpPr>
        <p:grpSpPr>
          <a:xfrm rot="5400000">
            <a:off x="8820913" y="2712998"/>
            <a:ext cx="2986664" cy="808062"/>
            <a:chOff x="6096000" y="716601"/>
            <a:chExt cx="1786648" cy="428018"/>
          </a:xfrm>
        </p:grpSpPr>
        <p:cxnSp>
          <p:nvCxnSpPr>
            <p:cNvPr id="36" name="Straight Connector 35">
              <a:extLst>
                <a:ext uri="{FF2B5EF4-FFF2-40B4-BE49-F238E27FC236}">
                  <a16:creationId xmlns:a16="http://schemas.microsoft.com/office/drawing/2014/main" id="{B1A93865-A086-D697-74E7-41A60165D3DD}"/>
                </a:ext>
              </a:extLst>
            </p:cNvPr>
            <p:cNvCxnSpPr>
              <a:cxnSpLocks/>
            </p:cNvCxnSpPr>
            <p:nvPr/>
          </p:nvCxnSpPr>
          <p:spPr>
            <a:xfrm flipH="1">
              <a:off x="6096000" y="716601"/>
              <a:ext cx="1786648" cy="0"/>
            </a:xfrm>
            <a:prstGeom prst="line">
              <a:avLst/>
            </a:prstGeom>
            <a:ln w="28575">
              <a:solidFill>
                <a:srgbClr val="787878"/>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3349041-03D9-A62A-5E63-2A591C4FD5C3}"/>
                </a:ext>
              </a:extLst>
            </p:cNvPr>
            <p:cNvCxnSpPr/>
            <p:nvPr/>
          </p:nvCxnSpPr>
          <p:spPr>
            <a:xfrm>
              <a:off x="6096000" y="758757"/>
              <a:ext cx="0" cy="379379"/>
            </a:xfrm>
            <a:prstGeom prst="line">
              <a:avLst/>
            </a:prstGeom>
            <a:ln w="28575">
              <a:solidFill>
                <a:srgbClr val="787878"/>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6989EB8-575D-D03B-7ACE-6D08977C3A69}"/>
                </a:ext>
              </a:extLst>
            </p:cNvPr>
            <p:cNvCxnSpPr/>
            <p:nvPr/>
          </p:nvCxnSpPr>
          <p:spPr>
            <a:xfrm>
              <a:off x="7882647" y="765240"/>
              <a:ext cx="0" cy="379379"/>
            </a:xfrm>
            <a:prstGeom prst="line">
              <a:avLst/>
            </a:prstGeom>
            <a:ln w="28575">
              <a:solidFill>
                <a:srgbClr val="787878"/>
              </a:solidFill>
              <a:prstDash val="sysDot"/>
            </a:ln>
          </p:spPr>
          <p:style>
            <a:lnRef idx="1">
              <a:schemeClr val="accent1"/>
            </a:lnRef>
            <a:fillRef idx="0">
              <a:schemeClr val="accent1"/>
            </a:fillRef>
            <a:effectRef idx="0">
              <a:schemeClr val="accent1"/>
            </a:effectRef>
            <a:fontRef idx="minor">
              <a:schemeClr val="tx1"/>
            </a:fontRef>
          </p:style>
        </p:cxnSp>
      </p:grpSp>
      <p:sp>
        <p:nvSpPr>
          <p:cNvPr id="39" name="Rectangle 38">
            <a:extLst>
              <a:ext uri="{FF2B5EF4-FFF2-40B4-BE49-F238E27FC236}">
                <a16:creationId xmlns:a16="http://schemas.microsoft.com/office/drawing/2014/main" id="{BA2E169A-4C5C-2CCC-5CDE-DB1D4661E1AB}"/>
              </a:ext>
            </a:extLst>
          </p:cNvPr>
          <p:cNvSpPr/>
          <p:nvPr/>
        </p:nvSpPr>
        <p:spPr>
          <a:xfrm>
            <a:off x="4774398" y="992762"/>
            <a:ext cx="1639609" cy="276999"/>
          </a:xfrm>
          <a:prstGeom prst="rect">
            <a:avLst/>
          </a:prstGeom>
        </p:spPr>
        <p:txBody>
          <a:bodyPr wrap="square">
            <a:spAutoFit/>
          </a:bodyPr>
          <a:lstStyle/>
          <a:p>
            <a:pPr algn="ctr">
              <a:defRPr sz="1862" b="0" i="0" u="none" strike="noStrike" kern="1200" spc="0" baseline="0">
                <a:solidFill>
                  <a:srgbClr val="303030">
                    <a:lumMod val="65000"/>
                    <a:lumOff val="35000"/>
                  </a:srgbClr>
                </a:solidFill>
                <a:latin typeface="+mn-lt"/>
                <a:ea typeface="+mn-ea"/>
                <a:cs typeface="+mn-cs"/>
              </a:defRPr>
            </a:pPr>
            <a:r>
              <a:rPr lang="en-US" sz="1200" dirty="0"/>
              <a:t>Total Respondents</a:t>
            </a:r>
          </a:p>
        </p:txBody>
      </p:sp>
      <p:sp>
        <p:nvSpPr>
          <p:cNvPr id="40" name="Rectangle 39">
            <a:extLst>
              <a:ext uri="{FF2B5EF4-FFF2-40B4-BE49-F238E27FC236}">
                <a16:creationId xmlns:a16="http://schemas.microsoft.com/office/drawing/2014/main" id="{9CE823E3-8936-9053-7188-F7322F0F9E89}"/>
              </a:ext>
            </a:extLst>
          </p:cNvPr>
          <p:cNvSpPr/>
          <p:nvPr/>
        </p:nvSpPr>
        <p:spPr>
          <a:xfrm>
            <a:off x="10403049" y="3002516"/>
            <a:ext cx="640080" cy="274320"/>
          </a:xfrm>
          <a:prstGeom prst="rect">
            <a:avLst/>
          </a:prstGeom>
          <a:solidFill>
            <a:srgbClr val="787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70%</a:t>
            </a:r>
          </a:p>
        </p:txBody>
      </p:sp>
      <p:graphicFrame>
        <p:nvGraphicFramePr>
          <p:cNvPr id="41" name="Chart 40">
            <a:extLst>
              <a:ext uri="{FF2B5EF4-FFF2-40B4-BE49-F238E27FC236}">
                <a16:creationId xmlns:a16="http://schemas.microsoft.com/office/drawing/2014/main" id="{6361BA16-8465-B038-9903-64B1192F2C45}"/>
              </a:ext>
            </a:extLst>
          </p:cNvPr>
          <p:cNvGraphicFramePr>
            <a:graphicFrameLocks noChangeAspect="1"/>
          </p:cNvGraphicFramePr>
          <p:nvPr>
            <p:extLst>
              <p:ext uri="{D42A27DB-BD31-4B8C-83A1-F6EECF244321}">
                <p14:modId xmlns:p14="http://schemas.microsoft.com/office/powerpoint/2010/main" val="3252924772"/>
              </p:ext>
            </p:extLst>
          </p:nvPr>
        </p:nvGraphicFramePr>
        <p:xfrm>
          <a:off x="8462165" y="1608345"/>
          <a:ext cx="2256111" cy="4601171"/>
        </p:xfrm>
        <a:graphic>
          <a:graphicData uri="http://schemas.openxmlformats.org/drawingml/2006/chart">
            <c:chart xmlns:c="http://schemas.openxmlformats.org/drawingml/2006/chart" xmlns:r="http://schemas.openxmlformats.org/officeDocument/2006/relationships" r:id="rId4"/>
          </a:graphicData>
        </a:graphic>
      </p:graphicFrame>
      <p:sp>
        <p:nvSpPr>
          <p:cNvPr id="42" name="Rectangle 41">
            <a:extLst>
              <a:ext uri="{FF2B5EF4-FFF2-40B4-BE49-F238E27FC236}">
                <a16:creationId xmlns:a16="http://schemas.microsoft.com/office/drawing/2014/main" id="{26F1E58C-8B1A-F653-99DE-75A97837053F}"/>
              </a:ext>
            </a:extLst>
          </p:cNvPr>
          <p:cNvSpPr/>
          <p:nvPr/>
        </p:nvSpPr>
        <p:spPr>
          <a:xfrm>
            <a:off x="5752515" y="349106"/>
            <a:ext cx="3730198" cy="523220"/>
          </a:xfrm>
          <a:prstGeom prst="rect">
            <a:avLst/>
          </a:prstGeom>
        </p:spPr>
        <p:txBody>
          <a:bodyPr wrap="square">
            <a:spAutoFit/>
          </a:bodyPr>
          <a:lstStyle/>
          <a:p>
            <a:pPr algn="ctr">
              <a:defRPr sz="1862" b="0" i="0" u="none" strike="noStrike" kern="1200" spc="0" baseline="0">
                <a:solidFill>
                  <a:srgbClr val="303030">
                    <a:lumMod val="65000"/>
                    <a:lumOff val="35000"/>
                  </a:srgbClr>
                </a:solidFill>
                <a:latin typeface="+mn-lt"/>
                <a:ea typeface="+mn-ea"/>
                <a:cs typeface="+mn-cs"/>
              </a:defRPr>
            </a:pPr>
            <a:r>
              <a:rPr lang="en-US" sz="1400" dirty="0"/>
              <a:t>Frequency of Being a Passenger of Someone Under the Influence of Marijuana  </a:t>
            </a:r>
          </a:p>
        </p:txBody>
      </p:sp>
    </p:spTree>
    <p:extLst>
      <p:ext uri="{BB962C8B-B14F-4D97-AF65-F5344CB8AC3E}">
        <p14:creationId xmlns:p14="http://schemas.microsoft.com/office/powerpoint/2010/main" val="2620947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D54EE-BA76-4F26-ABA0-DAB654DC7C8E}"/>
              </a:ext>
            </a:extLst>
          </p:cNvPr>
          <p:cNvSpPr>
            <a:spLocks noGrp="1"/>
          </p:cNvSpPr>
          <p:nvPr>
            <p:ph type="title"/>
          </p:nvPr>
        </p:nvSpPr>
        <p:spPr>
          <a:xfrm>
            <a:off x="185714" y="4409268"/>
            <a:ext cx="8046423" cy="1424480"/>
          </a:xfrm>
        </p:spPr>
        <p:txBody>
          <a:bodyPr/>
          <a:lstStyle/>
          <a:p>
            <a:r>
              <a:rPr lang="en-US" dirty="0"/>
              <a:t>Background &amp; Methodology</a:t>
            </a:r>
          </a:p>
        </p:txBody>
      </p:sp>
    </p:spTree>
    <p:extLst>
      <p:ext uri="{BB962C8B-B14F-4D97-AF65-F5344CB8AC3E}">
        <p14:creationId xmlns:p14="http://schemas.microsoft.com/office/powerpoint/2010/main" val="2897598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0A9845-3E27-402D-BA60-A3C8C1453E35}"/>
              </a:ext>
            </a:extLst>
          </p:cNvPr>
          <p:cNvSpPr>
            <a:spLocks noGrp="1"/>
          </p:cNvSpPr>
          <p:nvPr>
            <p:ph type="title"/>
          </p:nvPr>
        </p:nvSpPr>
        <p:spPr/>
        <p:txBody>
          <a:bodyPr>
            <a:normAutofit fontScale="90000"/>
          </a:bodyPr>
          <a:lstStyle/>
          <a:p>
            <a:r>
              <a:rPr lang="en-US" sz="2800" dirty="0"/>
              <a:t>More than one-quarter (26%) of past 3-month users drive under the influence of marijuana at least once a week. Frequent users are twice as likely to drive under the influence vs. Virginians overall.</a:t>
            </a:r>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20</a:t>
            </a:fld>
            <a:endParaRPr lang="en-US" dirty="0"/>
          </a:p>
        </p:txBody>
      </p:sp>
      <p:sp>
        <p:nvSpPr>
          <p:cNvPr id="2" name="TextBox 1">
            <a:extLst>
              <a:ext uri="{FF2B5EF4-FFF2-40B4-BE49-F238E27FC236}">
                <a16:creationId xmlns:a16="http://schemas.microsoft.com/office/drawing/2014/main" id="{7958B2D2-A9D0-AC83-8AA3-05C3083EA264}"/>
              </a:ext>
            </a:extLst>
          </p:cNvPr>
          <p:cNvSpPr txBox="1"/>
          <p:nvPr/>
        </p:nvSpPr>
        <p:spPr>
          <a:xfrm>
            <a:off x="8792" y="6495197"/>
            <a:ext cx="11861630" cy="369332"/>
          </a:xfrm>
          <a:prstGeom prst="rect">
            <a:avLst/>
          </a:prstGeom>
          <a:noFill/>
        </p:spPr>
        <p:txBody>
          <a:bodyPr wrap="square" rtlCol="0">
            <a:spAutoFit/>
          </a:bodyPr>
          <a:lstStyle/>
          <a:p>
            <a:r>
              <a:rPr lang="en-US" sz="900" dirty="0">
                <a:solidFill>
                  <a:srgbClr val="787878"/>
                </a:solidFill>
              </a:rPr>
              <a:t>Q19. In the past year, how often have you driven after using marijuana (within a few hours of use)? </a:t>
            </a:r>
            <a:r>
              <a:rPr lang="en-US" sz="900" i="1" dirty="0">
                <a:solidFill>
                  <a:srgbClr val="787878"/>
                </a:solidFill>
              </a:rPr>
              <a:t>Base: Total Respondents (n=783)</a:t>
            </a:r>
          </a:p>
          <a:p>
            <a:r>
              <a:rPr lang="en-US" sz="900" dirty="0">
                <a:solidFill>
                  <a:srgbClr val="787878"/>
                </a:solidFill>
              </a:rPr>
              <a:t>Q19. In the past year, how often have you driven after using marijuana (within a few hours of use)? </a:t>
            </a:r>
            <a:r>
              <a:rPr lang="en-US" sz="900" i="1" dirty="0">
                <a:solidFill>
                  <a:srgbClr val="787878"/>
                </a:solidFill>
              </a:rPr>
              <a:t>Base: Past 3-Month Marijuana Users (n=304)</a:t>
            </a:r>
            <a:endParaRPr lang="en-US" sz="900" dirty="0">
              <a:solidFill>
                <a:srgbClr val="787878"/>
              </a:solidFill>
            </a:endParaRPr>
          </a:p>
        </p:txBody>
      </p:sp>
      <p:graphicFrame>
        <p:nvGraphicFramePr>
          <p:cNvPr id="5" name="Chart 4">
            <a:extLst>
              <a:ext uri="{FF2B5EF4-FFF2-40B4-BE49-F238E27FC236}">
                <a16:creationId xmlns:a16="http://schemas.microsoft.com/office/drawing/2014/main" id="{4A501B28-81E4-81BD-CA05-A7A967B054E9}"/>
              </a:ext>
            </a:extLst>
          </p:cNvPr>
          <p:cNvGraphicFramePr>
            <a:graphicFrameLocks/>
          </p:cNvGraphicFramePr>
          <p:nvPr>
            <p:extLst>
              <p:ext uri="{D42A27DB-BD31-4B8C-83A1-F6EECF244321}">
                <p14:modId xmlns:p14="http://schemas.microsoft.com/office/powerpoint/2010/main" val="334709245"/>
              </p:ext>
            </p:extLst>
          </p:nvPr>
        </p:nvGraphicFramePr>
        <p:xfrm>
          <a:off x="4572001" y="1608347"/>
          <a:ext cx="5945554" cy="460118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F9EF197B-9BDB-E482-8584-44DDB7BD216F}"/>
              </a:ext>
            </a:extLst>
          </p:cNvPr>
          <p:cNvSpPr/>
          <p:nvPr/>
        </p:nvSpPr>
        <p:spPr>
          <a:xfrm>
            <a:off x="5923199" y="347585"/>
            <a:ext cx="3482057" cy="523220"/>
          </a:xfrm>
          <a:prstGeom prst="rect">
            <a:avLst/>
          </a:prstGeom>
        </p:spPr>
        <p:txBody>
          <a:bodyPr wrap="square">
            <a:spAutoFit/>
          </a:bodyPr>
          <a:lstStyle/>
          <a:p>
            <a:pPr algn="ctr">
              <a:defRPr sz="1862" b="0" i="0" u="none" strike="noStrike" kern="1200" spc="0" baseline="0">
                <a:solidFill>
                  <a:srgbClr val="303030">
                    <a:lumMod val="65000"/>
                    <a:lumOff val="35000"/>
                  </a:srgbClr>
                </a:solidFill>
                <a:latin typeface="+mn-lt"/>
                <a:ea typeface="+mn-ea"/>
                <a:cs typeface="+mn-cs"/>
              </a:defRPr>
            </a:pPr>
            <a:r>
              <a:rPr lang="en-US" sz="1400" dirty="0"/>
              <a:t>Frequency of Driving Under the Influence</a:t>
            </a:r>
          </a:p>
          <a:p>
            <a:pPr algn="ctr">
              <a:defRPr sz="1862" b="0" i="0" u="none" strike="noStrike" kern="1200" spc="0" baseline="0">
                <a:solidFill>
                  <a:srgbClr val="303030">
                    <a:lumMod val="65000"/>
                    <a:lumOff val="35000"/>
                  </a:srgbClr>
                </a:solidFill>
                <a:latin typeface="+mn-lt"/>
                <a:ea typeface="+mn-ea"/>
                <a:cs typeface="+mn-cs"/>
              </a:defRPr>
            </a:pPr>
            <a:r>
              <a:rPr lang="en-US" sz="1400" dirty="0"/>
              <a:t> of Marijuana  </a:t>
            </a:r>
          </a:p>
        </p:txBody>
      </p:sp>
      <p:grpSp>
        <p:nvGrpSpPr>
          <p:cNvPr id="9" name="Group 8">
            <a:extLst>
              <a:ext uri="{FF2B5EF4-FFF2-40B4-BE49-F238E27FC236}">
                <a16:creationId xmlns:a16="http://schemas.microsoft.com/office/drawing/2014/main" id="{53B6F178-6DF2-25C2-5E37-394A98D02874}"/>
              </a:ext>
            </a:extLst>
          </p:cNvPr>
          <p:cNvGrpSpPr/>
          <p:nvPr/>
        </p:nvGrpSpPr>
        <p:grpSpPr>
          <a:xfrm rot="16200000">
            <a:off x="4522994" y="1696661"/>
            <a:ext cx="666767" cy="520841"/>
            <a:chOff x="6096000" y="716601"/>
            <a:chExt cx="1786648" cy="428018"/>
          </a:xfrm>
        </p:grpSpPr>
        <p:cxnSp>
          <p:nvCxnSpPr>
            <p:cNvPr id="10" name="Straight Connector 9">
              <a:extLst>
                <a:ext uri="{FF2B5EF4-FFF2-40B4-BE49-F238E27FC236}">
                  <a16:creationId xmlns:a16="http://schemas.microsoft.com/office/drawing/2014/main" id="{13A0D225-0BAD-2728-19D5-A213D2985086}"/>
                </a:ext>
              </a:extLst>
            </p:cNvPr>
            <p:cNvCxnSpPr>
              <a:cxnSpLocks/>
            </p:cNvCxnSpPr>
            <p:nvPr/>
          </p:nvCxnSpPr>
          <p:spPr>
            <a:xfrm flipH="1">
              <a:off x="6096000" y="716601"/>
              <a:ext cx="1786648" cy="0"/>
            </a:xfrm>
            <a:prstGeom prst="line">
              <a:avLst/>
            </a:prstGeom>
            <a:ln w="28575">
              <a:solidFill>
                <a:srgbClr val="787878"/>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7FE38E0-3C53-8750-CD60-C78821AA22CE}"/>
                </a:ext>
              </a:extLst>
            </p:cNvPr>
            <p:cNvCxnSpPr/>
            <p:nvPr/>
          </p:nvCxnSpPr>
          <p:spPr>
            <a:xfrm>
              <a:off x="6096000" y="758757"/>
              <a:ext cx="0" cy="379379"/>
            </a:xfrm>
            <a:prstGeom prst="line">
              <a:avLst/>
            </a:prstGeom>
            <a:ln w="28575">
              <a:solidFill>
                <a:srgbClr val="787878"/>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6FFC639-C64E-998E-FDB6-695FC4BB860E}"/>
                </a:ext>
              </a:extLst>
            </p:cNvPr>
            <p:cNvCxnSpPr/>
            <p:nvPr/>
          </p:nvCxnSpPr>
          <p:spPr>
            <a:xfrm>
              <a:off x="7882647" y="765240"/>
              <a:ext cx="0" cy="379379"/>
            </a:xfrm>
            <a:prstGeom prst="line">
              <a:avLst/>
            </a:prstGeom>
            <a:ln w="28575">
              <a:solidFill>
                <a:srgbClr val="787878"/>
              </a:solidFill>
              <a:prstDash val="sysDot"/>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40F863A9-52CC-223E-0695-25388F6C6337}"/>
              </a:ext>
            </a:extLst>
          </p:cNvPr>
          <p:cNvSpPr/>
          <p:nvPr/>
        </p:nvSpPr>
        <p:spPr>
          <a:xfrm>
            <a:off x="4218510" y="1825125"/>
            <a:ext cx="640080" cy="274320"/>
          </a:xfrm>
          <a:prstGeom prst="rect">
            <a:avLst/>
          </a:prstGeom>
          <a:solidFill>
            <a:srgbClr val="787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16%</a:t>
            </a:r>
          </a:p>
        </p:txBody>
      </p:sp>
      <p:graphicFrame>
        <p:nvGraphicFramePr>
          <p:cNvPr id="3" name="Chart 2">
            <a:extLst>
              <a:ext uri="{FF2B5EF4-FFF2-40B4-BE49-F238E27FC236}">
                <a16:creationId xmlns:a16="http://schemas.microsoft.com/office/drawing/2014/main" id="{8D5B2CE3-F8DF-2057-5858-28CB985AF339}"/>
              </a:ext>
            </a:extLst>
          </p:cNvPr>
          <p:cNvGraphicFramePr>
            <a:graphicFrameLocks noChangeAspect="1"/>
          </p:cNvGraphicFramePr>
          <p:nvPr>
            <p:extLst>
              <p:ext uri="{D42A27DB-BD31-4B8C-83A1-F6EECF244321}">
                <p14:modId xmlns:p14="http://schemas.microsoft.com/office/powerpoint/2010/main" val="644626447"/>
              </p:ext>
            </p:extLst>
          </p:nvPr>
        </p:nvGraphicFramePr>
        <p:xfrm>
          <a:off x="8462165" y="1608345"/>
          <a:ext cx="2041097" cy="4601171"/>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2CF51ACB-487B-8B62-1297-F8C792DF0B52}"/>
              </a:ext>
            </a:extLst>
          </p:cNvPr>
          <p:cNvSpPr/>
          <p:nvPr/>
        </p:nvSpPr>
        <p:spPr>
          <a:xfrm>
            <a:off x="8666344" y="972929"/>
            <a:ext cx="1639608" cy="461665"/>
          </a:xfrm>
          <a:prstGeom prst="rect">
            <a:avLst/>
          </a:prstGeom>
        </p:spPr>
        <p:txBody>
          <a:bodyPr wrap="square">
            <a:spAutoFit/>
          </a:bodyPr>
          <a:lstStyle/>
          <a:p>
            <a:pPr algn="ctr">
              <a:defRPr sz="1862" b="0" i="0" u="none" strike="noStrike" kern="1200" spc="0" baseline="0">
                <a:solidFill>
                  <a:srgbClr val="303030">
                    <a:lumMod val="65000"/>
                    <a:lumOff val="35000"/>
                  </a:srgbClr>
                </a:solidFill>
                <a:latin typeface="+mn-lt"/>
                <a:ea typeface="+mn-ea"/>
                <a:cs typeface="+mn-cs"/>
              </a:defRPr>
            </a:pPr>
            <a:r>
              <a:rPr lang="en-US" sz="1200" dirty="0"/>
              <a:t>Past 3-Month Marijuana Users</a:t>
            </a:r>
          </a:p>
        </p:txBody>
      </p:sp>
      <p:grpSp>
        <p:nvGrpSpPr>
          <p:cNvPr id="14" name="Group 13">
            <a:extLst>
              <a:ext uri="{FF2B5EF4-FFF2-40B4-BE49-F238E27FC236}">
                <a16:creationId xmlns:a16="http://schemas.microsoft.com/office/drawing/2014/main" id="{4A5996D1-5049-1893-A129-DBBAC1D477F3}"/>
              </a:ext>
            </a:extLst>
          </p:cNvPr>
          <p:cNvGrpSpPr/>
          <p:nvPr/>
        </p:nvGrpSpPr>
        <p:grpSpPr>
          <a:xfrm rot="5400000">
            <a:off x="9014972" y="2529954"/>
            <a:ext cx="2590693" cy="747445"/>
            <a:chOff x="6096000" y="716601"/>
            <a:chExt cx="1786648" cy="428018"/>
          </a:xfrm>
        </p:grpSpPr>
        <p:cxnSp>
          <p:nvCxnSpPr>
            <p:cNvPr id="15" name="Straight Connector 14">
              <a:extLst>
                <a:ext uri="{FF2B5EF4-FFF2-40B4-BE49-F238E27FC236}">
                  <a16:creationId xmlns:a16="http://schemas.microsoft.com/office/drawing/2014/main" id="{E7CB3DD9-4A23-C4C6-BB25-9BCE25EEAC91}"/>
                </a:ext>
              </a:extLst>
            </p:cNvPr>
            <p:cNvCxnSpPr>
              <a:cxnSpLocks/>
            </p:cNvCxnSpPr>
            <p:nvPr/>
          </p:nvCxnSpPr>
          <p:spPr>
            <a:xfrm flipH="1">
              <a:off x="6096000" y="716601"/>
              <a:ext cx="1786648" cy="0"/>
            </a:xfrm>
            <a:prstGeom prst="line">
              <a:avLst/>
            </a:prstGeom>
            <a:ln w="28575">
              <a:solidFill>
                <a:srgbClr val="787878"/>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2F91F3E-BBB3-6D33-1BE0-BDD4337E6691}"/>
                </a:ext>
              </a:extLst>
            </p:cNvPr>
            <p:cNvCxnSpPr/>
            <p:nvPr/>
          </p:nvCxnSpPr>
          <p:spPr>
            <a:xfrm>
              <a:off x="6096000" y="758757"/>
              <a:ext cx="0" cy="379379"/>
            </a:xfrm>
            <a:prstGeom prst="line">
              <a:avLst/>
            </a:prstGeom>
            <a:ln w="28575">
              <a:solidFill>
                <a:srgbClr val="787878"/>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CF1F26A-3E42-DB24-C8E3-81A752F02E02}"/>
                </a:ext>
              </a:extLst>
            </p:cNvPr>
            <p:cNvCxnSpPr/>
            <p:nvPr/>
          </p:nvCxnSpPr>
          <p:spPr>
            <a:xfrm>
              <a:off x="7882647" y="765240"/>
              <a:ext cx="0" cy="379379"/>
            </a:xfrm>
            <a:prstGeom prst="line">
              <a:avLst/>
            </a:prstGeom>
            <a:ln w="28575">
              <a:solidFill>
                <a:srgbClr val="787878"/>
              </a:solidFill>
              <a:prstDash val="sysDot"/>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C9C2C1B5-F88D-1DC2-F8BE-725815EF77CA}"/>
              </a:ext>
            </a:extLst>
          </p:cNvPr>
          <p:cNvSpPr/>
          <p:nvPr/>
        </p:nvSpPr>
        <p:spPr>
          <a:xfrm>
            <a:off x="4774398" y="992762"/>
            <a:ext cx="1639609" cy="276999"/>
          </a:xfrm>
          <a:prstGeom prst="rect">
            <a:avLst/>
          </a:prstGeom>
        </p:spPr>
        <p:txBody>
          <a:bodyPr wrap="square">
            <a:spAutoFit/>
          </a:bodyPr>
          <a:lstStyle/>
          <a:p>
            <a:pPr algn="ctr">
              <a:defRPr sz="1862" b="0" i="0" u="none" strike="noStrike" kern="1200" spc="0" baseline="0">
                <a:solidFill>
                  <a:srgbClr val="303030">
                    <a:lumMod val="65000"/>
                    <a:lumOff val="35000"/>
                  </a:srgbClr>
                </a:solidFill>
                <a:latin typeface="+mn-lt"/>
                <a:ea typeface="+mn-ea"/>
                <a:cs typeface="+mn-cs"/>
              </a:defRPr>
            </a:pPr>
            <a:r>
              <a:rPr lang="en-US" sz="1200" dirty="0"/>
              <a:t>Total Respondents</a:t>
            </a:r>
          </a:p>
        </p:txBody>
      </p:sp>
      <p:sp>
        <p:nvSpPr>
          <p:cNvPr id="20" name="Rectangle 19">
            <a:extLst>
              <a:ext uri="{FF2B5EF4-FFF2-40B4-BE49-F238E27FC236}">
                <a16:creationId xmlns:a16="http://schemas.microsoft.com/office/drawing/2014/main" id="{8B6B4A70-9E27-FAA0-0E0C-492EDDF7D1DE}"/>
              </a:ext>
            </a:extLst>
          </p:cNvPr>
          <p:cNvSpPr/>
          <p:nvPr/>
        </p:nvSpPr>
        <p:spPr>
          <a:xfrm>
            <a:off x="10352769" y="2796319"/>
            <a:ext cx="640080" cy="274320"/>
          </a:xfrm>
          <a:prstGeom prst="rect">
            <a:avLst/>
          </a:prstGeom>
          <a:solidFill>
            <a:srgbClr val="787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60%</a:t>
            </a:r>
          </a:p>
        </p:txBody>
      </p:sp>
    </p:spTree>
    <p:extLst>
      <p:ext uri="{BB962C8B-B14F-4D97-AF65-F5344CB8AC3E}">
        <p14:creationId xmlns:p14="http://schemas.microsoft.com/office/powerpoint/2010/main" val="3903882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0A9845-3E27-402D-BA60-A3C8C1453E35}"/>
              </a:ext>
            </a:extLst>
          </p:cNvPr>
          <p:cNvSpPr>
            <a:spLocks noGrp="1"/>
          </p:cNvSpPr>
          <p:nvPr>
            <p:ph type="title"/>
          </p:nvPr>
        </p:nvSpPr>
        <p:spPr/>
        <p:txBody>
          <a:bodyPr>
            <a:normAutofit/>
          </a:bodyPr>
          <a:lstStyle/>
          <a:p>
            <a:r>
              <a:rPr lang="en-US" sz="2800" dirty="0"/>
              <a:t>While just over half (54%) of users claim they always have a sober ride plan, about a quarter (23%) say they rarely or never have a plan.</a:t>
            </a:r>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21</a:t>
            </a:fld>
            <a:endParaRPr lang="en-US" dirty="0"/>
          </a:p>
        </p:txBody>
      </p:sp>
      <p:graphicFrame>
        <p:nvGraphicFramePr>
          <p:cNvPr id="2" name="Chart 1">
            <a:extLst>
              <a:ext uri="{FF2B5EF4-FFF2-40B4-BE49-F238E27FC236}">
                <a16:creationId xmlns:a16="http://schemas.microsoft.com/office/drawing/2014/main" id="{858D46D9-8071-F6C7-B350-FB2EE584AF11}"/>
              </a:ext>
            </a:extLst>
          </p:cNvPr>
          <p:cNvGraphicFramePr>
            <a:graphicFrameLocks/>
          </p:cNvGraphicFramePr>
          <p:nvPr>
            <p:extLst>
              <p:ext uri="{D42A27DB-BD31-4B8C-83A1-F6EECF244321}">
                <p14:modId xmlns:p14="http://schemas.microsoft.com/office/powerpoint/2010/main" val="291352023"/>
              </p:ext>
            </p:extLst>
          </p:nvPr>
        </p:nvGraphicFramePr>
        <p:xfrm>
          <a:off x="4525897" y="378792"/>
          <a:ext cx="6096707" cy="15544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59EF645F-C0E7-087A-11A0-06E24B046A4A}"/>
              </a:ext>
            </a:extLst>
          </p:cNvPr>
          <p:cNvGraphicFramePr/>
          <p:nvPr>
            <p:extLst>
              <p:ext uri="{D42A27DB-BD31-4B8C-83A1-F6EECF244321}">
                <p14:modId xmlns:p14="http://schemas.microsoft.com/office/powerpoint/2010/main" val="2119862393"/>
              </p:ext>
            </p:extLst>
          </p:nvPr>
        </p:nvGraphicFramePr>
        <p:xfrm>
          <a:off x="6310089" y="3071550"/>
          <a:ext cx="5881911" cy="3190798"/>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a:extLst>
              <a:ext uri="{FF2B5EF4-FFF2-40B4-BE49-F238E27FC236}">
                <a16:creationId xmlns:a16="http://schemas.microsoft.com/office/drawing/2014/main" id="{11248851-9C77-1E78-7063-AE3312D65339}"/>
              </a:ext>
            </a:extLst>
          </p:cNvPr>
          <p:cNvSpPr/>
          <p:nvPr/>
        </p:nvSpPr>
        <p:spPr>
          <a:xfrm>
            <a:off x="5048654" y="378792"/>
            <a:ext cx="4387163" cy="307777"/>
          </a:xfrm>
          <a:prstGeom prst="rect">
            <a:avLst/>
          </a:prstGeom>
        </p:spPr>
        <p:txBody>
          <a:bodyPr wrap="square">
            <a:spAutoFit/>
          </a:bodyPr>
          <a:lstStyle/>
          <a:p>
            <a:pPr algn="ctr">
              <a:defRPr sz="1862" b="0" i="0" u="none" strike="noStrike" kern="1200" spc="0" baseline="0">
                <a:solidFill>
                  <a:srgbClr val="303030">
                    <a:lumMod val="65000"/>
                    <a:lumOff val="35000"/>
                  </a:srgbClr>
                </a:solidFill>
                <a:latin typeface="+mn-lt"/>
                <a:ea typeface="+mn-ea"/>
                <a:cs typeface="+mn-cs"/>
              </a:defRPr>
            </a:pPr>
            <a:r>
              <a:rPr lang="en-US" sz="1400" dirty="0"/>
              <a:t>Plan for a </a:t>
            </a:r>
            <a:r>
              <a:rPr lang="en-US" sz="1400" dirty="0">
                <a:solidFill>
                  <a:srgbClr val="303030">
                    <a:lumMod val="65000"/>
                    <a:lumOff val="35000"/>
                  </a:srgbClr>
                </a:solidFill>
              </a:rPr>
              <a:t>Sober Ride – Among All Marijuana Users</a:t>
            </a:r>
          </a:p>
        </p:txBody>
      </p:sp>
      <p:sp>
        <p:nvSpPr>
          <p:cNvPr id="6" name="Rectangle 5">
            <a:extLst>
              <a:ext uri="{FF2B5EF4-FFF2-40B4-BE49-F238E27FC236}">
                <a16:creationId xmlns:a16="http://schemas.microsoft.com/office/drawing/2014/main" id="{8B3AE7F7-1B5F-722B-A793-E6452E11915C}"/>
              </a:ext>
            </a:extLst>
          </p:cNvPr>
          <p:cNvSpPr/>
          <p:nvPr/>
        </p:nvSpPr>
        <p:spPr>
          <a:xfrm>
            <a:off x="4200211" y="2794466"/>
            <a:ext cx="5577813" cy="307777"/>
          </a:xfrm>
          <a:prstGeom prst="rect">
            <a:avLst/>
          </a:prstGeom>
        </p:spPr>
        <p:txBody>
          <a:bodyPr wrap="square">
            <a:spAutoFit/>
          </a:bodyPr>
          <a:lstStyle/>
          <a:p>
            <a:pPr algn="ctr">
              <a:defRPr sz="1862" b="0" i="0" u="none" strike="noStrike" kern="1200" spc="0" baseline="0">
                <a:solidFill>
                  <a:srgbClr val="303030">
                    <a:lumMod val="65000"/>
                    <a:lumOff val="35000"/>
                  </a:srgbClr>
                </a:solidFill>
                <a:latin typeface="+mn-lt"/>
                <a:ea typeface="+mn-ea"/>
                <a:cs typeface="+mn-cs"/>
              </a:defRPr>
            </a:pPr>
            <a:r>
              <a:rPr lang="en-US" sz="1400" dirty="0"/>
              <a:t>Usual Plan for a Sober Ride Among Those Who Always Have a Plan</a:t>
            </a:r>
          </a:p>
        </p:txBody>
      </p:sp>
      <p:sp>
        <p:nvSpPr>
          <p:cNvPr id="8" name="Arrow: Right 7">
            <a:extLst>
              <a:ext uri="{FF2B5EF4-FFF2-40B4-BE49-F238E27FC236}">
                <a16:creationId xmlns:a16="http://schemas.microsoft.com/office/drawing/2014/main" id="{3BEB0471-4884-A62C-9128-A2798C8745F6}"/>
              </a:ext>
            </a:extLst>
          </p:cNvPr>
          <p:cNvSpPr/>
          <p:nvPr/>
        </p:nvSpPr>
        <p:spPr>
          <a:xfrm rot="5400000">
            <a:off x="5525058" y="923854"/>
            <a:ext cx="1141884" cy="259934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Always Have a Plan</a:t>
            </a:r>
          </a:p>
          <a:p>
            <a:pPr algn="ctr"/>
            <a:r>
              <a:rPr lang="en-US" sz="2000" b="1" dirty="0"/>
              <a:t>54%</a:t>
            </a:r>
          </a:p>
        </p:txBody>
      </p:sp>
      <p:sp>
        <p:nvSpPr>
          <p:cNvPr id="9" name="TextBox 8">
            <a:extLst>
              <a:ext uri="{FF2B5EF4-FFF2-40B4-BE49-F238E27FC236}">
                <a16:creationId xmlns:a16="http://schemas.microsoft.com/office/drawing/2014/main" id="{0370FEB9-B72F-9712-E17A-953D83125D1E}"/>
              </a:ext>
            </a:extLst>
          </p:cNvPr>
          <p:cNvSpPr txBox="1"/>
          <p:nvPr/>
        </p:nvSpPr>
        <p:spPr>
          <a:xfrm>
            <a:off x="8793" y="6491287"/>
            <a:ext cx="7457576" cy="369332"/>
          </a:xfrm>
          <a:prstGeom prst="rect">
            <a:avLst/>
          </a:prstGeom>
          <a:noFill/>
        </p:spPr>
        <p:txBody>
          <a:bodyPr wrap="square" rtlCol="0">
            <a:spAutoFit/>
          </a:bodyPr>
          <a:lstStyle/>
          <a:p>
            <a:r>
              <a:rPr lang="en-US" sz="900" dirty="0">
                <a:solidFill>
                  <a:srgbClr val="787878"/>
                </a:solidFill>
              </a:rPr>
              <a:t>Q16. Prior to using marijuana, how often do you have a plan for a sober ride to drive you? </a:t>
            </a:r>
            <a:r>
              <a:rPr lang="en-US" sz="900" i="1" dirty="0">
                <a:solidFill>
                  <a:srgbClr val="787878"/>
                </a:solidFill>
              </a:rPr>
              <a:t>Base: Marijuana Users (n=468)</a:t>
            </a:r>
            <a:r>
              <a:rPr lang="en-US" sz="900" dirty="0">
                <a:solidFill>
                  <a:srgbClr val="787878"/>
                </a:solidFill>
              </a:rPr>
              <a:t> </a:t>
            </a:r>
          </a:p>
          <a:p>
            <a:r>
              <a:rPr lang="en-US" sz="900" dirty="0">
                <a:solidFill>
                  <a:srgbClr val="787878"/>
                </a:solidFill>
              </a:rPr>
              <a:t>Q17. Please describe your usual plan for a sober ride after using marijuana. </a:t>
            </a:r>
            <a:r>
              <a:rPr lang="en-US" sz="900" i="1" dirty="0">
                <a:solidFill>
                  <a:srgbClr val="787878"/>
                </a:solidFill>
              </a:rPr>
              <a:t>Base: Marijuana Users (n=468)</a:t>
            </a:r>
            <a:endParaRPr lang="en-US" sz="900" dirty="0">
              <a:solidFill>
                <a:srgbClr val="787878"/>
              </a:solidFill>
            </a:endParaRPr>
          </a:p>
        </p:txBody>
      </p:sp>
      <p:graphicFrame>
        <p:nvGraphicFramePr>
          <p:cNvPr id="10" name="Table 9">
            <a:extLst>
              <a:ext uri="{FF2B5EF4-FFF2-40B4-BE49-F238E27FC236}">
                <a16:creationId xmlns:a16="http://schemas.microsoft.com/office/drawing/2014/main" id="{F5FCA5A4-BB4A-0D67-BB44-EEDE24165A05}"/>
              </a:ext>
            </a:extLst>
          </p:cNvPr>
          <p:cNvGraphicFramePr>
            <a:graphicFrameLocks noGrp="1"/>
          </p:cNvGraphicFramePr>
          <p:nvPr>
            <p:extLst>
              <p:ext uri="{D42A27DB-BD31-4B8C-83A1-F6EECF244321}">
                <p14:modId xmlns:p14="http://schemas.microsoft.com/office/powerpoint/2010/main" val="3138281884"/>
              </p:ext>
            </p:extLst>
          </p:nvPr>
        </p:nvGraphicFramePr>
        <p:xfrm>
          <a:off x="3453321" y="3082970"/>
          <a:ext cx="3065212" cy="3131319"/>
        </p:xfrm>
        <a:graphic>
          <a:graphicData uri="http://schemas.openxmlformats.org/drawingml/2006/table">
            <a:tbl>
              <a:tblPr firstRow="1" bandRow="1">
                <a:tableStyleId>{5C22544A-7EE6-4342-B048-85BDC9FD1C3A}</a:tableStyleId>
              </a:tblPr>
              <a:tblGrid>
                <a:gridCol w="3065212">
                  <a:extLst>
                    <a:ext uri="{9D8B030D-6E8A-4147-A177-3AD203B41FA5}">
                      <a16:colId xmlns:a16="http://schemas.microsoft.com/office/drawing/2014/main" val="1470118201"/>
                    </a:ext>
                  </a:extLst>
                </a:gridCol>
              </a:tblGrid>
              <a:tr h="354328">
                <a:tc>
                  <a:txBody>
                    <a:bodyPr/>
                    <a:lstStyle/>
                    <a:p>
                      <a:pPr algn="r"/>
                      <a:r>
                        <a:rPr lang="en-US" sz="1100" b="0" dirty="0">
                          <a:solidFill>
                            <a:srgbClr val="787878"/>
                          </a:solidFill>
                        </a:rPr>
                        <a:t>Designated driver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6122755"/>
                  </a:ext>
                </a:extLst>
              </a:tr>
              <a:tr h="412297">
                <a:tc>
                  <a:txBody>
                    <a:bodyPr/>
                    <a:lstStyle/>
                    <a:p>
                      <a:pPr algn="r"/>
                      <a:r>
                        <a:rPr lang="en-US" sz="1100" b="0" dirty="0">
                          <a:solidFill>
                            <a:srgbClr val="787878"/>
                          </a:solidFill>
                        </a:rPr>
                        <a:t>Wait until effects wear off/Will drive myself</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3357652"/>
                  </a:ext>
                </a:extLst>
              </a:tr>
              <a:tr h="354328">
                <a:tc>
                  <a:txBody>
                    <a:bodyPr/>
                    <a:lstStyle/>
                    <a:p>
                      <a:pPr algn="r"/>
                      <a:r>
                        <a:rPr lang="en-US" sz="1100" b="0" dirty="0">
                          <a:solidFill>
                            <a:srgbClr val="787878"/>
                          </a:solidFill>
                        </a:rPr>
                        <a:t>Stay where I’m at/Will not drive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2120747"/>
                  </a:ext>
                </a:extLst>
              </a:tr>
              <a:tr h="433998">
                <a:tc>
                  <a:txBody>
                    <a:bodyPr/>
                    <a:lstStyle/>
                    <a:p>
                      <a:pPr algn="r"/>
                      <a:r>
                        <a:rPr lang="en-US" sz="1100" b="0" dirty="0">
                          <a:solidFill>
                            <a:srgbClr val="787878"/>
                          </a:solidFill>
                        </a:rPr>
                        <a:t>Uber/Lyft/A cab/A taxi/Ride</a:t>
                      </a:r>
                      <a:r>
                        <a:rPr lang="en-US" sz="1100" b="0" baseline="0" dirty="0">
                          <a:solidFill>
                            <a:srgbClr val="787878"/>
                          </a:solidFill>
                        </a:rPr>
                        <a:t> share service</a:t>
                      </a:r>
                      <a:endParaRPr lang="en-US" sz="1100" b="0" dirty="0">
                        <a:solidFill>
                          <a:srgbClr val="787878"/>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93191720"/>
                  </a:ext>
                </a:extLst>
              </a:tr>
              <a:tr h="433998">
                <a:tc>
                  <a:txBody>
                    <a:bodyPr/>
                    <a:lstStyle/>
                    <a:p>
                      <a:pPr algn="r"/>
                      <a:r>
                        <a:rPr lang="en-US" sz="1100" b="0" dirty="0">
                          <a:solidFill>
                            <a:srgbClr val="787878"/>
                          </a:solidFill>
                        </a:rPr>
                        <a:t>Walk home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3983046"/>
                  </a:ext>
                </a:extLst>
              </a:tr>
              <a:tr h="325498">
                <a:tc>
                  <a:txBody>
                    <a:bodyPr/>
                    <a:lstStyle/>
                    <a:p>
                      <a:pPr algn="r"/>
                      <a:r>
                        <a:rPr lang="en-US" sz="1100" b="0" dirty="0">
                          <a:solidFill>
                            <a:srgbClr val="787878"/>
                          </a:solidFill>
                        </a:rPr>
                        <a:t>Another plan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98646625"/>
                  </a:ext>
                </a:extLst>
              </a:tr>
              <a:tr h="506330">
                <a:tc>
                  <a:txBody>
                    <a:bodyPr/>
                    <a:lstStyle/>
                    <a:p>
                      <a:pPr algn="r"/>
                      <a:r>
                        <a:rPr lang="en-US" sz="1100" b="0" dirty="0">
                          <a:solidFill>
                            <a:srgbClr val="787878"/>
                          </a:solidFill>
                        </a:rPr>
                        <a:t>Haven’t smoked in a long time/Anymore/At all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2387579"/>
                  </a:ext>
                </a:extLst>
              </a:tr>
              <a:tr h="310542">
                <a:tc>
                  <a:txBody>
                    <a:bodyPr/>
                    <a:lstStyle/>
                    <a:p>
                      <a:pPr algn="r"/>
                      <a:r>
                        <a:rPr lang="en-US" sz="1100" b="0" dirty="0">
                          <a:solidFill>
                            <a:srgbClr val="787878"/>
                          </a:solidFill>
                        </a:rPr>
                        <a:t>Don’t know/No answer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001069"/>
                  </a:ext>
                </a:extLst>
              </a:tr>
            </a:tbl>
          </a:graphicData>
        </a:graphic>
      </p:graphicFrame>
    </p:spTree>
    <p:extLst>
      <p:ext uri="{BB962C8B-B14F-4D97-AF65-F5344CB8AC3E}">
        <p14:creationId xmlns:p14="http://schemas.microsoft.com/office/powerpoint/2010/main" val="652344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0A9845-3E27-402D-BA60-A3C8C1453E35}"/>
              </a:ext>
            </a:extLst>
          </p:cNvPr>
          <p:cNvSpPr>
            <a:spLocks noGrp="1"/>
          </p:cNvSpPr>
          <p:nvPr>
            <p:ph type="title"/>
          </p:nvPr>
        </p:nvSpPr>
        <p:spPr/>
        <p:txBody>
          <a:bodyPr>
            <a:normAutofit/>
          </a:bodyPr>
          <a:lstStyle/>
          <a:p>
            <a:r>
              <a:rPr lang="en-US" sz="2800" dirty="0"/>
              <a:t>As expected, even fewer past 3-month users (42%) claim they always have a sober ride plan.  Over a quarter (26%) say they rarely or never have a plan.</a:t>
            </a:r>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22</a:t>
            </a:fld>
            <a:endParaRPr lang="en-US" dirty="0"/>
          </a:p>
        </p:txBody>
      </p:sp>
      <p:graphicFrame>
        <p:nvGraphicFramePr>
          <p:cNvPr id="2" name="Chart 1">
            <a:extLst>
              <a:ext uri="{FF2B5EF4-FFF2-40B4-BE49-F238E27FC236}">
                <a16:creationId xmlns:a16="http://schemas.microsoft.com/office/drawing/2014/main" id="{858D46D9-8071-F6C7-B350-FB2EE584AF11}"/>
              </a:ext>
            </a:extLst>
          </p:cNvPr>
          <p:cNvGraphicFramePr>
            <a:graphicFrameLocks/>
          </p:cNvGraphicFramePr>
          <p:nvPr>
            <p:extLst>
              <p:ext uri="{D42A27DB-BD31-4B8C-83A1-F6EECF244321}">
                <p14:modId xmlns:p14="http://schemas.microsoft.com/office/powerpoint/2010/main" val="3354280338"/>
              </p:ext>
            </p:extLst>
          </p:nvPr>
        </p:nvGraphicFramePr>
        <p:xfrm>
          <a:off x="4525897" y="378792"/>
          <a:ext cx="6096707" cy="15544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59EF645F-C0E7-087A-11A0-06E24B046A4A}"/>
              </a:ext>
            </a:extLst>
          </p:cNvPr>
          <p:cNvGraphicFramePr/>
          <p:nvPr>
            <p:extLst>
              <p:ext uri="{D42A27DB-BD31-4B8C-83A1-F6EECF244321}">
                <p14:modId xmlns:p14="http://schemas.microsoft.com/office/powerpoint/2010/main" val="2874102881"/>
              </p:ext>
            </p:extLst>
          </p:nvPr>
        </p:nvGraphicFramePr>
        <p:xfrm>
          <a:off x="6310089" y="3071550"/>
          <a:ext cx="5881911" cy="3190798"/>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a:extLst>
              <a:ext uri="{FF2B5EF4-FFF2-40B4-BE49-F238E27FC236}">
                <a16:creationId xmlns:a16="http://schemas.microsoft.com/office/drawing/2014/main" id="{11248851-9C77-1E78-7063-AE3312D65339}"/>
              </a:ext>
            </a:extLst>
          </p:cNvPr>
          <p:cNvSpPr/>
          <p:nvPr/>
        </p:nvSpPr>
        <p:spPr>
          <a:xfrm>
            <a:off x="5048654" y="378792"/>
            <a:ext cx="5286472" cy="307777"/>
          </a:xfrm>
          <a:prstGeom prst="rect">
            <a:avLst/>
          </a:prstGeom>
        </p:spPr>
        <p:txBody>
          <a:bodyPr wrap="square">
            <a:spAutoFit/>
          </a:bodyPr>
          <a:lstStyle/>
          <a:p>
            <a:pPr algn="ctr">
              <a:defRPr sz="1862" b="0" i="0" u="none" strike="noStrike" kern="1200" spc="0" baseline="0">
                <a:solidFill>
                  <a:srgbClr val="303030">
                    <a:lumMod val="65000"/>
                    <a:lumOff val="35000"/>
                  </a:srgbClr>
                </a:solidFill>
                <a:latin typeface="+mn-lt"/>
                <a:ea typeface="+mn-ea"/>
                <a:cs typeface="+mn-cs"/>
              </a:defRPr>
            </a:pPr>
            <a:r>
              <a:rPr lang="en-US" sz="1400" dirty="0"/>
              <a:t>Plan for a </a:t>
            </a:r>
            <a:r>
              <a:rPr lang="en-US" sz="1400" dirty="0">
                <a:solidFill>
                  <a:srgbClr val="303030">
                    <a:lumMod val="65000"/>
                    <a:lumOff val="35000"/>
                  </a:srgbClr>
                </a:solidFill>
              </a:rPr>
              <a:t>Sober Ride – Among All Past 3-Month Marijuana Users</a:t>
            </a:r>
          </a:p>
        </p:txBody>
      </p:sp>
      <p:sp>
        <p:nvSpPr>
          <p:cNvPr id="6" name="Rectangle 5">
            <a:extLst>
              <a:ext uri="{FF2B5EF4-FFF2-40B4-BE49-F238E27FC236}">
                <a16:creationId xmlns:a16="http://schemas.microsoft.com/office/drawing/2014/main" id="{8B3AE7F7-1B5F-722B-A793-E6452E11915C}"/>
              </a:ext>
            </a:extLst>
          </p:cNvPr>
          <p:cNvSpPr/>
          <p:nvPr/>
        </p:nvSpPr>
        <p:spPr>
          <a:xfrm>
            <a:off x="4200211" y="2794466"/>
            <a:ext cx="5577813" cy="307777"/>
          </a:xfrm>
          <a:prstGeom prst="rect">
            <a:avLst/>
          </a:prstGeom>
        </p:spPr>
        <p:txBody>
          <a:bodyPr wrap="square">
            <a:spAutoFit/>
          </a:bodyPr>
          <a:lstStyle/>
          <a:p>
            <a:pPr algn="ctr">
              <a:defRPr sz="1862" b="0" i="0" u="none" strike="noStrike" kern="1200" spc="0" baseline="0">
                <a:solidFill>
                  <a:srgbClr val="303030">
                    <a:lumMod val="65000"/>
                    <a:lumOff val="35000"/>
                  </a:srgbClr>
                </a:solidFill>
                <a:latin typeface="+mn-lt"/>
                <a:ea typeface="+mn-ea"/>
                <a:cs typeface="+mn-cs"/>
              </a:defRPr>
            </a:pPr>
            <a:r>
              <a:rPr lang="en-US" sz="1400" dirty="0"/>
              <a:t>Usual Plan for a Sober Ride Among Those Who Always Have a Plan</a:t>
            </a:r>
          </a:p>
        </p:txBody>
      </p:sp>
      <p:sp>
        <p:nvSpPr>
          <p:cNvPr id="8" name="Arrow: Right 7">
            <a:extLst>
              <a:ext uri="{FF2B5EF4-FFF2-40B4-BE49-F238E27FC236}">
                <a16:creationId xmlns:a16="http://schemas.microsoft.com/office/drawing/2014/main" id="{3BEB0471-4884-A62C-9128-A2798C8745F6}"/>
              </a:ext>
            </a:extLst>
          </p:cNvPr>
          <p:cNvSpPr/>
          <p:nvPr/>
        </p:nvSpPr>
        <p:spPr>
          <a:xfrm rot="5400000">
            <a:off x="5525058" y="923854"/>
            <a:ext cx="1141884" cy="259934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Always Have a Plan</a:t>
            </a:r>
          </a:p>
          <a:p>
            <a:pPr algn="ctr"/>
            <a:r>
              <a:rPr lang="en-US" sz="2000" b="1" dirty="0"/>
              <a:t>42%</a:t>
            </a:r>
          </a:p>
        </p:txBody>
      </p:sp>
      <p:sp>
        <p:nvSpPr>
          <p:cNvPr id="9" name="TextBox 8">
            <a:extLst>
              <a:ext uri="{FF2B5EF4-FFF2-40B4-BE49-F238E27FC236}">
                <a16:creationId xmlns:a16="http://schemas.microsoft.com/office/drawing/2014/main" id="{0370FEB9-B72F-9712-E17A-953D83125D1E}"/>
              </a:ext>
            </a:extLst>
          </p:cNvPr>
          <p:cNvSpPr txBox="1"/>
          <p:nvPr/>
        </p:nvSpPr>
        <p:spPr>
          <a:xfrm>
            <a:off x="8793" y="6491287"/>
            <a:ext cx="7457576" cy="507831"/>
          </a:xfrm>
          <a:prstGeom prst="rect">
            <a:avLst/>
          </a:prstGeom>
          <a:noFill/>
        </p:spPr>
        <p:txBody>
          <a:bodyPr wrap="square" rtlCol="0">
            <a:spAutoFit/>
          </a:bodyPr>
          <a:lstStyle/>
          <a:p>
            <a:r>
              <a:rPr lang="en-US" sz="900" dirty="0">
                <a:solidFill>
                  <a:srgbClr val="787878"/>
                </a:solidFill>
              </a:rPr>
              <a:t>Q16. Prior to using marijuana, how often do you have a plan for a sober ride to drive you? </a:t>
            </a:r>
            <a:r>
              <a:rPr lang="en-US" sz="900" i="1" dirty="0">
                <a:solidFill>
                  <a:srgbClr val="787878"/>
                </a:solidFill>
              </a:rPr>
              <a:t>Base: Past 3-Month Marijuana Users (n=304)</a:t>
            </a:r>
            <a:r>
              <a:rPr lang="en-US" sz="900" dirty="0">
                <a:solidFill>
                  <a:srgbClr val="787878"/>
                </a:solidFill>
              </a:rPr>
              <a:t> </a:t>
            </a:r>
          </a:p>
          <a:p>
            <a:r>
              <a:rPr lang="en-US" sz="900" dirty="0">
                <a:solidFill>
                  <a:srgbClr val="787878"/>
                </a:solidFill>
              </a:rPr>
              <a:t>Q17. Please describe your usual plan for a sober ride after using marijuana. </a:t>
            </a:r>
            <a:r>
              <a:rPr lang="en-US" sz="900" i="1" dirty="0">
                <a:solidFill>
                  <a:srgbClr val="787878"/>
                </a:solidFill>
              </a:rPr>
              <a:t>Base: Past 3-Month Marijuana Users (n=304)</a:t>
            </a:r>
            <a:r>
              <a:rPr lang="en-US" sz="900" dirty="0">
                <a:solidFill>
                  <a:srgbClr val="787878"/>
                </a:solidFill>
              </a:rPr>
              <a:t> </a:t>
            </a:r>
          </a:p>
          <a:p>
            <a:endParaRPr lang="en-US" sz="900" dirty="0">
              <a:solidFill>
                <a:srgbClr val="787878"/>
              </a:solidFill>
            </a:endParaRPr>
          </a:p>
        </p:txBody>
      </p:sp>
      <p:graphicFrame>
        <p:nvGraphicFramePr>
          <p:cNvPr id="10" name="Table 9">
            <a:extLst>
              <a:ext uri="{FF2B5EF4-FFF2-40B4-BE49-F238E27FC236}">
                <a16:creationId xmlns:a16="http://schemas.microsoft.com/office/drawing/2014/main" id="{F5FCA5A4-BB4A-0D67-BB44-EEDE24165A05}"/>
              </a:ext>
            </a:extLst>
          </p:cNvPr>
          <p:cNvGraphicFramePr>
            <a:graphicFrameLocks noGrp="1"/>
          </p:cNvGraphicFramePr>
          <p:nvPr>
            <p:extLst>
              <p:ext uri="{D42A27DB-BD31-4B8C-83A1-F6EECF244321}">
                <p14:modId xmlns:p14="http://schemas.microsoft.com/office/powerpoint/2010/main" val="1605868332"/>
              </p:ext>
            </p:extLst>
          </p:nvPr>
        </p:nvGraphicFramePr>
        <p:xfrm>
          <a:off x="3453321" y="3082970"/>
          <a:ext cx="3065212" cy="3131319"/>
        </p:xfrm>
        <a:graphic>
          <a:graphicData uri="http://schemas.openxmlformats.org/drawingml/2006/table">
            <a:tbl>
              <a:tblPr firstRow="1" bandRow="1">
                <a:tableStyleId>{5C22544A-7EE6-4342-B048-85BDC9FD1C3A}</a:tableStyleId>
              </a:tblPr>
              <a:tblGrid>
                <a:gridCol w="3065212">
                  <a:extLst>
                    <a:ext uri="{9D8B030D-6E8A-4147-A177-3AD203B41FA5}">
                      <a16:colId xmlns:a16="http://schemas.microsoft.com/office/drawing/2014/main" val="1470118201"/>
                    </a:ext>
                  </a:extLst>
                </a:gridCol>
              </a:tblGrid>
              <a:tr h="354328">
                <a:tc>
                  <a:txBody>
                    <a:bodyPr/>
                    <a:lstStyle/>
                    <a:p>
                      <a:pPr algn="r"/>
                      <a:r>
                        <a:rPr lang="en-US" sz="1100" b="0" dirty="0">
                          <a:solidFill>
                            <a:srgbClr val="787878"/>
                          </a:solidFill>
                        </a:rPr>
                        <a:t>Designated driver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6122755"/>
                  </a:ext>
                </a:extLst>
              </a:tr>
              <a:tr h="412297">
                <a:tc>
                  <a:txBody>
                    <a:bodyPr/>
                    <a:lstStyle/>
                    <a:p>
                      <a:pPr algn="r"/>
                      <a:r>
                        <a:rPr lang="en-US" sz="1100" b="0" dirty="0">
                          <a:solidFill>
                            <a:srgbClr val="787878"/>
                          </a:solidFill>
                        </a:rPr>
                        <a:t>Wait until effects wear off/Will drive myself</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3357652"/>
                  </a:ext>
                </a:extLst>
              </a:tr>
              <a:tr h="35432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0" dirty="0">
                          <a:solidFill>
                            <a:srgbClr val="787878"/>
                          </a:solidFill>
                        </a:rPr>
                        <a:t>Uber/Lyft/A cab/A taxi/Ride</a:t>
                      </a:r>
                      <a:r>
                        <a:rPr lang="en-US" sz="1100" b="0" baseline="0" dirty="0">
                          <a:solidFill>
                            <a:srgbClr val="787878"/>
                          </a:solidFill>
                        </a:rPr>
                        <a:t> share service</a:t>
                      </a:r>
                      <a:endParaRPr lang="en-US" sz="1100" b="0" dirty="0">
                        <a:solidFill>
                          <a:srgbClr val="787878"/>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2120747"/>
                  </a:ext>
                </a:extLst>
              </a:tr>
              <a:tr h="43399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0" dirty="0">
                          <a:solidFill>
                            <a:srgbClr val="787878"/>
                          </a:solidFill>
                        </a:rPr>
                        <a:t>Stay where I’m at/Will not drive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93191720"/>
                  </a:ext>
                </a:extLst>
              </a:tr>
              <a:tr h="433998">
                <a:tc>
                  <a:txBody>
                    <a:bodyPr/>
                    <a:lstStyle/>
                    <a:p>
                      <a:pPr algn="r"/>
                      <a:r>
                        <a:rPr lang="en-US" sz="1100" b="0" dirty="0">
                          <a:solidFill>
                            <a:srgbClr val="787878"/>
                          </a:solidFill>
                        </a:rPr>
                        <a:t>Walk home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3983046"/>
                  </a:ext>
                </a:extLst>
              </a:tr>
              <a:tr h="325498">
                <a:tc>
                  <a:txBody>
                    <a:bodyPr/>
                    <a:lstStyle/>
                    <a:p>
                      <a:pPr algn="r"/>
                      <a:r>
                        <a:rPr lang="en-US" sz="1100" b="0" dirty="0">
                          <a:solidFill>
                            <a:srgbClr val="787878"/>
                          </a:solidFill>
                        </a:rPr>
                        <a:t>Another plan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98646625"/>
                  </a:ext>
                </a:extLst>
              </a:tr>
              <a:tr h="506330">
                <a:tc>
                  <a:txBody>
                    <a:bodyPr/>
                    <a:lstStyle/>
                    <a:p>
                      <a:pPr algn="r"/>
                      <a:r>
                        <a:rPr lang="en-US" sz="1100" b="0" dirty="0">
                          <a:solidFill>
                            <a:srgbClr val="787878"/>
                          </a:solidFill>
                        </a:rPr>
                        <a:t>Haven’t smoked in a long time/Anymore/At all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2387579"/>
                  </a:ext>
                </a:extLst>
              </a:tr>
              <a:tr h="310542">
                <a:tc>
                  <a:txBody>
                    <a:bodyPr/>
                    <a:lstStyle/>
                    <a:p>
                      <a:pPr algn="r"/>
                      <a:r>
                        <a:rPr lang="en-US" sz="1100" b="0" dirty="0">
                          <a:solidFill>
                            <a:srgbClr val="787878"/>
                          </a:solidFill>
                        </a:rPr>
                        <a:t>Don’t know/No answer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001069"/>
                  </a:ext>
                </a:extLst>
              </a:tr>
            </a:tbl>
          </a:graphicData>
        </a:graphic>
      </p:graphicFrame>
    </p:spTree>
    <p:extLst>
      <p:ext uri="{BB962C8B-B14F-4D97-AF65-F5344CB8AC3E}">
        <p14:creationId xmlns:p14="http://schemas.microsoft.com/office/powerpoint/2010/main" val="2247099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0A9845-3E27-402D-BA60-A3C8C1453E35}"/>
              </a:ext>
            </a:extLst>
          </p:cNvPr>
          <p:cNvSpPr>
            <a:spLocks noGrp="1"/>
          </p:cNvSpPr>
          <p:nvPr>
            <p:ph type="title"/>
          </p:nvPr>
        </p:nvSpPr>
        <p:spPr>
          <a:xfrm>
            <a:off x="132347" y="1123837"/>
            <a:ext cx="3224464" cy="4601183"/>
          </a:xfrm>
        </p:spPr>
        <p:txBody>
          <a:bodyPr>
            <a:normAutofit fontScale="90000"/>
          </a:bodyPr>
          <a:lstStyle/>
          <a:p>
            <a:r>
              <a:rPr lang="en-US" sz="2800" dirty="0"/>
              <a:t>After viewing a series of policy statements, 60% of marijuana users say that they will always have a plan for a sober ride before marijuana usage (vs. 54% initially), but less than half (47%) of past 3-month marijuana users say the same (vs. 42% initially).</a:t>
            </a:r>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23</a:t>
            </a:fld>
            <a:endParaRPr lang="en-US" dirty="0"/>
          </a:p>
        </p:txBody>
      </p:sp>
      <p:sp>
        <p:nvSpPr>
          <p:cNvPr id="2" name="TextBox 1">
            <a:extLst>
              <a:ext uri="{FF2B5EF4-FFF2-40B4-BE49-F238E27FC236}">
                <a16:creationId xmlns:a16="http://schemas.microsoft.com/office/drawing/2014/main" id="{7958B2D2-A9D0-AC83-8AA3-05C3083EA264}"/>
              </a:ext>
            </a:extLst>
          </p:cNvPr>
          <p:cNvSpPr txBox="1"/>
          <p:nvPr/>
        </p:nvSpPr>
        <p:spPr>
          <a:xfrm>
            <a:off x="8792" y="6495197"/>
            <a:ext cx="11861630" cy="369332"/>
          </a:xfrm>
          <a:prstGeom prst="rect">
            <a:avLst/>
          </a:prstGeom>
          <a:noFill/>
        </p:spPr>
        <p:txBody>
          <a:bodyPr wrap="square" rtlCol="0">
            <a:spAutoFit/>
          </a:bodyPr>
          <a:lstStyle/>
          <a:p>
            <a:r>
              <a:rPr lang="en-US" sz="900" dirty="0" err="1">
                <a:solidFill>
                  <a:srgbClr val="787878"/>
                </a:solidFill>
              </a:rPr>
              <a:t>Q27</a:t>
            </a:r>
            <a:r>
              <a:rPr lang="en-US" sz="900" dirty="0">
                <a:solidFill>
                  <a:srgbClr val="787878"/>
                </a:solidFill>
              </a:rPr>
              <a:t>. From today forward, prior to using marijuana, how often will you have a plan for a sober driver to drive you? </a:t>
            </a:r>
            <a:r>
              <a:rPr lang="en-US" sz="900" i="1" dirty="0">
                <a:solidFill>
                  <a:srgbClr val="787878"/>
                </a:solidFill>
              </a:rPr>
              <a:t>Base: Marijuana Users (n=468)</a:t>
            </a:r>
            <a:r>
              <a:rPr lang="en-US" sz="900" dirty="0">
                <a:solidFill>
                  <a:srgbClr val="787878"/>
                </a:solidFill>
              </a:rPr>
              <a:t> </a:t>
            </a:r>
          </a:p>
          <a:p>
            <a:r>
              <a:rPr lang="en-US" sz="900" dirty="0" err="1">
                <a:solidFill>
                  <a:srgbClr val="787878"/>
                </a:solidFill>
              </a:rPr>
              <a:t>Q27</a:t>
            </a:r>
            <a:r>
              <a:rPr lang="en-US" sz="900" dirty="0">
                <a:solidFill>
                  <a:srgbClr val="787878"/>
                </a:solidFill>
              </a:rPr>
              <a:t>. From today forward, prior to using marijuana, how often will you have a plan for a sober driver to drive you? </a:t>
            </a:r>
            <a:r>
              <a:rPr lang="en-US" sz="900" i="1" dirty="0">
                <a:solidFill>
                  <a:srgbClr val="787878"/>
                </a:solidFill>
              </a:rPr>
              <a:t>Base: Past 3-Month Marijuana Users (n=304)</a:t>
            </a:r>
            <a:r>
              <a:rPr lang="en-US" sz="900" dirty="0">
                <a:solidFill>
                  <a:srgbClr val="787878"/>
                </a:solidFill>
              </a:rPr>
              <a:t> </a:t>
            </a:r>
          </a:p>
        </p:txBody>
      </p:sp>
      <p:graphicFrame>
        <p:nvGraphicFramePr>
          <p:cNvPr id="5" name="Chart 4">
            <a:extLst>
              <a:ext uri="{FF2B5EF4-FFF2-40B4-BE49-F238E27FC236}">
                <a16:creationId xmlns:a16="http://schemas.microsoft.com/office/drawing/2014/main" id="{4A501B28-81E4-81BD-CA05-A7A967B054E9}"/>
              </a:ext>
            </a:extLst>
          </p:cNvPr>
          <p:cNvGraphicFramePr>
            <a:graphicFrameLocks/>
          </p:cNvGraphicFramePr>
          <p:nvPr>
            <p:extLst>
              <p:ext uri="{D42A27DB-BD31-4B8C-83A1-F6EECF244321}">
                <p14:modId xmlns:p14="http://schemas.microsoft.com/office/powerpoint/2010/main" val="1285456769"/>
              </p:ext>
            </p:extLst>
          </p:nvPr>
        </p:nvGraphicFramePr>
        <p:xfrm>
          <a:off x="4572001" y="1608347"/>
          <a:ext cx="5945554" cy="460118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F9EF197B-9BDB-E482-8584-44DDB7BD216F}"/>
              </a:ext>
            </a:extLst>
          </p:cNvPr>
          <p:cNvSpPr/>
          <p:nvPr/>
        </p:nvSpPr>
        <p:spPr>
          <a:xfrm>
            <a:off x="5923199" y="347585"/>
            <a:ext cx="3482057" cy="307777"/>
          </a:xfrm>
          <a:prstGeom prst="rect">
            <a:avLst/>
          </a:prstGeom>
        </p:spPr>
        <p:txBody>
          <a:bodyPr wrap="square">
            <a:spAutoFit/>
          </a:bodyPr>
          <a:lstStyle/>
          <a:p>
            <a:pPr algn="ctr">
              <a:defRPr sz="1862" b="0" i="0" u="none" strike="noStrike" kern="1200" spc="0" baseline="0">
                <a:solidFill>
                  <a:srgbClr val="303030">
                    <a:lumMod val="65000"/>
                    <a:lumOff val="35000"/>
                  </a:srgbClr>
                </a:solidFill>
                <a:latin typeface="+mn-lt"/>
                <a:ea typeface="+mn-ea"/>
                <a:cs typeface="+mn-cs"/>
              </a:defRPr>
            </a:pPr>
            <a:r>
              <a:rPr lang="en-US" sz="1400" dirty="0"/>
              <a:t>Plan for a Sober Ride Going Forward</a:t>
            </a:r>
          </a:p>
        </p:txBody>
      </p:sp>
      <p:grpSp>
        <p:nvGrpSpPr>
          <p:cNvPr id="9" name="Group 8">
            <a:extLst>
              <a:ext uri="{FF2B5EF4-FFF2-40B4-BE49-F238E27FC236}">
                <a16:creationId xmlns:a16="http://schemas.microsoft.com/office/drawing/2014/main" id="{53B6F178-6DF2-25C2-5E37-394A98D02874}"/>
              </a:ext>
            </a:extLst>
          </p:cNvPr>
          <p:cNvGrpSpPr/>
          <p:nvPr/>
        </p:nvGrpSpPr>
        <p:grpSpPr>
          <a:xfrm rot="16200000">
            <a:off x="3178245" y="3041409"/>
            <a:ext cx="3356265" cy="520841"/>
            <a:chOff x="6096000" y="716601"/>
            <a:chExt cx="1786648" cy="428018"/>
          </a:xfrm>
        </p:grpSpPr>
        <p:cxnSp>
          <p:nvCxnSpPr>
            <p:cNvPr id="10" name="Straight Connector 9">
              <a:extLst>
                <a:ext uri="{FF2B5EF4-FFF2-40B4-BE49-F238E27FC236}">
                  <a16:creationId xmlns:a16="http://schemas.microsoft.com/office/drawing/2014/main" id="{13A0D225-0BAD-2728-19D5-A213D2985086}"/>
                </a:ext>
              </a:extLst>
            </p:cNvPr>
            <p:cNvCxnSpPr>
              <a:cxnSpLocks/>
            </p:cNvCxnSpPr>
            <p:nvPr/>
          </p:nvCxnSpPr>
          <p:spPr>
            <a:xfrm flipH="1">
              <a:off x="6096000" y="716601"/>
              <a:ext cx="1786648" cy="0"/>
            </a:xfrm>
            <a:prstGeom prst="line">
              <a:avLst/>
            </a:prstGeom>
            <a:ln w="28575">
              <a:solidFill>
                <a:srgbClr val="787878"/>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7FE38E0-3C53-8750-CD60-C78821AA22CE}"/>
                </a:ext>
              </a:extLst>
            </p:cNvPr>
            <p:cNvCxnSpPr/>
            <p:nvPr/>
          </p:nvCxnSpPr>
          <p:spPr>
            <a:xfrm>
              <a:off x="6096000" y="758757"/>
              <a:ext cx="0" cy="379379"/>
            </a:xfrm>
            <a:prstGeom prst="line">
              <a:avLst/>
            </a:prstGeom>
            <a:ln w="28575">
              <a:solidFill>
                <a:srgbClr val="787878"/>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6FFC639-C64E-998E-FDB6-695FC4BB860E}"/>
                </a:ext>
              </a:extLst>
            </p:cNvPr>
            <p:cNvCxnSpPr/>
            <p:nvPr/>
          </p:nvCxnSpPr>
          <p:spPr>
            <a:xfrm>
              <a:off x="7882647" y="765240"/>
              <a:ext cx="0" cy="379379"/>
            </a:xfrm>
            <a:prstGeom prst="line">
              <a:avLst/>
            </a:prstGeom>
            <a:ln w="28575">
              <a:solidFill>
                <a:srgbClr val="787878"/>
              </a:solidFill>
              <a:prstDash val="sysDot"/>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40F863A9-52CC-223E-0695-25388F6C6337}"/>
              </a:ext>
            </a:extLst>
          </p:cNvPr>
          <p:cNvSpPr/>
          <p:nvPr/>
        </p:nvSpPr>
        <p:spPr>
          <a:xfrm>
            <a:off x="4204669" y="3162015"/>
            <a:ext cx="640080" cy="274320"/>
          </a:xfrm>
          <a:prstGeom prst="rect">
            <a:avLst/>
          </a:prstGeom>
          <a:solidFill>
            <a:srgbClr val="787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79%</a:t>
            </a:r>
          </a:p>
        </p:txBody>
      </p:sp>
      <p:graphicFrame>
        <p:nvGraphicFramePr>
          <p:cNvPr id="3" name="Chart 2">
            <a:extLst>
              <a:ext uri="{FF2B5EF4-FFF2-40B4-BE49-F238E27FC236}">
                <a16:creationId xmlns:a16="http://schemas.microsoft.com/office/drawing/2014/main" id="{8D5B2CE3-F8DF-2057-5858-28CB985AF339}"/>
              </a:ext>
            </a:extLst>
          </p:cNvPr>
          <p:cNvGraphicFramePr>
            <a:graphicFrameLocks noChangeAspect="1"/>
          </p:cNvGraphicFramePr>
          <p:nvPr>
            <p:extLst>
              <p:ext uri="{D42A27DB-BD31-4B8C-83A1-F6EECF244321}">
                <p14:modId xmlns:p14="http://schemas.microsoft.com/office/powerpoint/2010/main" val="1390702888"/>
              </p:ext>
            </p:extLst>
          </p:nvPr>
        </p:nvGraphicFramePr>
        <p:xfrm>
          <a:off x="8462165" y="1608345"/>
          <a:ext cx="2041097" cy="4601171"/>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2CF51ACB-487B-8B62-1297-F8C792DF0B52}"/>
              </a:ext>
            </a:extLst>
          </p:cNvPr>
          <p:cNvSpPr/>
          <p:nvPr/>
        </p:nvSpPr>
        <p:spPr>
          <a:xfrm>
            <a:off x="8666344" y="972929"/>
            <a:ext cx="1639608" cy="461665"/>
          </a:xfrm>
          <a:prstGeom prst="rect">
            <a:avLst/>
          </a:prstGeom>
        </p:spPr>
        <p:txBody>
          <a:bodyPr wrap="square">
            <a:spAutoFit/>
          </a:bodyPr>
          <a:lstStyle/>
          <a:p>
            <a:pPr algn="ctr">
              <a:defRPr sz="1862" b="0" i="0" u="none" strike="noStrike" kern="1200" spc="0" baseline="0">
                <a:solidFill>
                  <a:srgbClr val="303030">
                    <a:lumMod val="65000"/>
                    <a:lumOff val="35000"/>
                  </a:srgbClr>
                </a:solidFill>
                <a:latin typeface="+mn-lt"/>
                <a:ea typeface="+mn-ea"/>
                <a:cs typeface="+mn-cs"/>
              </a:defRPr>
            </a:pPr>
            <a:r>
              <a:rPr lang="en-US" sz="1200" dirty="0"/>
              <a:t>Past 3-Month Marijuana Users</a:t>
            </a:r>
          </a:p>
        </p:txBody>
      </p:sp>
      <p:grpSp>
        <p:nvGrpSpPr>
          <p:cNvPr id="14" name="Group 13">
            <a:extLst>
              <a:ext uri="{FF2B5EF4-FFF2-40B4-BE49-F238E27FC236}">
                <a16:creationId xmlns:a16="http://schemas.microsoft.com/office/drawing/2014/main" id="{4A5996D1-5049-1893-A129-DBBAC1D477F3}"/>
              </a:ext>
            </a:extLst>
          </p:cNvPr>
          <p:cNvGrpSpPr/>
          <p:nvPr/>
        </p:nvGrpSpPr>
        <p:grpSpPr>
          <a:xfrm rot="5400000">
            <a:off x="8709558" y="2850735"/>
            <a:ext cx="3201519" cy="747445"/>
            <a:chOff x="6096000" y="716601"/>
            <a:chExt cx="1786648" cy="428018"/>
          </a:xfrm>
        </p:grpSpPr>
        <p:cxnSp>
          <p:nvCxnSpPr>
            <p:cNvPr id="15" name="Straight Connector 14">
              <a:extLst>
                <a:ext uri="{FF2B5EF4-FFF2-40B4-BE49-F238E27FC236}">
                  <a16:creationId xmlns:a16="http://schemas.microsoft.com/office/drawing/2014/main" id="{E7CB3DD9-4A23-C4C6-BB25-9BCE25EEAC91}"/>
                </a:ext>
              </a:extLst>
            </p:cNvPr>
            <p:cNvCxnSpPr>
              <a:cxnSpLocks/>
            </p:cNvCxnSpPr>
            <p:nvPr/>
          </p:nvCxnSpPr>
          <p:spPr>
            <a:xfrm flipH="1">
              <a:off x="6096000" y="716601"/>
              <a:ext cx="1786648" cy="0"/>
            </a:xfrm>
            <a:prstGeom prst="line">
              <a:avLst/>
            </a:prstGeom>
            <a:ln w="28575">
              <a:solidFill>
                <a:srgbClr val="787878"/>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2F91F3E-BBB3-6D33-1BE0-BDD4337E6691}"/>
                </a:ext>
              </a:extLst>
            </p:cNvPr>
            <p:cNvCxnSpPr/>
            <p:nvPr/>
          </p:nvCxnSpPr>
          <p:spPr>
            <a:xfrm>
              <a:off x="6096000" y="758757"/>
              <a:ext cx="0" cy="379379"/>
            </a:xfrm>
            <a:prstGeom prst="line">
              <a:avLst/>
            </a:prstGeom>
            <a:ln w="28575">
              <a:solidFill>
                <a:srgbClr val="787878"/>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CF1F26A-3E42-DB24-C8E3-81A752F02E02}"/>
                </a:ext>
              </a:extLst>
            </p:cNvPr>
            <p:cNvCxnSpPr/>
            <p:nvPr/>
          </p:nvCxnSpPr>
          <p:spPr>
            <a:xfrm>
              <a:off x="7882647" y="765240"/>
              <a:ext cx="0" cy="379379"/>
            </a:xfrm>
            <a:prstGeom prst="line">
              <a:avLst/>
            </a:prstGeom>
            <a:ln w="28575">
              <a:solidFill>
                <a:srgbClr val="787878"/>
              </a:solidFill>
              <a:prstDash val="sysDot"/>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C9C2C1B5-F88D-1DC2-F8BE-725815EF77CA}"/>
              </a:ext>
            </a:extLst>
          </p:cNvPr>
          <p:cNvSpPr/>
          <p:nvPr/>
        </p:nvSpPr>
        <p:spPr>
          <a:xfrm>
            <a:off x="4774398" y="992762"/>
            <a:ext cx="1639609" cy="276999"/>
          </a:xfrm>
          <a:prstGeom prst="rect">
            <a:avLst/>
          </a:prstGeom>
        </p:spPr>
        <p:txBody>
          <a:bodyPr wrap="square">
            <a:spAutoFit/>
          </a:bodyPr>
          <a:lstStyle/>
          <a:p>
            <a:pPr algn="ctr">
              <a:defRPr sz="1862" b="0" i="0" u="none" strike="noStrike" kern="1200" spc="0" baseline="0">
                <a:solidFill>
                  <a:srgbClr val="303030">
                    <a:lumMod val="65000"/>
                    <a:lumOff val="35000"/>
                  </a:srgbClr>
                </a:solidFill>
                <a:latin typeface="+mn-lt"/>
                <a:ea typeface="+mn-ea"/>
                <a:cs typeface="+mn-cs"/>
              </a:defRPr>
            </a:pPr>
            <a:r>
              <a:rPr lang="en-US" sz="1200" dirty="0"/>
              <a:t>Total Marijuana Users</a:t>
            </a:r>
          </a:p>
        </p:txBody>
      </p:sp>
      <p:sp>
        <p:nvSpPr>
          <p:cNvPr id="20" name="Rectangle 19">
            <a:extLst>
              <a:ext uri="{FF2B5EF4-FFF2-40B4-BE49-F238E27FC236}">
                <a16:creationId xmlns:a16="http://schemas.microsoft.com/office/drawing/2014/main" id="{8B6B4A70-9E27-FAA0-0E0C-492EDDF7D1DE}"/>
              </a:ext>
            </a:extLst>
          </p:cNvPr>
          <p:cNvSpPr/>
          <p:nvPr/>
        </p:nvSpPr>
        <p:spPr>
          <a:xfrm>
            <a:off x="10321911" y="3079612"/>
            <a:ext cx="640080" cy="274320"/>
          </a:xfrm>
          <a:prstGeom prst="rect">
            <a:avLst/>
          </a:prstGeom>
          <a:solidFill>
            <a:srgbClr val="787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74%</a:t>
            </a:r>
          </a:p>
        </p:txBody>
      </p:sp>
    </p:spTree>
    <p:extLst>
      <p:ext uri="{BB962C8B-B14F-4D97-AF65-F5344CB8AC3E}">
        <p14:creationId xmlns:p14="http://schemas.microsoft.com/office/powerpoint/2010/main" val="1771228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D54EE-BA76-4F26-ABA0-DAB654DC7C8E}"/>
              </a:ext>
            </a:extLst>
          </p:cNvPr>
          <p:cNvSpPr>
            <a:spLocks noGrp="1"/>
          </p:cNvSpPr>
          <p:nvPr>
            <p:ph type="title"/>
          </p:nvPr>
        </p:nvSpPr>
        <p:spPr>
          <a:xfrm>
            <a:off x="185714" y="4409268"/>
            <a:ext cx="8046423" cy="1424480"/>
          </a:xfrm>
        </p:spPr>
        <p:txBody>
          <a:bodyPr/>
          <a:lstStyle/>
          <a:p>
            <a:r>
              <a:rPr lang="en-US" dirty="0"/>
              <a:t>Attitudes About Dangerous Driving Behaviors</a:t>
            </a:r>
          </a:p>
        </p:txBody>
      </p:sp>
    </p:spTree>
    <p:extLst>
      <p:ext uri="{BB962C8B-B14F-4D97-AF65-F5344CB8AC3E}">
        <p14:creationId xmlns:p14="http://schemas.microsoft.com/office/powerpoint/2010/main" val="1136870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8AB4D0C-E054-4C40-82DC-D2D756107C82}"/>
              </a:ext>
            </a:extLst>
          </p:cNvPr>
          <p:cNvSpPr>
            <a:spLocks noGrp="1"/>
          </p:cNvSpPr>
          <p:nvPr>
            <p:ph idx="11"/>
          </p:nvPr>
        </p:nvSpPr>
        <p:spPr>
          <a:xfrm>
            <a:off x="178231" y="552450"/>
            <a:ext cx="11577234" cy="1060449"/>
          </a:xfrm>
        </p:spPr>
        <p:txBody>
          <a:bodyPr/>
          <a:lstStyle/>
          <a:p>
            <a:r>
              <a:rPr lang="en-US" sz="2800" b="1" dirty="0">
                <a:solidFill>
                  <a:schemeClr val="tx2"/>
                </a:solidFill>
              </a:rPr>
              <a:t>Virginians who find consuming alcohol before driving extremely dangerous outnumber those who find driving after using marijuana extremely dangerous by nearly two to one. </a:t>
            </a:r>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25</a:t>
            </a:fld>
            <a:endParaRPr lang="en-US" dirty="0"/>
          </a:p>
        </p:txBody>
      </p:sp>
      <p:graphicFrame>
        <p:nvGraphicFramePr>
          <p:cNvPr id="3" name="Table 2">
            <a:extLst>
              <a:ext uri="{FF2B5EF4-FFF2-40B4-BE49-F238E27FC236}">
                <a16:creationId xmlns:a16="http://schemas.microsoft.com/office/drawing/2014/main" id="{D70A05B0-4B41-B55C-7CCB-3761860A3A4B}"/>
              </a:ext>
            </a:extLst>
          </p:cNvPr>
          <p:cNvGraphicFramePr>
            <a:graphicFrameLocks noGrp="1"/>
          </p:cNvGraphicFramePr>
          <p:nvPr>
            <p:extLst>
              <p:ext uri="{D42A27DB-BD31-4B8C-83A1-F6EECF244321}">
                <p14:modId xmlns:p14="http://schemas.microsoft.com/office/powerpoint/2010/main" val="567276507"/>
              </p:ext>
            </p:extLst>
          </p:nvPr>
        </p:nvGraphicFramePr>
        <p:xfrm>
          <a:off x="1566476" y="2376189"/>
          <a:ext cx="3183124" cy="3394954"/>
        </p:xfrm>
        <a:graphic>
          <a:graphicData uri="http://schemas.openxmlformats.org/drawingml/2006/table">
            <a:tbl>
              <a:tblPr firstRow="1" bandRow="1">
                <a:tableStyleId>{5C22544A-7EE6-4342-B048-85BDC9FD1C3A}</a:tableStyleId>
              </a:tblPr>
              <a:tblGrid>
                <a:gridCol w="2974844">
                  <a:extLst>
                    <a:ext uri="{9D8B030D-6E8A-4147-A177-3AD203B41FA5}">
                      <a16:colId xmlns:a16="http://schemas.microsoft.com/office/drawing/2014/main" val="1470118201"/>
                    </a:ext>
                  </a:extLst>
                </a:gridCol>
                <a:gridCol w="208280">
                  <a:extLst>
                    <a:ext uri="{9D8B030D-6E8A-4147-A177-3AD203B41FA5}">
                      <a16:colId xmlns:a16="http://schemas.microsoft.com/office/drawing/2014/main" val="2638949377"/>
                    </a:ext>
                  </a:extLst>
                </a:gridCol>
              </a:tblGrid>
              <a:tr h="489785">
                <a:tc>
                  <a:txBody>
                    <a:bodyPr/>
                    <a:lstStyle/>
                    <a:p>
                      <a:pPr algn="r"/>
                      <a:r>
                        <a:rPr lang="en-US" sz="1200" b="0" dirty="0">
                          <a:solidFill>
                            <a:schemeClr val="bg1">
                              <a:lumMod val="50000"/>
                            </a:schemeClr>
                          </a:solidFill>
                        </a:rPr>
                        <a:t>Text while driving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6122755"/>
                  </a:ext>
                </a:extLst>
              </a:tr>
              <a:tr h="603846">
                <a:tc>
                  <a:txBody>
                    <a:bodyPr/>
                    <a:lstStyle/>
                    <a:p>
                      <a:pPr algn="r"/>
                      <a:r>
                        <a:rPr lang="en-US" sz="1200" b="0" dirty="0">
                          <a:solidFill>
                            <a:schemeClr val="bg1">
                              <a:lumMod val="50000"/>
                            </a:schemeClr>
                          </a:solidFill>
                        </a:rPr>
                        <a:t>Drive after using illegal drugs other than marijuana</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3357652"/>
                  </a:ext>
                </a:extLst>
              </a:tr>
              <a:tr h="603846">
                <a:tc>
                  <a:txBody>
                    <a:bodyPr/>
                    <a:lstStyle/>
                    <a:p>
                      <a:pPr algn="r"/>
                      <a:r>
                        <a:rPr lang="en-US" sz="1200" b="0" dirty="0">
                          <a:solidFill>
                            <a:schemeClr val="bg1">
                              <a:lumMod val="50000"/>
                            </a:schemeClr>
                          </a:solidFill>
                        </a:rPr>
                        <a:t>Drive after consuming three or more alcoholic drinks in a two-hour period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99166347"/>
                  </a:ext>
                </a:extLst>
              </a:tr>
              <a:tr h="489785">
                <a:tc>
                  <a:txBody>
                    <a:bodyPr/>
                    <a:lstStyle/>
                    <a:p>
                      <a:pPr algn="r"/>
                      <a:r>
                        <a:rPr lang="en-US" sz="1200" b="0" dirty="0">
                          <a:solidFill>
                            <a:schemeClr val="bg1">
                              <a:lumMod val="50000"/>
                            </a:schemeClr>
                          </a:solidFill>
                        </a:rPr>
                        <a:t>Drive after using marijuana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7498359"/>
                  </a:ext>
                </a:extLst>
              </a:tr>
              <a:tr h="60384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0" dirty="0">
                          <a:solidFill>
                            <a:schemeClr val="bg1">
                              <a:lumMod val="50000"/>
                            </a:schemeClr>
                          </a:solidFill>
                        </a:rPr>
                        <a:t>Drive after taking a prescription drug as directed by a doctor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2120747"/>
                  </a:ext>
                </a:extLst>
              </a:tr>
              <a:tr h="603846">
                <a:tc>
                  <a:txBody>
                    <a:bodyPr/>
                    <a:lstStyle/>
                    <a:p>
                      <a:pPr algn="r"/>
                      <a:r>
                        <a:rPr lang="en-US" sz="1200" b="0" dirty="0">
                          <a:solidFill>
                            <a:schemeClr val="bg1">
                              <a:lumMod val="50000"/>
                            </a:schemeClr>
                          </a:solidFill>
                        </a:rPr>
                        <a:t>Drive ten or more miles over the posted speed limit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93191720"/>
                  </a:ext>
                </a:extLst>
              </a:tr>
            </a:tbl>
          </a:graphicData>
        </a:graphic>
      </p:graphicFrame>
      <p:graphicFrame>
        <p:nvGraphicFramePr>
          <p:cNvPr id="7" name="Chart 6">
            <a:extLst>
              <a:ext uri="{FF2B5EF4-FFF2-40B4-BE49-F238E27FC236}">
                <a16:creationId xmlns:a16="http://schemas.microsoft.com/office/drawing/2014/main" id="{DF5F82EE-27A1-391C-D39C-78CBCCA30264}"/>
              </a:ext>
            </a:extLst>
          </p:cNvPr>
          <p:cNvGraphicFramePr/>
          <p:nvPr>
            <p:extLst>
              <p:ext uri="{D42A27DB-BD31-4B8C-83A1-F6EECF244321}">
                <p14:modId xmlns:p14="http://schemas.microsoft.com/office/powerpoint/2010/main" val="744659257"/>
              </p:ext>
            </p:extLst>
          </p:nvPr>
        </p:nvGraphicFramePr>
        <p:xfrm>
          <a:off x="4445717" y="2269190"/>
          <a:ext cx="5758598" cy="4361964"/>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833A473A-C792-AB8C-A3B8-409925BF6EC6}"/>
              </a:ext>
            </a:extLst>
          </p:cNvPr>
          <p:cNvSpPr/>
          <p:nvPr/>
        </p:nvSpPr>
        <p:spPr>
          <a:xfrm>
            <a:off x="4528073" y="1975904"/>
            <a:ext cx="5055595" cy="307777"/>
          </a:xfrm>
          <a:prstGeom prst="rect">
            <a:avLst/>
          </a:prstGeom>
        </p:spPr>
        <p:txBody>
          <a:bodyPr wrap="square">
            <a:spAutoFit/>
          </a:bodyPr>
          <a:lstStyle/>
          <a:p>
            <a:pPr algn="ctr">
              <a:defRPr sz="1862" b="0" i="0" u="none" strike="noStrike" kern="1200" spc="0" baseline="0">
                <a:solidFill>
                  <a:srgbClr val="303030">
                    <a:lumMod val="65000"/>
                    <a:lumOff val="35000"/>
                  </a:srgbClr>
                </a:solidFill>
                <a:latin typeface="+mn-lt"/>
                <a:ea typeface="+mn-ea"/>
                <a:cs typeface="+mn-cs"/>
              </a:defRPr>
            </a:pPr>
            <a:r>
              <a:rPr lang="en-US" sz="1400" dirty="0">
                <a:solidFill>
                  <a:srgbClr val="303030">
                    <a:lumMod val="65000"/>
                    <a:lumOff val="35000"/>
                  </a:srgbClr>
                </a:solidFill>
              </a:rPr>
              <a:t>Perceived Danger Levels of Various Behaviors and Driving</a:t>
            </a:r>
          </a:p>
        </p:txBody>
      </p:sp>
      <p:sp>
        <p:nvSpPr>
          <p:cNvPr id="10" name="TextBox 9">
            <a:extLst>
              <a:ext uri="{FF2B5EF4-FFF2-40B4-BE49-F238E27FC236}">
                <a16:creationId xmlns:a16="http://schemas.microsoft.com/office/drawing/2014/main" id="{11AE2B02-32AD-5865-0790-A1E10D9D2F84}"/>
              </a:ext>
            </a:extLst>
          </p:cNvPr>
          <p:cNvSpPr txBox="1"/>
          <p:nvPr/>
        </p:nvSpPr>
        <p:spPr>
          <a:xfrm>
            <a:off x="8793" y="6631154"/>
            <a:ext cx="7457576" cy="230832"/>
          </a:xfrm>
          <a:prstGeom prst="rect">
            <a:avLst/>
          </a:prstGeom>
          <a:noFill/>
        </p:spPr>
        <p:txBody>
          <a:bodyPr wrap="square" rtlCol="0">
            <a:spAutoFit/>
          </a:bodyPr>
          <a:lstStyle/>
          <a:p>
            <a:r>
              <a:rPr lang="en-US" sz="900" dirty="0">
                <a:solidFill>
                  <a:srgbClr val="787878"/>
                </a:solidFill>
              </a:rPr>
              <a:t>Q11. How dangerous do you believe it is to (INSERT ITEM)? </a:t>
            </a:r>
            <a:r>
              <a:rPr lang="en-US" sz="900" i="1" dirty="0">
                <a:solidFill>
                  <a:srgbClr val="787878"/>
                </a:solidFill>
              </a:rPr>
              <a:t>Base: Total Respondents (n=783)</a:t>
            </a:r>
            <a:endParaRPr lang="en-US" sz="900" dirty="0">
              <a:solidFill>
                <a:srgbClr val="787878"/>
              </a:solidFill>
            </a:endParaRPr>
          </a:p>
        </p:txBody>
      </p:sp>
      <p:sp>
        <p:nvSpPr>
          <p:cNvPr id="2" name="Oval 1">
            <a:extLst>
              <a:ext uri="{FF2B5EF4-FFF2-40B4-BE49-F238E27FC236}">
                <a16:creationId xmlns:a16="http://schemas.microsoft.com/office/drawing/2014/main" id="{B0A247FB-4D2B-5FFE-D06B-6625AD69AB1C}"/>
              </a:ext>
            </a:extLst>
          </p:cNvPr>
          <p:cNvSpPr/>
          <p:nvPr/>
        </p:nvSpPr>
        <p:spPr>
          <a:xfrm>
            <a:off x="5496339" y="3667539"/>
            <a:ext cx="599661"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8885AF14-59B6-BC2A-0239-6CEC12DD0C0C}"/>
              </a:ext>
            </a:extLst>
          </p:cNvPr>
          <p:cNvSpPr/>
          <p:nvPr/>
        </p:nvSpPr>
        <p:spPr>
          <a:xfrm>
            <a:off x="4902652" y="4235270"/>
            <a:ext cx="599661"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8031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8AB4D0C-E054-4C40-82DC-D2D756107C82}"/>
              </a:ext>
            </a:extLst>
          </p:cNvPr>
          <p:cNvSpPr>
            <a:spLocks noGrp="1"/>
          </p:cNvSpPr>
          <p:nvPr>
            <p:ph idx="11"/>
          </p:nvPr>
        </p:nvSpPr>
        <p:spPr>
          <a:xfrm>
            <a:off x="178231" y="552450"/>
            <a:ext cx="11577234" cy="1060449"/>
          </a:xfrm>
        </p:spPr>
        <p:txBody>
          <a:bodyPr/>
          <a:lstStyle/>
          <a:p>
            <a:r>
              <a:rPr lang="en-US" sz="2800" b="1" dirty="0">
                <a:solidFill>
                  <a:schemeClr val="tx2"/>
                </a:solidFill>
              </a:rPr>
              <a:t>When compared to </a:t>
            </a:r>
            <a:r>
              <a:rPr lang="en-US" sz="2800" b="1" dirty="0">
                <a:solidFill>
                  <a:schemeClr val="tx1"/>
                </a:solidFill>
              </a:rPr>
              <a:t>other behaviors, few Virginians selected driving after using marijuana as the more dangerous </a:t>
            </a:r>
            <a:r>
              <a:rPr lang="en-US" sz="2800" b="1" dirty="0">
                <a:solidFill>
                  <a:schemeClr val="tx2"/>
                </a:solidFill>
              </a:rPr>
              <a:t>option.</a:t>
            </a:r>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26</a:t>
            </a:fld>
            <a:endParaRPr lang="en-US" dirty="0"/>
          </a:p>
        </p:txBody>
      </p:sp>
      <p:sp>
        <p:nvSpPr>
          <p:cNvPr id="2" name="TextBox 1">
            <a:extLst>
              <a:ext uri="{FF2B5EF4-FFF2-40B4-BE49-F238E27FC236}">
                <a16:creationId xmlns:a16="http://schemas.microsoft.com/office/drawing/2014/main" id="{8CDFAD53-9D0B-FB41-CC8B-7BCE33ED8D5A}"/>
              </a:ext>
            </a:extLst>
          </p:cNvPr>
          <p:cNvSpPr txBox="1"/>
          <p:nvPr/>
        </p:nvSpPr>
        <p:spPr>
          <a:xfrm>
            <a:off x="8793" y="6631154"/>
            <a:ext cx="7457576" cy="230832"/>
          </a:xfrm>
          <a:prstGeom prst="rect">
            <a:avLst/>
          </a:prstGeom>
          <a:noFill/>
        </p:spPr>
        <p:txBody>
          <a:bodyPr wrap="square" rtlCol="0">
            <a:spAutoFit/>
          </a:bodyPr>
          <a:lstStyle/>
          <a:p>
            <a:r>
              <a:rPr lang="en-US" sz="900" dirty="0">
                <a:solidFill>
                  <a:srgbClr val="787878"/>
                </a:solidFill>
              </a:rPr>
              <a:t>Q12/Q13. Based on the following, please select the </a:t>
            </a:r>
            <a:r>
              <a:rPr lang="en-US" sz="900" u="sng" dirty="0">
                <a:solidFill>
                  <a:srgbClr val="787878"/>
                </a:solidFill>
              </a:rPr>
              <a:t>one</a:t>
            </a:r>
            <a:r>
              <a:rPr lang="en-US" sz="900" dirty="0">
                <a:solidFill>
                  <a:srgbClr val="787878"/>
                </a:solidFill>
              </a:rPr>
              <a:t> you believe to be more dangerous. </a:t>
            </a:r>
            <a:r>
              <a:rPr lang="en-US" sz="900" i="1" dirty="0">
                <a:solidFill>
                  <a:srgbClr val="787878"/>
                </a:solidFill>
              </a:rPr>
              <a:t>Base: Total Respondents (n=783)</a:t>
            </a:r>
          </a:p>
        </p:txBody>
      </p:sp>
      <p:sp>
        <p:nvSpPr>
          <p:cNvPr id="3" name="TextBox 2">
            <a:extLst>
              <a:ext uri="{FF2B5EF4-FFF2-40B4-BE49-F238E27FC236}">
                <a16:creationId xmlns:a16="http://schemas.microsoft.com/office/drawing/2014/main" id="{6AD61B3A-964A-AD12-6B45-99BF40A3DCB5}"/>
              </a:ext>
            </a:extLst>
          </p:cNvPr>
          <p:cNvSpPr txBox="1"/>
          <p:nvPr/>
        </p:nvSpPr>
        <p:spPr>
          <a:xfrm>
            <a:off x="1927411" y="1612899"/>
            <a:ext cx="8346141" cy="715581"/>
          </a:xfrm>
          <a:prstGeom prst="rect">
            <a:avLst/>
          </a:prstGeom>
          <a:noFill/>
        </p:spPr>
        <p:txBody>
          <a:bodyPr wrap="square" rtlCol="0">
            <a:spAutoFit/>
          </a:bodyPr>
          <a:lstStyle/>
          <a:p>
            <a:r>
              <a:rPr lang="en-US" sz="1350" dirty="0">
                <a:solidFill>
                  <a:schemeClr val="bg1">
                    <a:lumMod val="50000"/>
                  </a:schemeClr>
                </a:solidFill>
              </a:rPr>
              <a:t>Respondents were shown two sets of options – four in total; randomly showing only two attributes (behaviors) at a time. Then they were asked to select which </a:t>
            </a:r>
            <a:r>
              <a:rPr lang="en-US" sz="1350" u="sng" dirty="0">
                <a:solidFill>
                  <a:schemeClr val="bg1">
                    <a:lumMod val="50000"/>
                  </a:schemeClr>
                </a:solidFill>
              </a:rPr>
              <a:t>one</a:t>
            </a:r>
            <a:r>
              <a:rPr lang="en-US" sz="1350" dirty="0">
                <a:solidFill>
                  <a:schemeClr val="bg1">
                    <a:lumMod val="50000"/>
                  </a:schemeClr>
                </a:solidFill>
              </a:rPr>
              <a:t> they believed to be more dangerous. The combined results reveal which behavior was selected as the more dangerous one.</a:t>
            </a:r>
          </a:p>
        </p:txBody>
      </p:sp>
      <p:graphicFrame>
        <p:nvGraphicFramePr>
          <p:cNvPr id="5" name="Chart 4">
            <a:extLst>
              <a:ext uri="{FF2B5EF4-FFF2-40B4-BE49-F238E27FC236}">
                <a16:creationId xmlns:a16="http://schemas.microsoft.com/office/drawing/2014/main" id="{A4F59CF2-61FF-819E-4ACE-4BFBB3EF711F}"/>
              </a:ext>
            </a:extLst>
          </p:cNvPr>
          <p:cNvGraphicFramePr/>
          <p:nvPr>
            <p:extLst>
              <p:ext uri="{D42A27DB-BD31-4B8C-83A1-F6EECF244321}">
                <p14:modId xmlns:p14="http://schemas.microsoft.com/office/powerpoint/2010/main" val="520765727"/>
              </p:ext>
            </p:extLst>
          </p:nvPr>
        </p:nvGraphicFramePr>
        <p:xfrm>
          <a:off x="5360894" y="2601945"/>
          <a:ext cx="4912657" cy="42626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42350C3F-4AB5-93ED-26CD-742AC55AC3A8}"/>
              </a:ext>
            </a:extLst>
          </p:cNvPr>
          <p:cNvGraphicFramePr>
            <a:graphicFrameLocks noGrp="1"/>
          </p:cNvGraphicFramePr>
          <p:nvPr>
            <p:extLst>
              <p:ext uri="{D42A27DB-BD31-4B8C-83A1-F6EECF244321}">
                <p14:modId xmlns:p14="http://schemas.microsoft.com/office/powerpoint/2010/main" val="3116233042"/>
              </p:ext>
            </p:extLst>
          </p:nvPr>
        </p:nvGraphicFramePr>
        <p:xfrm>
          <a:off x="2418826" y="2706592"/>
          <a:ext cx="3080080" cy="4007226"/>
        </p:xfrm>
        <a:graphic>
          <a:graphicData uri="http://schemas.openxmlformats.org/drawingml/2006/table">
            <a:tbl>
              <a:tblPr firstRow="1" bandRow="1">
                <a:tableStyleId>{5C22544A-7EE6-4342-B048-85BDC9FD1C3A}</a:tableStyleId>
              </a:tblPr>
              <a:tblGrid>
                <a:gridCol w="3080080">
                  <a:extLst>
                    <a:ext uri="{9D8B030D-6E8A-4147-A177-3AD203B41FA5}">
                      <a16:colId xmlns:a16="http://schemas.microsoft.com/office/drawing/2014/main" val="1470118201"/>
                    </a:ext>
                  </a:extLst>
                </a:gridCol>
              </a:tblGrid>
              <a:tr h="667871">
                <a:tc>
                  <a:txBody>
                    <a:bodyPr/>
                    <a:lstStyle/>
                    <a:p>
                      <a:pPr algn="r"/>
                      <a:r>
                        <a:rPr lang="en-US" sz="1100" b="0" dirty="0">
                          <a:solidFill>
                            <a:schemeClr val="bg1">
                              <a:lumMod val="50000"/>
                            </a:schemeClr>
                          </a:solidFill>
                        </a:rPr>
                        <a:t>Driving after consuming three or more alcoholic drinks in a two-hour period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6122755"/>
                  </a:ext>
                </a:extLst>
              </a:tr>
              <a:tr h="667871">
                <a:tc>
                  <a:txBody>
                    <a:bodyPr/>
                    <a:lstStyle/>
                    <a:p>
                      <a:pPr algn="r"/>
                      <a:r>
                        <a:rPr lang="en-US" sz="1100" b="0" dirty="0">
                          <a:solidFill>
                            <a:schemeClr val="bg1">
                              <a:lumMod val="50000"/>
                            </a:schemeClr>
                          </a:solidFill>
                        </a:rPr>
                        <a:t>Driving after using illegal drugs other than marijuana</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3357652"/>
                  </a:ext>
                </a:extLst>
              </a:tr>
              <a:tr h="667871">
                <a:tc>
                  <a:txBody>
                    <a:bodyPr/>
                    <a:lstStyle/>
                    <a:p>
                      <a:pPr algn="r"/>
                      <a:r>
                        <a:rPr lang="en-US" sz="1100" b="0" dirty="0">
                          <a:solidFill>
                            <a:schemeClr val="bg1">
                              <a:lumMod val="50000"/>
                            </a:schemeClr>
                          </a:solidFill>
                        </a:rPr>
                        <a:t>Texting while driving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99166347"/>
                  </a:ext>
                </a:extLst>
              </a:tr>
              <a:tr h="66787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0" dirty="0">
                          <a:solidFill>
                            <a:schemeClr val="bg1">
                              <a:lumMod val="50000"/>
                            </a:schemeClr>
                          </a:solidFill>
                        </a:rPr>
                        <a:t>Driving after using marijuana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7498359"/>
                  </a:ext>
                </a:extLst>
              </a:tr>
              <a:tr h="66787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0" dirty="0">
                          <a:solidFill>
                            <a:schemeClr val="bg1">
                              <a:lumMod val="50000"/>
                            </a:schemeClr>
                          </a:solidFill>
                        </a:rPr>
                        <a:t>Driving after taking a prescription drug as directed by a doctor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2120747"/>
                  </a:ext>
                </a:extLst>
              </a:tr>
              <a:tr h="667871">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100" b="0" dirty="0">
                          <a:solidFill>
                            <a:schemeClr val="bg1">
                              <a:lumMod val="50000"/>
                            </a:schemeClr>
                          </a:solidFill>
                        </a:rPr>
                        <a:t>Driving ten or more miles over the posted speed limit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4161619"/>
                  </a:ext>
                </a:extLst>
              </a:tr>
            </a:tbl>
          </a:graphicData>
        </a:graphic>
      </p:graphicFrame>
      <p:sp>
        <p:nvSpPr>
          <p:cNvPr id="8" name="Rectangle: Rounded Corners 7">
            <a:extLst>
              <a:ext uri="{FF2B5EF4-FFF2-40B4-BE49-F238E27FC236}">
                <a16:creationId xmlns:a16="http://schemas.microsoft.com/office/drawing/2014/main" id="{49124583-28CA-3B59-F821-AAE7A64CB5C4}"/>
              </a:ext>
            </a:extLst>
          </p:cNvPr>
          <p:cNvSpPr/>
          <p:nvPr/>
        </p:nvSpPr>
        <p:spPr>
          <a:xfrm>
            <a:off x="3108960" y="4733282"/>
            <a:ext cx="4675048" cy="676917"/>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82476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77336C-1F19-456E-A8C2-CDAB5C5EBD09}"/>
              </a:ext>
            </a:extLst>
          </p:cNvPr>
          <p:cNvSpPr>
            <a:spLocks noGrp="1"/>
          </p:cNvSpPr>
          <p:nvPr>
            <p:ph idx="11"/>
          </p:nvPr>
        </p:nvSpPr>
        <p:spPr>
          <a:xfrm>
            <a:off x="330630" y="796010"/>
            <a:ext cx="11577234" cy="596068"/>
          </a:xfrm>
        </p:spPr>
        <p:txBody>
          <a:bodyPr/>
          <a:lstStyle/>
          <a:p>
            <a:r>
              <a:rPr lang="en-US" dirty="0"/>
              <a:t>As expected, those who use marijuana and those who drive under the influence of marijuana are more likely to believe these acts are less dangerous. </a:t>
            </a:r>
          </a:p>
        </p:txBody>
      </p:sp>
      <p:sp>
        <p:nvSpPr>
          <p:cNvPr id="4" name="Slide Number Placeholder 3">
            <a:extLst>
              <a:ext uri="{FF2B5EF4-FFF2-40B4-BE49-F238E27FC236}">
                <a16:creationId xmlns:a16="http://schemas.microsoft.com/office/drawing/2014/main" id="{1AB3B120-EB23-47D2-A676-67E0FDD4DCFC}"/>
              </a:ext>
            </a:extLst>
          </p:cNvPr>
          <p:cNvSpPr>
            <a:spLocks noGrp="1"/>
          </p:cNvSpPr>
          <p:nvPr>
            <p:ph type="sldNum" sz="quarter" idx="4"/>
          </p:nvPr>
        </p:nvSpPr>
        <p:spPr/>
        <p:txBody>
          <a:bodyPr/>
          <a:lstStyle/>
          <a:p>
            <a:fld id="{3AFB7006-8003-4929-A787-32E51C1CB892}" type="slidenum">
              <a:rPr lang="en-US" smtClean="0"/>
              <a:pPr/>
              <a:t>27</a:t>
            </a:fld>
            <a:endParaRPr lang="en-US" dirty="0"/>
          </a:p>
        </p:txBody>
      </p:sp>
      <p:graphicFrame>
        <p:nvGraphicFramePr>
          <p:cNvPr id="7" name="Table 6">
            <a:extLst>
              <a:ext uri="{FF2B5EF4-FFF2-40B4-BE49-F238E27FC236}">
                <a16:creationId xmlns:a16="http://schemas.microsoft.com/office/drawing/2014/main" id="{AEB030E9-16F7-76ED-33A6-9A3734E7F91B}"/>
              </a:ext>
            </a:extLst>
          </p:cNvPr>
          <p:cNvGraphicFramePr>
            <a:graphicFrameLocks noGrp="1"/>
          </p:cNvGraphicFramePr>
          <p:nvPr>
            <p:extLst>
              <p:ext uri="{D42A27DB-BD31-4B8C-83A1-F6EECF244321}">
                <p14:modId xmlns:p14="http://schemas.microsoft.com/office/powerpoint/2010/main" val="2289230315"/>
              </p:ext>
            </p:extLst>
          </p:nvPr>
        </p:nvGraphicFramePr>
        <p:xfrm>
          <a:off x="330630" y="1898627"/>
          <a:ext cx="10687890" cy="3211734"/>
        </p:xfrm>
        <a:graphic>
          <a:graphicData uri="http://schemas.openxmlformats.org/drawingml/2006/table">
            <a:tbl>
              <a:tblPr firstRow="1" bandRow="1">
                <a:tableStyleId>{5C22544A-7EE6-4342-B048-85BDC9FD1C3A}</a:tableStyleId>
              </a:tblPr>
              <a:tblGrid>
                <a:gridCol w="6559743">
                  <a:extLst>
                    <a:ext uri="{9D8B030D-6E8A-4147-A177-3AD203B41FA5}">
                      <a16:colId xmlns:a16="http://schemas.microsoft.com/office/drawing/2014/main" val="470922696"/>
                    </a:ext>
                  </a:extLst>
                </a:gridCol>
                <a:gridCol w="1086564">
                  <a:extLst>
                    <a:ext uri="{9D8B030D-6E8A-4147-A177-3AD203B41FA5}">
                      <a16:colId xmlns:a16="http://schemas.microsoft.com/office/drawing/2014/main" val="3238096619"/>
                    </a:ext>
                  </a:extLst>
                </a:gridCol>
                <a:gridCol w="1665534">
                  <a:extLst>
                    <a:ext uri="{9D8B030D-6E8A-4147-A177-3AD203B41FA5}">
                      <a16:colId xmlns:a16="http://schemas.microsoft.com/office/drawing/2014/main" val="4247909470"/>
                    </a:ext>
                  </a:extLst>
                </a:gridCol>
                <a:gridCol w="1376049">
                  <a:extLst>
                    <a:ext uri="{9D8B030D-6E8A-4147-A177-3AD203B41FA5}">
                      <a16:colId xmlns:a16="http://schemas.microsoft.com/office/drawing/2014/main" val="4285814932"/>
                    </a:ext>
                  </a:extLst>
                </a:gridCol>
              </a:tblGrid>
              <a:tr h="489091">
                <a:tc>
                  <a:txBody>
                    <a:bodyPr/>
                    <a:lstStyle/>
                    <a:p>
                      <a:endParaRPr lang="en-US" sz="1200" dirty="0">
                        <a:solidFill>
                          <a:srgbClr val="787878"/>
                        </a:solidFill>
                      </a:endParaRPr>
                    </a:p>
                  </a:txBody>
                  <a:tcPr>
                    <a:solidFill>
                      <a:srgbClr val="20A5E8"/>
                    </a:solidFill>
                  </a:tcPr>
                </a:tc>
                <a:tc>
                  <a:txBody>
                    <a:bodyPr/>
                    <a:lstStyle/>
                    <a:p>
                      <a:pPr algn="ctr"/>
                      <a:r>
                        <a:rPr lang="en-US" sz="1200" dirty="0">
                          <a:solidFill>
                            <a:schemeClr val="bg1"/>
                          </a:solidFill>
                        </a:rPr>
                        <a:t>Total</a:t>
                      </a:r>
                      <a:endParaRPr lang="en-US" sz="1200" b="0" dirty="0">
                        <a:solidFill>
                          <a:schemeClr val="bg1"/>
                        </a:solidFill>
                      </a:endParaRPr>
                    </a:p>
                  </a:txBody>
                  <a:tcPr anchor="b">
                    <a:solidFill>
                      <a:srgbClr val="20A5E8"/>
                    </a:solidFill>
                  </a:tcPr>
                </a:tc>
                <a:tc>
                  <a:txBody>
                    <a:bodyPr/>
                    <a:lstStyle/>
                    <a:p>
                      <a:pPr algn="ctr"/>
                      <a:r>
                        <a:rPr lang="en-US" sz="1200" dirty="0">
                          <a:solidFill>
                            <a:schemeClr val="bg1"/>
                          </a:solidFill>
                        </a:rPr>
                        <a:t>Past 3-Month </a:t>
                      </a:r>
                    </a:p>
                    <a:p>
                      <a:pPr algn="ctr"/>
                      <a:r>
                        <a:rPr lang="en-US" sz="1200" dirty="0">
                          <a:solidFill>
                            <a:schemeClr val="bg1"/>
                          </a:solidFill>
                        </a:rPr>
                        <a:t>Users</a:t>
                      </a:r>
                    </a:p>
                    <a:p>
                      <a:pPr algn="ctr"/>
                      <a:r>
                        <a:rPr lang="en-US" sz="1200" dirty="0">
                          <a:solidFill>
                            <a:schemeClr val="bg1"/>
                          </a:solidFill>
                        </a:rPr>
                        <a:t>(A)</a:t>
                      </a:r>
                    </a:p>
                  </a:txBody>
                  <a:tcPr anchor="ctr">
                    <a:solidFill>
                      <a:srgbClr val="20A5E8"/>
                    </a:solidFill>
                  </a:tcPr>
                </a:tc>
                <a:tc>
                  <a:txBody>
                    <a:bodyPr/>
                    <a:lstStyle/>
                    <a:p>
                      <a:pPr algn="ctr"/>
                      <a:r>
                        <a:rPr lang="en-US" sz="1200" dirty="0">
                          <a:solidFill>
                            <a:schemeClr val="bg1"/>
                          </a:solidFill>
                        </a:rPr>
                        <a:t>Non Past 3-Month Users</a:t>
                      </a:r>
                    </a:p>
                    <a:p>
                      <a:pPr algn="ctr"/>
                      <a:r>
                        <a:rPr lang="en-US" sz="1200" dirty="0">
                          <a:solidFill>
                            <a:schemeClr val="bg1"/>
                          </a:solidFill>
                        </a:rPr>
                        <a:t>(B)</a:t>
                      </a:r>
                    </a:p>
                  </a:txBody>
                  <a:tcPr anchor="ctr">
                    <a:solidFill>
                      <a:srgbClr val="20A5E8"/>
                    </a:solidFill>
                  </a:tcPr>
                </a:tc>
                <a:extLst>
                  <a:ext uri="{0D108BD9-81ED-4DB2-BD59-A6C34878D82A}">
                    <a16:rowId xmlns:a16="http://schemas.microsoft.com/office/drawing/2014/main" val="2369475805"/>
                  </a:ext>
                </a:extLst>
              </a:tr>
              <a:tr h="293454">
                <a:tc>
                  <a:txBody>
                    <a:bodyPr/>
                    <a:lstStyle/>
                    <a:p>
                      <a:r>
                        <a:rPr lang="en-US" sz="1200" dirty="0">
                          <a:solidFill>
                            <a:srgbClr val="787878"/>
                          </a:solidFill>
                        </a:rPr>
                        <a:t>Total</a:t>
                      </a:r>
                    </a:p>
                  </a:txBody>
                  <a:tcPr anchor="ctr"/>
                </a:tc>
                <a:tc>
                  <a:txBody>
                    <a:bodyPr/>
                    <a:lstStyle/>
                    <a:p>
                      <a:pPr algn="ctr"/>
                      <a:r>
                        <a:rPr lang="en-US" sz="1200" kern="1200" dirty="0">
                          <a:solidFill>
                            <a:srgbClr val="787878"/>
                          </a:solidFill>
                          <a:latin typeface="+mn-lt"/>
                          <a:ea typeface="+mn-ea"/>
                          <a:cs typeface="+mn-cs"/>
                        </a:rPr>
                        <a:t>783</a:t>
                      </a:r>
                    </a:p>
                  </a:txBody>
                  <a:tcPr anchor="ctr"/>
                </a:tc>
                <a:tc>
                  <a:txBody>
                    <a:bodyPr/>
                    <a:lstStyle/>
                    <a:p>
                      <a:pPr algn="ctr"/>
                      <a:r>
                        <a:rPr lang="en-US" sz="1200" kern="1200" dirty="0">
                          <a:solidFill>
                            <a:srgbClr val="787878"/>
                          </a:solidFill>
                          <a:latin typeface="+mn-lt"/>
                          <a:ea typeface="+mn-ea"/>
                          <a:cs typeface="+mn-cs"/>
                        </a:rPr>
                        <a:t>304</a:t>
                      </a:r>
                    </a:p>
                  </a:txBody>
                  <a:tcPr anchor="ctr"/>
                </a:tc>
                <a:tc>
                  <a:txBody>
                    <a:bodyPr/>
                    <a:lstStyle/>
                    <a:p>
                      <a:pPr algn="ctr"/>
                      <a:r>
                        <a:rPr lang="en-US" sz="1200" kern="1200" dirty="0">
                          <a:solidFill>
                            <a:srgbClr val="787878"/>
                          </a:solidFill>
                          <a:latin typeface="+mn-lt"/>
                          <a:ea typeface="+mn-ea"/>
                          <a:cs typeface="+mn-cs"/>
                        </a:rPr>
                        <a:t>479</a:t>
                      </a:r>
                    </a:p>
                  </a:txBody>
                  <a:tcPr anchor="ctr"/>
                </a:tc>
                <a:extLst>
                  <a:ext uri="{0D108BD9-81ED-4DB2-BD59-A6C34878D82A}">
                    <a16:rowId xmlns:a16="http://schemas.microsoft.com/office/drawing/2014/main" val="2217310208"/>
                  </a:ext>
                </a:extLst>
              </a:tr>
              <a:tr h="321839">
                <a:tc>
                  <a:txBody>
                    <a:bodyPr/>
                    <a:lstStyle/>
                    <a:p>
                      <a:r>
                        <a:rPr lang="en-US" sz="1200" dirty="0">
                          <a:solidFill>
                            <a:srgbClr val="787878"/>
                          </a:solidFill>
                        </a:rPr>
                        <a:t>Extremely dangerous to…</a:t>
                      </a: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extLst>
                  <a:ext uri="{0D108BD9-81ED-4DB2-BD59-A6C34878D82A}">
                    <a16:rowId xmlns:a16="http://schemas.microsoft.com/office/drawing/2014/main" val="160630218"/>
                  </a:ext>
                </a:extLst>
              </a:tr>
              <a:tr h="489091">
                <a:tc>
                  <a:txBody>
                    <a:bodyPr/>
                    <a:lstStyle/>
                    <a:p>
                      <a:pPr marL="91440"/>
                      <a:r>
                        <a:rPr lang="en-US" sz="1200" dirty="0">
                          <a:solidFill>
                            <a:srgbClr val="787878"/>
                          </a:solidFill>
                        </a:rPr>
                        <a:t>Text while driving</a:t>
                      </a:r>
                    </a:p>
                  </a:txBody>
                  <a:tcPr anchor="ctr"/>
                </a:tc>
                <a:tc>
                  <a:txBody>
                    <a:bodyPr/>
                    <a:lstStyle/>
                    <a:p>
                      <a:pPr algn="ctr"/>
                      <a:r>
                        <a:rPr lang="en-US" sz="1200" kern="1200" dirty="0">
                          <a:solidFill>
                            <a:srgbClr val="787878"/>
                          </a:solidFill>
                          <a:latin typeface="+mn-lt"/>
                          <a:ea typeface="+mn-ea"/>
                          <a:cs typeface="+mn-cs"/>
                        </a:rPr>
                        <a:t>60%</a:t>
                      </a:r>
                    </a:p>
                  </a:txBody>
                  <a:tcPr anchor="ctr"/>
                </a:tc>
                <a:tc>
                  <a:txBody>
                    <a:bodyPr/>
                    <a:lstStyle/>
                    <a:p>
                      <a:pPr algn="ctr"/>
                      <a:r>
                        <a:rPr lang="en-US" sz="1200" kern="1200" dirty="0">
                          <a:solidFill>
                            <a:srgbClr val="787878"/>
                          </a:solidFill>
                          <a:latin typeface="+mn-lt"/>
                          <a:ea typeface="+mn-ea"/>
                          <a:cs typeface="+mn-cs"/>
                        </a:rPr>
                        <a:t>52%</a:t>
                      </a:r>
                    </a:p>
                  </a:txBody>
                  <a:tcPr anchor="ctr"/>
                </a:tc>
                <a:tc>
                  <a:txBody>
                    <a:bodyPr/>
                    <a:lstStyle/>
                    <a:p>
                      <a:pPr algn="ctr"/>
                      <a:r>
                        <a:rPr lang="en-US" sz="1200" kern="1200" dirty="0">
                          <a:solidFill>
                            <a:srgbClr val="787878"/>
                          </a:solidFill>
                          <a:latin typeface="+mn-lt"/>
                          <a:ea typeface="+mn-ea"/>
                          <a:cs typeface="+mn-cs"/>
                        </a:rPr>
                        <a:t>62%</a:t>
                      </a: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4218363643"/>
                  </a:ext>
                </a:extLst>
              </a:tr>
              <a:tr h="293454">
                <a:tc>
                  <a:txBody>
                    <a:bodyPr/>
                    <a:lstStyle/>
                    <a:p>
                      <a:pPr marL="91440"/>
                      <a:r>
                        <a:rPr lang="en-US" sz="1200" dirty="0">
                          <a:solidFill>
                            <a:srgbClr val="787878"/>
                          </a:solidFill>
                        </a:rPr>
                        <a:t>Drive after using illegal drugs other than marijuana</a:t>
                      </a:r>
                    </a:p>
                  </a:txBody>
                  <a:tcPr anchor="ctr"/>
                </a:tc>
                <a:tc>
                  <a:txBody>
                    <a:bodyPr/>
                    <a:lstStyle/>
                    <a:p>
                      <a:pPr algn="ctr"/>
                      <a:r>
                        <a:rPr lang="en-US" sz="1200" kern="1200" dirty="0">
                          <a:solidFill>
                            <a:srgbClr val="787878"/>
                          </a:solidFill>
                          <a:latin typeface="+mn-lt"/>
                          <a:ea typeface="+mn-ea"/>
                          <a:cs typeface="+mn-cs"/>
                        </a:rPr>
                        <a:t>53%</a:t>
                      </a:r>
                    </a:p>
                  </a:txBody>
                  <a:tcPr anchor="ctr"/>
                </a:tc>
                <a:tc>
                  <a:txBody>
                    <a:bodyPr/>
                    <a:lstStyle/>
                    <a:p>
                      <a:pPr algn="ctr"/>
                      <a:r>
                        <a:rPr lang="en-US" sz="1200" kern="1200" dirty="0">
                          <a:solidFill>
                            <a:srgbClr val="787878"/>
                          </a:solidFill>
                          <a:latin typeface="+mn-lt"/>
                          <a:ea typeface="+mn-ea"/>
                          <a:cs typeface="+mn-cs"/>
                        </a:rPr>
                        <a:t>35%</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58%</a:t>
                      </a:r>
                      <a:r>
                        <a:rPr lang="en-US" sz="1200" b="1" u="none" strike="noStrike" kern="1200" baseline="30000" dirty="0">
                          <a:solidFill>
                            <a:srgbClr val="787878"/>
                          </a:solidFill>
                          <a:effectLst/>
                          <a:latin typeface="+mn-lt"/>
                          <a:ea typeface="+mn-ea"/>
                          <a:cs typeface="+mn-cs"/>
                        </a:rPr>
                        <a:t>A</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3717792709"/>
                  </a:ext>
                </a:extLst>
              </a:tr>
              <a:tr h="293454">
                <a:tc>
                  <a:txBody>
                    <a:bodyPr/>
                    <a:lstStyle/>
                    <a:p>
                      <a:pPr marL="91440"/>
                      <a:r>
                        <a:rPr lang="en-US" sz="1200" dirty="0">
                          <a:solidFill>
                            <a:srgbClr val="787878"/>
                          </a:solidFill>
                        </a:rPr>
                        <a:t>Drive after consuming three or more alcoholic drinks in a two-hour period</a:t>
                      </a:r>
                    </a:p>
                  </a:txBody>
                  <a:tcPr anchor="ctr"/>
                </a:tc>
                <a:tc>
                  <a:txBody>
                    <a:bodyPr/>
                    <a:lstStyle/>
                    <a:p>
                      <a:pPr algn="ctr"/>
                      <a:r>
                        <a:rPr lang="en-US" sz="1200" kern="1200" dirty="0">
                          <a:solidFill>
                            <a:srgbClr val="787878"/>
                          </a:solidFill>
                          <a:latin typeface="+mn-lt"/>
                          <a:ea typeface="+mn-ea"/>
                          <a:cs typeface="+mn-cs"/>
                        </a:rPr>
                        <a:t>49%</a:t>
                      </a:r>
                    </a:p>
                  </a:txBody>
                  <a:tcPr anchor="ctr"/>
                </a:tc>
                <a:tc>
                  <a:txBody>
                    <a:bodyPr/>
                    <a:lstStyle/>
                    <a:p>
                      <a:pPr algn="ctr"/>
                      <a:r>
                        <a:rPr lang="en-US" sz="1200" kern="1200" dirty="0">
                          <a:solidFill>
                            <a:srgbClr val="787878"/>
                          </a:solidFill>
                          <a:latin typeface="+mn-lt"/>
                          <a:ea typeface="+mn-ea"/>
                          <a:cs typeface="+mn-cs"/>
                        </a:rPr>
                        <a:t>42%</a:t>
                      </a:r>
                    </a:p>
                  </a:txBody>
                  <a:tcPr anchor="ctr"/>
                </a:tc>
                <a:tc>
                  <a:txBody>
                    <a:bodyPr/>
                    <a:lstStyle/>
                    <a:p>
                      <a:pPr algn="ctr"/>
                      <a:r>
                        <a:rPr lang="en-US" sz="1200" kern="1200" dirty="0">
                          <a:solidFill>
                            <a:srgbClr val="787878"/>
                          </a:solidFill>
                          <a:latin typeface="+mn-lt"/>
                          <a:ea typeface="+mn-ea"/>
                          <a:cs typeface="+mn-cs"/>
                        </a:rPr>
                        <a:t>52%</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3312048126"/>
                  </a:ext>
                </a:extLst>
              </a:tr>
              <a:tr h="293454">
                <a:tc>
                  <a:txBody>
                    <a:bodyPr/>
                    <a:lstStyle/>
                    <a:p>
                      <a:pPr marL="91440"/>
                      <a:r>
                        <a:rPr lang="en-US" sz="1200" dirty="0">
                          <a:solidFill>
                            <a:srgbClr val="787878"/>
                          </a:solidFill>
                        </a:rPr>
                        <a:t>Drive after using marijuana</a:t>
                      </a:r>
                      <a:endParaRPr lang="en-US" sz="1200" b="0" dirty="0">
                        <a:solidFill>
                          <a:srgbClr val="787878"/>
                        </a:solidFill>
                      </a:endParaRPr>
                    </a:p>
                  </a:txBody>
                  <a:tcPr anchor="ctr"/>
                </a:tc>
                <a:tc>
                  <a:txBody>
                    <a:bodyPr/>
                    <a:lstStyle/>
                    <a:p>
                      <a:pPr algn="ctr"/>
                      <a:r>
                        <a:rPr lang="en-US" sz="1200" kern="1200" dirty="0">
                          <a:solidFill>
                            <a:srgbClr val="787878"/>
                          </a:solidFill>
                          <a:latin typeface="+mn-lt"/>
                          <a:ea typeface="+mn-ea"/>
                          <a:cs typeface="+mn-cs"/>
                        </a:rPr>
                        <a:t>26%</a:t>
                      </a:r>
                    </a:p>
                  </a:txBody>
                  <a:tcPr anchor="ctr"/>
                </a:tc>
                <a:tc>
                  <a:txBody>
                    <a:bodyPr/>
                    <a:lstStyle/>
                    <a:p>
                      <a:pPr algn="ctr"/>
                      <a:r>
                        <a:rPr lang="en-US" sz="1200" kern="1200" dirty="0">
                          <a:solidFill>
                            <a:srgbClr val="787878"/>
                          </a:solidFill>
                          <a:latin typeface="+mn-lt"/>
                          <a:ea typeface="+mn-ea"/>
                          <a:cs typeface="+mn-cs"/>
                        </a:rPr>
                        <a:t>13%</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30%</a:t>
                      </a:r>
                      <a:r>
                        <a:rPr lang="en-US" sz="1200" b="1" u="none" strike="noStrike" kern="1200" baseline="30000" dirty="0">
                          <a:solidFill>
                            <a:srgbClr val="787878"/>
                          </a:solidFill>
                          <a:effectLst/>
                          <a:latin typeface="+mn-lt"/>
                          <a:ea typeface="+mn-ea"/>
                          <a:cs typeface="+mn-cs"/>
                        </a:rPr>
                        <a:t>A</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779336377"/>
                  </a:ext>
                </a:extLst>
              </a:tr>
              <a:tr h="293454">
                <a:tc>
                  <a:txBody>
                    <a:bodyPr/>
                    <a:lstStyle/>
                    <a:p>
                      <a:pPr marL="91440"/>
                      <a:r>
                        <a:rPr lang="en-US" sz="1200" dirty="0">
                          <a:solidFill>
                            <a:srgbClr val="787878"/>
                          </a:solidFill>
                        </a:rPr>
                        <a:t>Drive ten or more miles over the posted speed limit</a:t>
                      </a:r>
                    </a:p>
                  </a:txBody>
                  <a:tcPr anchor="ctr"/>
                </a:tc>
                <a:tc>
                  <a:txBody>
                    <a:bodyPr/>
                    <a:lstStyle/>
                    <a:p>
                      <a:pPr algn="ctr"/>
                      <a:r>
                        <a:rPr lang="en-US" sz="1200" kern="1200" dirty="0">
                          <a:solidFill>
                            <a:srgbClr val="787878"/>
                          </a:solidFill>
                          <a:latin typeface="+mn-lt"/>
                          <a:ea typeface="+mn-ea"/>
                          <a:cs typeface="+mn-cs"/>
                        </a:rPr>
                        <a:t>11%</a:t>
                      </a:r>
                    </a:p>
                  </a:txBody>
                  <a:tcPr anchor="ctr"/>
                </a:tc>
                <a:tc>
                  <a:txBody>
                    <a:bodyPr/>
                    <a:lstStyle/>
                    <a:p>
                      <a:pPr algn="ctr"/>
                      <a:r>
                        <a:rPr lang="en-US" sz="1200" kern="1200" dirty="0">
                          <a:solidFill>
                            <a:srgbClr val="787878"/>
                          </a:solidFill>
                          <a:latin typeface="+mn-lt"/>
                          <a:ea typeface="+mn-ea"/>
                          <a:cs typeface="+mn-cs"/>
                        </a:rPr>
                        <a:t>8%</a:t>
                      </a:r>
                    </a:p>
                  </a:txBody>
                  <a:tcPr anchor="ctr"/>
                </a:tc>
                <a:tc>
                  <a:txBody>
                    <a:bodyPr/>
                    <a:lstStyle/>
                    <a:p>
                      <a:pPr algn="ctr"/>
                      <a:r>
                        <a:rPr lang="en-US" sz="1200" kern="1200" dirty="0">
                          <a:solidFill>
                            <a:srgbClr val="787878"/>
                          </a:solidFill>
                          <a:latin typeface="+mn-lt"/>
                          <a:ea typeface="+mn-ea"/>
                          <a:cs typeface="+mn-cs"/>
                        </a:rPr>
                        <a:t>11%</a:t>
                      </a: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2681063837"/>
                  </a:ext>
                </a:extLst>
              </a:tr>
              <a:tr h="293454">
                <a:tc>
                  <a:txBody>
                    <a:bodyPr/>
                    <a:lstStyle/>
                    <a:p>
                      <a:pPr marL="91440"/>
                      <a:r>
                        <a:rPr lang="en-US" sz="1200" dirty="0">
                          <a:solidFill>
                            <a:srgbClr val="787878"/>
                          </a:solidFill>
                        </a:rPr>
                        <a:t>Drive after taking a prescription drug as directed by doctor</a:t>
                      </a:r>
                    </a:p>
                  </a:txBody>
                  <a:tcPr anchor="ctr"/>
                </a:tc>
                <a:tc>
                  <a:txBody>
                    <a:bodyPr/>
                    <a:lstStyle/>
                    <a:p>
                      <a:pPr algn="ctr"/>
                      <a:r>
                        <a:rPr lang="en-US" sz="1200" kern="1200" dirty="0">
                          <a:solidFill>
                            <a:srgbClr val="787878"/>
                          </a:solidFill>
                          <a:latin typeface="+mn-lt"/>
                          <a:ea typeface="+mn-ea"/>
                          <a:cs typeface="+mn-cs"/>
                        </a:rPr>
                        <a:t>12%</a:t>
                      </a:r>
                    </a:p>
                  </a:txBody>
                  <a:tcPr anchor="ctr"/>
                </a:tc>
                <a:tc>
                  <a:txBody>
                    <a:bodyPr/>
                    <a:lstStyle/>
                    <a:p>
                      <a:pPr algn="ctr"/>
                      <a:r>
                        <a:rPr lang="en-US" sz="1200" kern="1200" dirty="0">
                          <a:solidFill>
                            <a:srgbClr val="787878"/>
                          </a:solidFill>
                          <a:latin typeface="+mn-lt"/>
                          <a:ea typeface="+mn-ea"/>
                          <a:cs typeface="+mn-cs"/>
                        </a:rPr>
                        <a:t>16%</a:t>
                      </a:r>
                    </a:p>
                  </a:txBody>
                  <a:tcPr anchor="ctr"/>
                </a:tc>
                <a:tc>
                  <a:txBody>
                    <a:bodyPr/>
                    <a:lstStyle/>
                    <a:p>
                      <a:pPr algn="ctr"/>
                      <a:r>
                        <a:rPr lang="en-US" sz="1200" kern="1200" dirty="0">
                          <a:solidFill>
                            <a:srgbClr val="787878"/>
                          </a:solidFill>
                          <a:latin typeface="+mn-lt"/>
                          <a:ea typeface="+mn-ea"/>
                          <a:cs typeface="+mn-cs"/>
                        </a:rPr>
                        <a:t>10%</a:t>
                      </a:r>
                    </a:p>
                  </a:txBody>
                  <a:tcPr anchor="ctr"/>
                </a:tc>
                <a:extLst>
                  <a:ext uri="{0D108BD9-81ED-4DB2-BD59-A6C34878D82A}">
                    <a16:rowId xmlns:a16="http://schemas.microsoft.com/office/drawing/2014/main" val="3632012182"/>
                  </a:ext>
                </a:extLst>
              </a:tr>
            </a:tbl>
          </a:graphicData>
        </a:graphic>
      </p:graphicFrame>
      <p:sp>
        <p:nvSpPr>
          <p:cNvPr id="2" name="TextBox 1">
            <a:extLst>
              <a:ext uri="{FF2B5EF4-FFF2-40B4-BE49-F238E27FC236}">
                <a16:creationId xmlns:a16="http://schemas.microsoft.com/office/drawing/2014/main" id="{BB54A92A-3F84-E1D6-9F26-B0274BEF7AD0}"/>
              </a:ext>
            </a:extLst>
          </p:cNvPr>
          <p:cNvSpPr txBox="1"/>
          <p:nvPr/>
        </p:nvSpPr>
        <p:spPr>
          <a:xfrm>
            <a:off x="8793" y="6631154"/>
            <a:ext cx="7457576" cy="230832"/>
          </a:xfrm>
          <a:prstGeom prst="rect">
            <a:avLst/>
          </a:prstGeom>
          <a:noFill/>
        </p:spPr>
        <p:txBody>
          <a:bodyPr wrap="square" rtlCol="0">
            <a:spAutoFit/>
          </a:bodyPr>
          <a:lstStyle/>
          <a:p>
            <a:r>
              <a:rPr lang="en-US" sz="900" dirty="0">
                <a:solidFill>
                  <a:srgbClr val="787878"/>
                </a:solidFill>
              </a:rPr>
              <a:t>Q11. How dangerous do you believe it is to (INSERT ITEM)? </a:t>
            </a:r>
            <a:r>
              <a:rPr lang="en-US" sz="900" i="1" dirty="0">
                <a:solidFill>
                  <a:srgbClr val="787878"/>
                </a:solidFill>
              </a:rPr>
              <a:t>Base: Total Respondents (n=783)</a:t>
            </a:r>
            <a:endParaRPr lang="en-US" sz="900" dirty="0">
              <a:solidFill>
                <a:srgbClr val="787878"/>
              </a:solidFill>
            </a:endParaRPr>
          </a:p>
        </p:txBody>
      </p:sp>
      <p:sp>
        <p:nvSpPr>
          <p:cNvPr id="5" name="Rectangle 4">
            <a:extLst>
              <a:ext uri="{FF2B5EF4-FFF2-40B4-BE49-F238E27FC236}">
                <a16:creationId xmlns:a16="http://schemas.microsoft.com/office/drawing/2014/main" id="{64A8396C-AB1E-29D3-7247-7336CB575589}"/>
              </a:ext>
            </a:extLst>
          </p:cNvPr>
          <p:cNvSpPr/>
          <p:nvPr/>
        </p:nvSpPr>
        <p:spPr>
          <a:xfrm>
            <a:off x="9301942" y="6542498"/>
            <a:ext cx="2890058" cy="215444"/>
          </a:xfrm>
          <a:prstGeom prst="rect">
            <a:avLst/>
          </a:prstGeom>
        </p:spPr>
        <p:txBody>
          <a:bodyPr wrap="square">
            <a:spAutoFit/>
          </a:bodyPr>
          <a:lstStyle/>
          <a:p>
            <a:pPr marL="342900" indent="-342900" fontAlgn="base">
              <a:spcBef>
                <a:spcPct val="0"/>
              </a:spcBef>
              <a:spcAft>
                <a:spcPct val="0"/>
              </a:spcAft>
              <a:tabLst>
                <a:tab pos="346075" algn="l"/>
              </a:tabLst>
            </a:pPr>
            <a:r>
              <a:rPr lang="en-US" sz="800" i="1" dirty="0">
                <a:solidFill>
                  <a:srgbClr val="787878"/>
                </a:solidFill>
                <a:ea typeface="ＭＳ Ｐゴシック" charset="0"/>
                <a:sym typeface="Symbol" pitchFamily="18" charset="2"/>
              </a:rPr>
              <a:t>A/B Denotes Significance at the 95% confidence level</a:t>
            </a:r>
            <a:endParaRPr lang="en-US" sz="800" i="1" dirty="0">
              <a:solidFill>
                <a:srgbClr val="787878"/>
              </a:solidFill>
              <a:ea typeface="ＭＳ Ｐゴシック" charset="0"/>
            </a:endParaRPr>
          </a:p>
        </p:txBody>
      </p:sp>
      <p:sp>
        <p:nvSpPr>
          <p:cNvPr id="9" name="Rectangle: Rounded Corners 8">
            <a:extLst>
              <a:ext uri="{FF2B5EF4-FFF2-40B4-BE49-F238E27FC236}">
                <a16:creationId xmlns:a16="http://schemas.microsoft.com/office/drawing/2014/main" id="{E12171E6-A4C6-67B1-5E81-ECFA60266AB0}"/>
              </a:ext>
            </a:extLst>
          </p:cNvPr>
          <p:cNvSpPr/>
          <p:nvPr/>
        </p:nvSpPr>
        <p:spPr>
          <a:xfrm>
            <a:off x="330630" y="4200389"/>
            <a:ext cx="10687890" cy="336397"/>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8504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77336C-1F19-456E-A8C2-CDAB5C5EBD09}"/>
              </a:ext>
            </a:extLst>
          </p:cNvPr>
          <p:cNvSpPr>
            <a:spLocks noGrp="1"/>
          </p:cNvSpPr>
          <p:nvPr>
            <p:ph idx="11"/>
          </p:nvPr>
        </p:nvSpPr>
        <p:spPr>
          <a:xfrm>
            <a:off x="330630" y="796010"/>
            <a:ext cx="11577234" cy="596068"/>
          </a:xfrm>
        </p:spPr>
        <p:txBody>
          <a:bodyPr/>
          <a:lstStyle/>
          <a:p>
            <a:r>
              <a:rPr lang="en-US" dirty="0">
                <a:solidFill>
                  <a:schemeClr val="tx1"/>
                </a:solidFill>
              </a:rPr>
              <a:t>Also not surprisingly, people who drive more frequently while under the influence of marijuana are less likely to believe it is dangerous than those who don’t.</a:t>
            </a:r>
          </a:p>
        </p:txBody>
      </p:sp>
      <p:sp>
        <p:nvSpPr>
          <p:cNvPr id="4" name="Slide Number Placeholder 3">
            <a:extLst>
              <a:ext uri="{FF2B5EF4-FFF2-40B4-BE49-F238E27FC236}">
                <a16:creationId xmlns:a16="http://schemas.microsoft.com/office/drawing/2014/main" id="{1AB3B120-EB23-47D2-A676-67E0FDD4DCFC}"/>
              </a:ext>
            </a:extLst>
          </p:cNvPr>
          <p:cNvSpPr>
            <a:spLocks noGrp="1"/>
          </p:cNvSpPr>
          <p:nvPr>
            <p:ph type="sldNum" sz="quarter" idx="4"/>
          </p:nvPr>
        </p:nvSpPr>
        <p:spPr/>
        <p:txBody>
          <a:bodyPr/>
          <a:lstStyle/>
          <a:p>
            <a:fld id="{3AFB7006-8003-4929-A787-32E51C1CB892}" type="slidenum">
              <a:rPr lang="en-US" smtClean="0"/>
              <a:pPr/>
              <a:t>28</a:t>
            </a:fld>
            <a:endParaRPr lang="en-US" dirty="0"/>
          </a:p>
        </p:txBody>
      </p:sp>
      <p:graphicFrame>
        <p:nvGraphicFramePr>
          <p:cNvPr id="7" name="Table 6">
            <a:extLst>
              <a:ext uri="{FF2B5EF4-FFF2-40B4-BE49-F238E27FC236}">
                <a16:creationId xmlns:a16="http://schemas.microsoft.com/office/drawing/2014/main" id="{AEB030E9-16F7-76ED-33A6-9A3734E7F91B}"/>
              </a:ext>
            </a:extLst>
          </p:cNvPr>
          <p:cNvGraphicFramePr>
            <a:graphicFrameLocks noGrp="1"/>
          </p:cNvGraphicFramePr>
          <p:nvPr>
            <p:extLst>
              <p:ext uri="{D42A27DB-BD31-4B8C-83A1-F6EECF244321}">
                <p14:modId xmlns:p14="http://schemas.microsoft.com/office/powerpoint/2010/main" val="1350650273"/>
              </p:ext>
            </p:extLst>
          </p:nvPr>
        </p:nvGraphicFramePr>
        <p:xfrm>
          <a:off x="330630" y="1898627"/>
          <a:ext cx="10687891" cy="3394614"/>
        </p:xfrm>
        <a:graphic>
          <a:graphicData uri="http://schemas.openxmlformats.org/drawingml/2006/table">
            <a:tbl>
              <a:tblPr firstRow="1" bandRow="1">
                <a:tableStyleId>{5C22544A-7EE6-4342-B048-85BDC9FD1C3A}</a:tableStyleId>
              </a:tblPr>
              <a:tblGrid>
                <a:gridCol w="5582490">
                  <a:extLst>
                    <a:ext uri="{9D8B030D-6E8A-4147-A177-3AD203B41FA5}">
                      <a16:colId xmlns:a16="http://schemas.microsoft.com/office/drawing/2014/main" val="470922696"/>
                    </a:ext>
                  </a:extLst>
                </a:gridCol>
                <a:gridCol w="1082040">
                  <a:extLst>
                    <a:ext uri="{9D8B030D-6E8A-4147-A177-3AD203B41FA5}">
                      <a16:colId xmlns:a16="http://schemas.microsoft.com/office/drawing/2014/main" val="3238096619"/>
                    </a:ext>
                  </a:extLst>
                </a:gridCol>
                <a:gridCol w="1585175">
                  <a:extLst>
                    <a:ext uri="{9D8B030D-6E8A-4147-A177-3AD203B41FA5}">
                      <a16:colId xmlns:a16="http://schemas.microsoft.com/office/drawing/2014/main" val="4247909470"/>
                    </a:ext>
                  </a:extLst>
                </a:gridCol>
                <a:gridCol w="1219093">
                  <a:extLst>
                    <a:ext uri="{9D8B030D-6E8A-4147-A177-3AD203B41FA5}">
                      <a16:colId xmlns:a16="http://schemas.microsoft.com/office/drawing/2014/main" val="4285814932"/>
                    </a:ext>
                  </a:extLst>
                </a:gridCol>
                <a:gridCol w="1219093">
                  <a:extLst>
                    <a:ext uri="{9D8B030D-6E8A-4147-A177-3AD203B41FA5}">
                      <a16:colId xmlns:a16="http://schemas.microsoft.com/office/drawing/2014/main" val="1104890343"/>
                    </a:ext>
                  </a:extLst>
                </a:gridCol>
              </a:tblGrid>
              <a:tr h="489091">
                <a:tc>
                  <a:txBody>
                    <a:bodyPr/>
                    <a:lstStyle/>
                    <a:p>
                      <a:endParaRPr lang="en-US" sz="1200" dirty="0">
                        <a:solidFill>
                          <a:srgbClr val="787878"/>
                        </a:solidFill>
                      </a:endParaRPr>
                    </a:p>
                  </a:txBody>
                  <a:tcPr>
                    <a:solidFill>
                      <a:srgbClr val="20A5E8"/>
                    </a:solidFill>
                  </a:tcPr>
                </a:tc>
                <a:tc>
                  <a:txBody>
                    <a:bodyPr/>
                    <a:lstStyle/>
                    <a:p>
                      <a:pPr algn="ctr"/>
                      <a:r>
                        <a:rPr lang="en-US" sz="1200" dirty="0">
                          <a:solidFill>
                            <a:schemeClr val="bg1"/>
                          </a:solidFill>
                        </a:rPr>
                        <a:t>Total</a:t>
                      </a:r>
                      <a:endParaRPr lang="en-US" sz="1200" b="0" dirty="0">
                        <a:solidFill>
                          <a:schemeClr val="bg1"/>
                        </a:solidFill>
                      </a:endParaRPr>
                    </a:p>
                  </a:txBody>
                  <a:tcPr anchor="b">
                    <a:solidFill>
                      <a:srgbClr val="20A5E8"/>
                    </a:solidFill>
                  </a:tcPr>
                </a:tc>
                <a:tc>
                  <a:txBody>
                    <a:bodyPr/>
                    <a:lstStyle/>
                    <a:p>
                      <a:pPr algn="ctr"/>
                      <a:r>
                        <a:rPr lang="en-US" sz="1200" b="1" kern="1200" dirty="0">
                          <a:solidFill>
                            <a:schemeClr val="bg1"/>
                          </a:solidFill>
                          <a:latin typeface="+mn-lt"/>
                          <a:ea typeface="+mn-ea"/>
                          <a:cs typeface="+mn-cs"/>
                        </a:rPr>
                        <a:t>Driving after use at least once a month</a:t>
                      </a:r>
                    </a:p>
                    <a:p>
                      <a:pPr algn="ctr"/>
                      <a:r>
                        <a:rPr lang="en-US" sz="1200" b="1" kern="1200" dirty="0">
                          <a:solidFill>
                            <a:schemeClr val="bg1"/>
                          </a:solidFill>
                          <a:latin typeface="+mn-lt"/>
                          <a:ea typeface="+mn-ea"/>
                          <a:cs typeface="+mn-cs"/>
                        </a:rPr>
                        <a:t>(A)</a:t>
                      </a:r>
                    </a:p>
                  </a:txBody>
                  <a:tcPr anchor="b">
                    <a:solidFill>
                      <a:srgbClr val="20A5E8"/>
                    </a:solidFill>
                  </a:tcPr>
                </a:tc>
                <a:tc>
                  <a:txBody>
                    <a:bodyPr/>
                    <a:lstStyle/>
                    <a:p>
                      <a:pPr algn="ctr"/>
                      <a:r>
                        <a:rPr lang="en-US" sz="1200" b="1" kern="1200" dirty="0">
                          <a:solidFill>
                            <a:schemeClr val="bg1"/>
                          </a:solidFill>
                          <a:latin typeface="+mn-lt"/>
                          <a:ea typeface="+mn-ea"/>
                          <a:cs typeface="+mn-cs"/>
                        </a:rPr>
                        <a:t>Driving after use  less often</a:t>
                      </a:r>
                    </a:p>
                    <a:p>
                      <a:pPr algn="ctr"/>
                      <a:r>
                        <a:rPr lang="en-US" sz="1200" b="1" kern="1200" dirty="0">
                          <a:solidFill>
                            <a:schemeClr val="bg1"/>
                          </a:solidFill>
                          <a:latin typeface="+mn-lt"/>
                          <a:ea typeface="+mn-ea"/>
                          <a:cs typeface="+mn-cs"/>
                        </a:rPr>
                        <a:t>(B)</a:t>
                      </a:r>
                    </a:p>
                  </a:txBody>
                  <a:tcPr anchor="b">
                    <a:solidFill>
                      <a:srgbClr val="20A5E8"/>
                    </a:solidFill>
                  </a:tcPr>
                </a:tc>
                <a:tc>
                  <a:txBody>
                    <a:bodyPr/>
                    <a:lstStyle/>
                    <a:p>
                      <a:pPr algn="ctr"/>
                      <a:r>
                        <a:rPr lang="en-US" sz="1200" b="1" kern="1200" dirty="0">
                          <a:solidFill>
                            <a:schemeClr val="bg1"/>
                          </a:solidFill>
                          <a:latin typeface="+mn-lt"/>
                          <a:ea typeface="+mn-ea"/>
                          <a:cs typeface="+mn-cs"/>
                        </a:rPr>
                        <a:t>Never </a:t>
                      </a:r>
                    </a:p>
                    <a:p>
                      <a:pPr algn="ctr"/>
                      <a:r>
                        <a:rPr lang="en-US" sz="1200" b="1" kern="1200" dirty="0">
                          <a:solidFill>
                            <a:schemeClr val="bg1"/>
                          </a:solidFill>
                          <a:latin typeface="+mn-lt"/>
                          <a:ea typeface="+mn-ea"/>
                          <a:cs typeface="+mn-cs"/>
                        </a:rPr>
                        <a:t>driving after marijuana use</a:t>
                      </a:r>
                    </a:p>
                    <a:p>
                      <a:pPr algn="ctr"/>
                      <a:r>
                        <a:rPr lang="en-US" sz="1200" b="1" kern="1200" dirty="0">
                          <a:solidFill>
                            <a:schemeClr val="bg1"/>
                          </a:solidFill>
                          <a:latin typeface="+mn-lt"/>
                          <a:ea typeface="+mn-ea"/>
                          <a:cs typeface="+mn-cs"/>
                        </a:rPr>
                        <a:t>(C)</a:t>
                      </a:r>
                    </a:p>
                  </a:txBody>
                  <a:tcPr anchor="b">
                    <a:solidFill>
                      <a:srgbClr val="20A5E8"/>
                    </a:solidFill>
                  </a:tcPr>
                </a:tc>
                <a:extLst>
                  <a:ext uri="{0D108BD9-81ED-4DB2-BD59-A6C34878D82A}">
                    <a16:rowId xmlns:a16="http://schemas.microsoft.com/office/drawing/2014/main" val="2369475805"/>
                  </a:ext>
                </a:extLst>
              </a:tr>
              <a:tr h="293454">
                <a:tc>
                  <a:txBody>
                    <a:bodyPr/>
                    <a:lstStyle/>
                    <a:p>
                      <a:r>
                        <a:rPr lang="en-US" sz="1200" dirty="0">
                          <a:solidFill>
                            <a:srgbClr val="787878"/>
                          </a:solidFill>
                        </a:rPr>
                        <a:t>Total</a:t>
                      </a:r>
                    </a:p>
                  </a:txBody>
                  <a:tcPr anchor="ctr"/>
                </a:tc>
                <a:tc>
                  <a:txBody>
                    <a:bodyPr/>
                    <a:lstStyle/>
                    <a:p>
                      <a:pPr algn="ctr"/>
                      <a:r>
                        <a:rPr lang="en-US" sz="1200" kern="1200" dirty="0">
                          <a:solidFill>
                            <a:srgbClr val="787878"/>
                          </a:solidFill>
                          <a:latin typeface="+mn-lt"/>
                          <a:ea typeface="+mn-ea"/>
                          <a:cs typeface="+mn-cs"/>
                        </a:rPr>
                        <a:t>783</a:t>
                      </a:r>
                    </a:p>
                  </a:txBody>
                  <a:tcPr anchor="ctr"/>
                </a:tc>
                <a:tc>
                  <a:txBody>
                    <a:bodyPr/>
                    <a:lstStyle/>
                    <a:p>
                      <a:pPr algn="ctr"/>
                      <a:r>
                        <a:rPr lang="en-US" sz="1200" kern="1200" dirty="0">
                          <a:solidFill>
                            <a:srgbClr val="787878"/>
                          </a:solidFill>
                          <a:latin typeface="+mn-lt"/>
                          <a:ea typeface="+mn-ea"/>
                          <a:cs typeface="+mn-cs"/>
                        </a:rPr>
                        <a:t>126</a:t>
                      </a:r>
                    </a:p>
                  </a:txBody>
                  <a:tcPr anchor="ctr"/>
                </a:tc>
                <a:tc>
                  <a:txBody>
                    <a:bodyPr/>
                    <a:lstStyle/>
                    <a:p>
                      <a:pPr algn="ctr"/>
                      <a:r>
                        <a:rPr lang="en-US" sz="1200" kern="1200" dirty="0">
                          <a:solidFill>
                            <a:srgbClr val="787878"/>
                          </a:solidFill>
                          <a:latin typeface="+mn-lt"/>
                          <a:ea typeface="+mn-ea"/>
                          <a:cs typeface="+mn-cs"/>
                        </a:rPr>
                        <a:t>60*</a:t>
                      </a:r>
                    </a:p>
                  </a:txBody>
                  <a:tcPr anchor="ctr"/>
                </a:tc>
                <a:tc>
                  <a:txBody>
                    <a:bodyPr/>
                    <a:lstStyle/>
                    <a:p>
                      <a:pPr algn="ctr"/>
                      <a:r>
                        <a:rPr lang="en-US" sz="1200" kern="1200" dirty="0">
                          <a:solidFill>
                            <a:srgbClr val="787878"/>
                          </a:solidFill>
                          <a:latin typeface="+mn-lt"/>
                          <a:ea typeface="+mn-ea"/>
                          <a:cs typeface="+mn-cs"/>
                        </a:rPr>
                        <a:t>147</a:t>
                      </a:r>
                    </a:p>
                  </a:txBody>
                  <a:tcPr anchor="ctr"/>
                </a:tc>
                <a:extLst>
                  <a:ext uri="{0D108BD9-81ED-4DB2-BD59-A6C34878D82A}">
                    <a16:rowId xmlns:a16="http://schemas.microsoft.com/office/drawing/2014/main" val="2217310208"/>
                  </a:ext>
                </a:extLst>
              </a:tr>
              <a:tr h="321839">
                <a:tc>
                  <a:txBody>
                    <a:bodyPr/>
                    <a:lstStyle/>
                    <a:p>
                      <a:r>
                        <a:rPr lang="en-US" sz="1200" dirty="0">
                          <a:solidFill>
                            <a:srgbClr val="787878"/>
                          </a:solidFill>
                        </a:rPr>
                        <a:t>Extremely dangerous to…</a:t>
                      </a: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60630218"/>
                  </a:ext>
                </a:extLst>
              </a:tr>
              <a:tr h="489091">
                <a:tc>
                  <a:txBody>
                    <a:bodyPr/>
                    <a:lstStyle/>
                    <a:p>
                      <a:pPr marL="91440"/>
                      <a:r>
                        <a:rPr lang="en-US" sz="1200" dirty="0">
                          <a:solidFill>
                            <a:srgbClr val="787878"/>
                          </a:solidFill>
                        </a:rPr>
                        <a:t>Text while driving</a:t>
                      </a:r>
                    </a:p>
                  </a:txBody>
                  <a:tcPr anchor="ctr"/>
                </a:tc>
                <a:tc>
                  <a:txBody>
                    <a:bodyPr/>
                    <a:lstStyle/>
                    <a:p>
                      <a:pPr algn="ctr"/>
                      <a:r>
                        <a:rPr lang="en-US" sz="1200" kern="1200" dirty="0">
                          <a:solidFill>
                            <a:srgbClr val="787878"/>
                          </a:solidFill>
                          <a:latin typeface="+mn-lt"/>
                          <a:ea typeface="+mn-ea"/>
                          <a:cs typeface="+mn-cs"/>
                        </a:rPr>
                        <a:t>60%</a:t>
                      </a:r>
                    </a:p>
                  </a:txBody>
                  <a:tcPr anchor="ctr"/>
                </a:tc>
                <a:tc>
                  <a:txBody>
                    <a:bodyPr/>
                    <a:lstStyle/>
                    <a:p>
                      <a:pPr algn="ctr"/>
                      <a:r>
                        <a:rPr lang="en-US" sz="1200" kern="1200" dirty="0">
                          <a:solidFill>
                            <a:srgbClr val="787878"/>
                          </a:solidFill>
                          <a:latin typeface="+mn-lt"/>
                          <a:ea typeface="+mn-ea"/>
                          <a:cs typeface="+mn-cs"/>
                        </a:rPr>
                        <a:t>43%</a:t>
                      </a:r>
                    </a:p>
                  </a:txBody>
                  <a:tcPr anchor="ctr"/>
                </a:tc>
                <a:tc>
                  <a:txBody>
                    <a:bodyPr/>
                    <a:lstStyle/>
                    <a:p>
                      <a:pPr algn="ctr"/>
                      <a:r>
                        <a:rPr lang="en-US" sz="1200" kern="1200" dirty="0">
                          <a:solidFill>
                            <a:srgbClr val="787878"/>
                          </a:solidFill>
                          <a:latin typeface="+mn-lt"/>
                          <a:ea typeface="+mn-ea"/>
                          <a:cs typeface="+mn-cs"/>
                        </a:rPr>
                        <a:t>31%</a:t>
                      </a:r>
                    </a:p>
                  </a:txBody>
                  <a:tcPr anchor="ctr">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pPr algn="ctr"/>
                      <a:r>
                        <a:rPr lang="en-US" sz="1200" b="1" kern="1200" dirty="0">
                          <a:solidFill>
                            <a:srgbClr val="787878"/>
                          </a:solidFill>
                          <a:latin typeface="+mn-lt"/>
                          <a:ea typeface="+mn-ea"/>
                          <a:cs typeface="+mn-cs"/>
                        </a:rPr>
                        <a:t>73%</a:t>
                      </a:r>
                      <a:r>
                        <a:rPr lang="en-US" sz="1200" b="1" u="none" strike="noStrike" kern="1200" baseline="30000" dirty="0">
                          <a:solidFill>
                            <a:srgbClr val="787878"/>
                          </a:solidFill>
                          <a:effectLst/>
                          <a:latin typeface="+mn-lt"/>
                          <a:ea typeface="+mn-ea"/>
                          <a:cs typeface="+mn-cs"/>
                        </a:rPr>
                        <a:t>AB</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4218363643"/>
                  </a:ext>
                </a:extLst>
              </a:tr>
              <a:tr h="293454">
                <a:tc>
                  <a:txBody>
                    <a:bodyPr/>
                    <a:lstStyle/>
                    <a:p>
                      <a:pPr marL="91440"/>
                      <a:r>
                        <a:rPr lang="en-US" sz="1200" dirty="0">
                          <a:solidFill>
                            <a:srgbClr val="787878"/>
                          </a:solidFill>
                        </a:rPr>
                        <a:t>Drive after using illegal drugs other than marijuana</a:t>
                      </a:r>
                    </a:p>
                  </a:txBody>
                  <a:tcPr anchor="ctr"/>
                </a:tc>
                <a:tc>
                  <a:txBody>
                    <a:bodyPr/>
                    <a:lstStyle/>
                    <a:p>
                      <a:pPr algn="ctr"/>
                      <a:r>
                        <a:rPr lang="en-US" sz="1200" kern="1200" dirty="0">
                          <a:solidFill>
                            <a:srgbClr val="787878"/>
                          </a:solidFill>
                          <a:latin typeface="+mn-lt"/>
                          <a:ea typeface="+mn-ea"/>
                          <a:cs typeface="+mn-cs"/>
                        </a:rPr>
                        <a:t>53%</a:t>
                      </a:r>
                    </a:p>
                  </a:txBody>
                  <a:tcPr anchor="ctr"/>
                </a:tc>
                <a:tc>
                  <a:txBody>
                    <a:bodyPr/>
                    <a:lstStyle/>
                    <a:p>
                      <a:pPr algn="ctr"/>
                      <a:r>
                        <a:rPr lang="en-US" sz="1200" kern="1200" dirty="0">
                          <a:solidFill>
                            <a:srgbClr val="787878"/>
                          </a:solidFill>
                          <a:latin typeface="+mn-lt"/>
                          <a:ea typeface="+mn-ea"/>
                          <a:cs typeface="+mn-cs"/>
                        </a:rPr>
                        <a:t>22%</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51%</a:t>
                      </a:r>
                      <a:r>
                        <a:rPr lang="en-US" sz="1200" b="1" u="none" strike="noStrike" kern="1200" baseline="30000" dirty="0">
                          <a:solidFill>
                            <a:srgbClr val="787878"/>
                          </a:solidFill>
                          <a:effectLst/>
                          <a:latin typeface="+mn-lt"/>
                          <a:ea typeface="+mn-ea"/>
                          <a:cs typeface="+mn-cs"/>
                        </a:rPr>
                        <a:t>A</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b="1" kern="1200" dirty="0">
                          <a:solidFill>
                            <a:srgbClr val="787878"/>
                          </a:solidFill>
                          <a:latin typeface="+mn-lt"/>
                          <a:ea typeface="+mn-ea"/>
                          <a:cs typeface="+mn-cs"/>
                        </a:rPr>
                        <a:t>51%</a:t>
                      </a:r>
                      <a:r>
                        <a:rPr lang="en-US" sz="1200" b="1" u="none" strike="noStrike" kern="1200" baseline="30000" dirty="0">
                          <a:solidFill>
                            <a:srgbClr val="787878"/>
                          </a:solidFill>
                          <a:effectLst/>
                          <a:latin typeface="+mn-lt"/>
                          <a:ea typeface="+mn-ea"/>
                          <a:cs typeface="+mn-cs"/>
                        </a:rPr>
                        <a:t>A</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3717792709"/>
                  </a:ext>
                </a:extLst>
              </a:tr>
              <a:tr h="293454">
                <a:tc>
                  <a:txBody>
                    <a:bodyPr/>
                    <a:lstStyle/>
                    <a:p>
                      <a:pPr marL="91440"/>
                      <a:r>
                        <a:rPr lang="en-US" sz="1200" dirty="0">
                          <a:solidFill>
                            <a:srgbClr val="787878"/>
                          </a:solidFill>
                        </a:rPr>
                        <a:t>Drive after consuming three or more alcoholic drinks in a two-hour period</a:t>
                      </a:r>
                    </a:p>
                  </a:txBody>
                  <a:tcPr anchor="ctr"/>
                </a:tc>
                <a:tc>
                  <a:txBody>
                    <a:bodyPr/>
                    <a:lstStyle/>
                    <a:p>
                      <a:pPr algn="ctr"/>
                      <a:r>
                        <a:rPr lang="en-US" sz="1200" kern="1200" dirty="0">
                          <a:solidFill>
                            <a:srgbClr val="787878"/>
                          </a:solidFill>
                          <a:latin typeface="+mn-lt"/>
                          <a:ea typeface="+mn-ea"/>
                          <a:cs typeface="+mn-cs"/>
                        </a:rPr>
                        <a:t>49%</a:t>
                      </a:r>
                    </a:p>
                  </a:txBody>
                  <a:tcPr anchor="ctr"/>
                </a:tc>
                <a:tc>
                  <a:txBody>
                    <a:bodyPr/>
                    <a:lstStyle/>
                    <a:p>
                      <a:pPr algn="ctr"/>
                      <a:r>
                        <a:rPr lang="en-US" sz="1200" kern="1200" dirty="0">
                          <a:solidFill>
                            <a:srgbClr val="787878"/>
                          </a:solidFill>
                          <a:latin typeface="+mn-lt"/>
                          <a:ea typeface="+mn-ea"/>
                          <a:cs typeface="+mn-cs"/>
                        </a:rPr>
                        <a:t>37%</a:t>
                      </a:r>
                    </a:p>
                  </a:txBody>
                  <a:tcPr anchor="ctr"/>
                </a:tc>
                <a:tc>
                  <a:txBody>
                    <a:bodyPr/>
                    <a:lstStyle/>
                    <a:p>
                      <a:pPr algn="ctr"/>
                      <a:r>
                        <a:rPr lang="en-US" sz="1200" kern="1200" dirty="0">
                          <a:solidFill>
                            <a:srgbClr val="787878"/>
                          </a:solidFill>
                          <a:latin typeface="+mn-lt"/>
                          <a:ea typeface="+mn-ea"/>
                          <a:cs typeface="+mn-cs"/>
                        </a:rPr>
                        <a:t>40%</a:t>
                      </a:r>
                    </a:p>
                  </a:txBody>
                  <a:tcPr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a:r>
                        <a:rPr lang="en-US" sz="1200" b="1" kern="1200" dirty="0">
                          <a:solidFill>
                            <a:srgbClr val="787878"/>
                          </a:solidFill>
                          <a:latin typeface="+mn-lt"/>
                          <a:ea typeface="+mn-ea"/>
                          <a:cs typeface="+mn-cs"/>
                        </a:rPr>
                        <a:t>59%</a:t>
                      </a:r>
                      <a:r>
                        <a:rPr lang="en-US" sz="1200" b="1" u="none" strike="noStrike" kern="1200" baseline="30000" dirty="0">
                          <a:solidFill>
                            <a:srgbClr val="787878"/>
                          </a:solidFill>
                          <a:effectLst/>
                          <a:latin typeface="+mn-lt"/>
                          <a:ea typeface="+mn-ea"/>
                          <a:cs typeface="+mn-cs"/>
                        </a:rPr>
                        <a:t>A</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3312048126"/>
                  </a:ext>
                </a:extLst>
              </a:tr>
              <a:tr h="293454">
                <a:tc>
                  <a:txBody>
                    <a:bodyPr/>
                    <a:lstStyle/>
                    <a:p>
                      <a:pPr marL="91440"/>
                      <a:r>
                        <a:rPr lang="en-US" sz="1200" dirty="0">
                          <a:solidFill>
                            <a:srgbClr val="787878"/>
                          </a:solidFill>
                        </a:rPr>
                        <a:t>Drive after using marijuana</a:t>
                      </a:r>
                      <a:endParaRPr lang="en-US" sz="1200" b="0" dirty="0">
                        <a:solidFill>
                          <a:srgbClr val="787878"/>
                        </a:solidFill>
                      </a:endParaRPr>
                    </a:p>
                  </a:txBody>
                  <a:tcPr anchor="ctr"/>
                </a:tc>
                <a:tc>
                  <a:txBody>
                    <a:bodyPr/>
                    <a:lstStyle/>
                    <a:p>
                      <a:pPr algn="ctr"/>
                      <a:r>
                        <a:rPr lang="en-US" sz="1200" kern="1200" dirty="0">
                          <a:solidFill>
                            <a:srgbClr val="787878"/>
                          </a:solidFill>
                          <a:latin typeface="+mn-lt"/>
                          <a:ea typeface="+mn-ea"/>
                          <a:cs typeface="+mn-cs"/>
                        </a:rPr>
                        <a:t>26%</a:t>
                      </a:r>
                    </a:p>
                  </a:txBody>
                  <a:tcPr anchor="ctr"/>
                </a:tc>
                <a:tc>
                  <a:txBody>
                    <a:bodyPr/>
                    <a:lstStyle/>
                    <a:p>
                      <a:pPr algn="ctr"/>
                      <a:r>
                        <a:rPr lang="en-US" sz="1200" kern="1200" dirty="0">
                          <a:solidFill>
                            <a:srgbClr val="787878"/>
                          </a:solidFill>
                          <a:latin typeface="+mn-lt"/>
                          <a:ea typeface="+mn-ea"/>
                          <a:cs typeface="+mn-cs"/>
                        </a:rPr>
                        <a:t>10%</a:t>
                      </a:r>
                    </a:p>
                  </a:txBody>
                  <a:tcPr anchor="ctr"/>
                </a:tc>
                <a:tc>
                  <a:txBody>
                    <a:bodyPr/>
                    <a:lstStyle/>
                    <a:p>
                      <a:pPr algn="ctr"/>
                      <a:r>
                        <a:rPr lang="en-US" sz="1200" kern="1200" dirty="0">
                          <a:solidFill>
                            <a:srgbClr val="787878"/>
                          </a:solidFill>
                          <a:latin typeface="+mn-lt"/>
                          <a:ea typeface="+mn-ea"/>
                          <a:cs typeface="+mn-cs"/>
                        </a:rPr>
                        <a:t>2%</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21%</a:t>
                      </a:r>
                      <a:r>
                        <a:rPr lang="en-US" sz="1200" b="1" u="none" strike="noStrike" kern="1200" baseline="30000" dirty="0">
                          <a:solidFill>
                            <a:srgbClr val="787878"/>
                          </a:solidFill>
                          <a:effectLst/>
                          <a:latin typeface="+mn-lt"/>
                          <a:ea typeface="+mn-ea"/>
                          <a:cs typeface="+mn-cs"/>
                        </a:rPr>
                        <a:t>B</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779336377"/>
                  </a:ext>
                </a:extLst>
              </a:tr>
              <a:tr h="293454">
                <a:tc>
                  <a:txBody>
                    <a:bodyPr/>
                    <a:lstStyle/>
                    <a:p>
                      <a:pPr marL="91440"/>
                      <a:r>
                        <a:rPr lang="en-US" sz="1200" dirty="0">
                          <a:solidFill>
                            <a:srgbClr val="787878"/>
                          </a:solidFill>
                        </a:rPr>
                        <a:t>Drive ten or more miles over the posted speed limit</a:t>
                      </a:r>
                    </a:p>
                  </a:txBody>
                  <a:tcPr anchor="ctr"/>
                </a:tc>
                <a:tc>
                  <a:txBody>
                    <a:bodyPr/>
                    <a:lstStyle/>
                    <a:p>
                      <a:pPr algn="ctr"/>
                      <a:r>
                        <a:rPr lang="en-US" sz="1200" kern="1200" dirty="0">
                          <a:solidFill>
                            <a:srgbClr val="787878"/>
                          </a:solidFill>
                          <a:latin typeface="+mn-lt"/>
                          <a:ea typeface="+mn-ea"/>
                          <a:cs typeface="+mn-cs"/>
                        </a:rPr>
                        <a:t>11%</a:t>
                      </a:r>
                    </a:p>
                  </a:txBody>
                  <a:tcPr anchor="ctr"/>
                </a:tc>
                <a:tc>
                  <a:txBody>
                    <a:bodyPr/>
                    <a:lstStyle/>
                    <a:p>
                      <a:pPr algn="ctr"/>
                      <a:r>
                        <a:rPr lang="en-US" sz="1200" kern="1200" dirty="0">
                          <a:solidFill>
                            <a:srgbClr val="787878"/>
                          </a:solidFill>
                          <a:latin typeface="+mn-lt"/>
                          <a:ea typeface="+mn-ea"/>
                          <a:cs typeface="+mn-cs"/>
                        </a:rPr>
                        <a:t>7%</a:t>
                      </a:r>
                    </a:p>
                  </a:txBody>
                  <a:tcPr anchor="ctr"/>
                </a:tc>
                <a:tc>
                  <a:txBody>
                    <a:bodyPr/>
                    <a:lstStyle/>
                    <a:p>
                      <a:pPr algn="ctr"/>
                      <a:r>
                        <a:rPr lang="en-US" sz="1200" kern="1200" dirty="0">
                          <a:solidFill>
                            <a:srgbClr val="787878"/>
                          </a:solidFill>
                          <a:latin typeface="+mn-lt"/>
                          <a:ea typeface="+mn-ea"/>
                          <a:cs typeface="+mn-cs"/>
                        </a:rPr>
                        <a:t>3%</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20%</a:t>
                      </a:r>
                      <a:r>
                        <a:rPr lang="en-US" sz="1200" b="1" u="none" strike="noStrike" kern="1200" baseline="30000" dirty="0">
                          <a:solidFill>
                            <a:srgbClr val="787878"/>
                          </a:solidFill>
                          <a:effectLst/>
                          <a:latin typeface="+mn-lt"/>
                          <a:ea typeface="+mn-ea"/>
                          <a:cs typeface="+mn-cs"/>
                        </a:rPr>
                        <a:t>A</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2681063837"/>
                  </a:ext>
                </a:extLst>
              </a:tr>
              <a:tr h="293454">
                <a:tc>
                  <a:txBody>
                    <a:bodyPr/>
                    <a:lstStyle/>
                    <a:p>
                      <a:pPr marL="91440"/>
                      <a:r>
                        <a:rPr lang="en-US" sz="1200" dirty="0">
                          <a:solidFill>
                            <a:srgbClr val="787878"/>
                          </a:solidFill>
                        </a:rPr>
                        <a:t>Drive after taking a prescription drug as directed by doctor</a:t>
                      </a:r>
                    </a:p>
                  </a:txBody>
                  <a:tcPr anchor="ctr"/>
                </a:tc>
                <a:tc>
                  <a:txBody>
                    <a:bodyPr/>
                    <a:lstStyle/>
                    <a:p>
                      <a:pPr algn="ctr"/>
                      <a:r>
                        <a:rPr lang="en-US" sz="1200" kern="1200" dirty="0">
                          <a:solidFill>
                            <a:srgbClr val="787878"/>
                          </a:solidFill>
                          <a:latin typeface="+mn-lt"/>
                          <a:ea typeface="+mn-ea"/>
                          <a:cs typeface="+mn-cs"/>
                        </a:rPr>
                        <a:t>12%</a:t>
                      </a:r>
                    </a:p>
                  </a:txBody>
                  <a:tcPr anchor="ctr"/>
                </a:tc>
                <a:tc>
                  <a:txBody>
                    <a:bodyPr/>
                    <a:lstStyle/>
                    <a:p>
                      <a:pPr algn="ctr"/>
                      <a:r>
                        <a:rPr lang="en-US" sz="1200" kern="1200" dirty="0">
                          <a:solidFill>
                            <a:srgbClr val="787878"/>
                          </a:solidFill>
                          <a:latin typeface="+mn-lt"/>
                          <a:ea typeface="+mn-ea"/>
                          <a:cs typeface="+mn-cs"/>
                        </a:rPr>
                        <a:t>16%</a:t>
                      </a:r>
                    </a:p>
                  </a:txBody>
                  <a:tcPr anchor="ctr"/>
                </a:tc>
                <a:tc>
                  <a:txBody>
                    <a:bodyPr/>
                    <a:lstStyle/>
                    <a:p>
                      <a:pPr algn="ctr"/>
                      <a:r>
                        <a:rPr lang="en-US" sz="1200" kern="1200" dirty="0">
                          <a:solidFill>
                            <a:srgbClr val="787878"/>
                          </a:solidFill>
                          <a:latin typeface="+mn-lt"/>
                          <a:ea typeface="+mn-ea"/>
                          <a:cs typeface="+mn-cs"/>
                        </a:rPr>
                        <a:t>4%</a:t>
                      </a:r>
                    </a:p>
                  </a:txBody>
                  <a:tcPr anchor="ctr"/>
                </a:tc>
                <a:tc>
                  <a:txBody>
                    <a:bodyPr/>
                    <a:lstStyle/>
                    <a:p>
                      <a:pPr algn="ctr"/>
                      <a:r>
                        <a:rPr lang="en-US" sz="1200" kern="1200" dirty="0">
                          <a:solidFill>
                            <a:srgbClr val="787878"/>
                          </a:solidFill>
                          <a:latin typeface="+mn-lt"/>
                          <a:ea typeface="+mn-ea"/>
                          <a:cs typeface="+mn-cs"/>
                        </a:rPr>
                        <a:t>16%</a:t>
                      </a: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3632012182"/>
                  </a:ext>
                </a:extLst>
              </a:tr>
            </a:tbl>
          </a:graphicData>
        </a:graphic>
      </p:graphicFrame>
      <p:sp>
        <p:nvSpPr>
          <p:cNvPr id="2" name="TextBox 1">
            <a:extLst>
              <a:ext uri="{FF2B5EF4-FFF2-40B4-BE49-F238E27FC236}">
                <a16:creationId xmlns:a16="http://schemas.microsoft.com/office/drawing/2014/main" id="{8D3EEC96-2A14-438C-3CA8-DCAD40E8405D}"/>
              </a:ext>
            </a:extLst>
          </p:cNvPr>
          <p:cNvSpPr txBox="1"/>
          <p:nvPr/>
        </p:nvSpPr>
        <p:spPr>
          <a:xfrm>
            <a:off x="8793" y="6631154"/>
            <a:ext cx="7457576" cy="230832"/>
          </a:xfrm>
          <a:prstGeom prst="rect">
            <a:avLst/>
          </a:prstGeom>
          <a:noFill/>
        </p:spPr>
        <p:txBody>
          <a:bodyPr wrap="square" rtlCol="0">
            <a:spAutoFit/>
          </a:bodyPr>
          <a:lstStyle/>
          <a:p>
            <a:r>
              <a:rPr lang="en-US" sz="900" dirty="0">
                <a:solidFill>
                  <a:srgbClr val="787878"/>
                </a:solidFill>
              </a:rPr>
              <a:t>Q11. How dangerous do you believe it is to (INSERT ITEM)? </a:t>
            </a:r>
            <a:r>
              <a:rPr lang="en-US" sz="900" i="1" dirty="0">
                <a:solidFill>
                  <a:srgbClr val="787878"/>
                </a:solidFill>
              </a:rPr>
              <a:t>Base: Total Respondents (n=783)</a:t>
            </a:r>
            <a:endParaRPr lang="en-US" sz="900" dirty="0">
              <a:solidFill>
                <a:srgbClr val="787878"/>
              </a:solidFill>
            </a:endParaRPr>
          </a:p>
        </p:txBody>
      </p:sp>
      <p:sp>
        <p:nvSpPr>
          <p:cNvPr id="6" name="Rectangle 5">
            <a:extLst>
              <a:ext uri="{FF2B5EF4-FFF2-40B4-BE49-F238E27FC236}">
                <a16:creationId xmlns:a16="http://schemas.microsoft.com/office/drawing/2014/main" id="{609993A7-C062-10E0-5B39-D4370D4D6DD8}"/>
              </a:ext>
            </a:extLst>
          </p:cNvPr>
          <p:cNvSpPr/>
          <p:nvPr/>
        </p:nvSpPr>
        <p:spPr>
          <a:xfrm>
            <a:off x="9293149" y="6415710"/>
            <a:ext cx="2890058" cy="215444"/>
          </a:xfrm>
          <a:prstGeom prst="rect">
            <a:avLst/>
          </a:prstGeom>
        </p:spPr>
        <p:txBody>
          <a:bodyPr wrap="square">
            <a:spAutoFit/>
          </a:bodyPr>
          <a:lstStyle/>
          <a:p>
            <a:pPr marL="342900" indent="-342900" fontAlgn="base">
              <a:spcBef>
                <a:spcPct val="0"/>
              </a:spcBef>
              <a:spcAft>
                <a:spcPct val="0"/>
              </a:spcAft>
              <a:tabLst>
                <a:tab pos="346075" algn="l"/>
              </a:tabLst>
            </a:pPr>
            <a:r>
              <a:rPr lang="en-US" sz="800" i="1" dirty="0">
                <a:solidFill>
                  <a:srgbClr val="787878"/>
                </a:solidFill>
                <a:ea typeface="ＭＳ Ｐゴシック" charset="0"/>
                <a:sym typeface="Symbol" pitchFamily="18" charset="2"/>
              </a:rPr>
              <a:t>A/B Denotes Significance at the 95% confidence level</a:t>
            </a:r>
            <a:endParaRPr lang="en-US" sz="800" i="1" dirty="0">
              <a:solidFill>
                <a:srgbClr val="787878"/>
              </a:solidFill>
              <a:ea typeface="ＭＳ Ｐゴシック" charset="0"/>
            </a:endParaRPr>
          </a:p>
        </p:txBody>
      </p:sp>
      <p:sp>
        <p:nvSpPr>
          <p:cNvPr id="8" name="Rectangle 7">
            <a:extLst>
              <a:ext uri="{FF2B5EF4-FFF2-40B4-BE49-F238E27FC236}">
                <a16:creationId xmlns:a16="http://schemas.microsoft.com/office/drawing/2014/main" id="{21AFC052-7147-06E5-B3DF-726832A245AA}"/>
              </a:ext>
            </a:extLst>
          </p:cNvPr>
          <p:cNvSpPr/>
          <p:nvPr/>
        </p:nvSpPr>
        <p:spPr>
          <a:xfrm>
            <a:off x="9293149" y="6623674"/>
            <a:ext cx="1141659" cy="215444"/>
          </a:xfrm>
          <a:prstGeom prst="rect">
            <a:avLst/>
          </a:prstGeom>
        </p:spPr>
        <p:txBody>
          <a:bodyPr wrap="none">
            <a:spAutoFit/>
          </a:bodyPr>
          <a:lstStyle/>
          <a:p>
            <a:r>
              <a:rPr lang="en-US" sz="800" baseline="30000" dirty="0">
                <a:solidFill>
                  <a:srgbClr val="787878"/>
                </a:solidFill>
              </a:rPr>
              <a:t>+ </a:t>
            </a:r>
            <a:r>
              <a:rPr lang="en-US" sz="800" i="1" dirty="0">
                <a:solidFill>
                  <a:srgbClr val="787878"/>
                </a:solidFill>
              </a:rPr>
              <a:t>Caution: Small base</a:t>
            </a:r>
          </a:p>
        </p:txBody>
      </p:sp>
      <p:sp>
        <p:nvSpPr>
          <p:cNvPr id="10" name="Rectangle: Rounded Corners 9">
            <a:extLst>
              <a:ext uri="{FF2B5EF4-FFF2-40B4-BE49-F238E27FC236}">
                <a16:creationId xmlns:a16="http://schemas.microsoft.com/office/drawing/2014/main" id="{18E98DC0-B55D-B4A7-FB79-35AE5E2D7F2B}"/>
              </a:ext>
            </a:extLst>
          </p:cNvPr>
          <p:cNvSpPr/>
          <p:nvPr/>
        </p:nvSpPr>
        <p:spPr>
          <a:xfrm>
            <a:off x="330630" y="4385463"/>
            <a:ext cx="10687890" cy="336397"/>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36463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D54EE-BA76-4F26-ABA0-DAB654DC7C8E}"/>
              </a:ext>
            </a:extLst>
          </p:cNvPr>
          <p:cNvSpPr>
            <a:spLocks noGrp="1"/>
          </p:cNvSpPr>
          <p:nvPr>
            <p:ph type="title"/>
          </p:nvPr>
        </p:nvSpPr>
        <p:spPr>
          <a:xfrm>
            <a:off x="185714" y="4409268"/>
            <a:ext cx="8046423" cy="1424480"/>
          </a:xfrm>
        </p:spPr>
        <p:txBody>
          <a:bodyPr/>
          <a:lstStyle/>
          <a:p>
            <a:r>
              <a:rPr lang="en-US" dirty="0"/>
              <a:t>Safety and Legal Status</a:t>
            </a:r>
          </a:p>
        </p:txBody>
      </p:sp>
    </p:spTree>
    <p:extLst>
      <p:ext uri="{BB962C8B-B14F-4D97-AF65-F5344CB8AC3E}">
        <p14:creationId xmlns:p14="http://schemas.microsoft.com/office/powerpoint/2010/main" val="298319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4A2DD-CF91-BBFB-5580-26AF473EA52D}"/>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411D5FF0-6299-E56D-52A2-A64244643124}"/>
              </a:ext>
            </a:extLst>
          </p:cNvPr>
          <p:cNvSpPr>
            <a:spLocks noGrp="1"/>
          </p:cNvSpPr>
          <p:nvPr>
            <p:ph idx="1"/>
          </p:nvPr>
        </p:nvSpPr>
        <p:spPr/>
        <p:txBody>
          <a:bodyPr/>
          <a:lstStyle/>
          <a:p>
            <a:r>
              <a:rPr lang="en-US" dirty="0"/>
              <a:t>Stratacomm commissioned SSRS to conduct a survey among Virginia residents to explore attitudes and behavior around marijuana usage, and specifically as it relates to driving. </a:t>
            </a:r>
          </a:p>
          <a:p>
            <a:r>
              <a:rPr lang="en-US" dirty="0"/>
              <a:t>Stratacomm seeks to better understand the current perceptions around marijuana and to test different policy statements to see which have the most impact in changing attitudes.</a:t>
            </a:r>
          </a:p>
          <a:p>
            <a:r>
              <a:rPr lang="en-US" dirty="0"/>
              <a:t>Stratacomm developed the survey with support from SSRS. </a:t>
            </a:r>
          </a:p>
        </p:txBody>
      </p:sp>
      <p:sp>
        <p:nvSpPr>
          <p:cNvPr id="4" name="Slide Number Placeholder 3">
            <a:extLst>
              <a:ext uri="{FF2B5EF4-FFF2-40B4-BE49-F238E27FC236}">
                <a16:creationId xmlns:a16="http://schemas.microsoft.com/office/drawing/2014/main" id="{0429F7B6-6D52-3D32-EC9D-46CD5D678D9F}"/>
              </a:ext>
            </a:extLst>
          </p:cNvPr>
          <p:cNvSpPr>
            <a:spLocks noGrp="1"/>
          </p:cNvSpPr>
          <p:nvPr>
            <p:ph type="sldNum" sz="quarter" idx="4"/>
          </p:nvPr>
        </p:nvSpPr>
        <p:spPr/>
        <p:txBody>
          <a:bodyPr/>
          <a:lstStyle/>
          <a:p>
            <a:fld id="{3AFB7006-8003-4929-A787-32E51C1CB892}" type="slidenum">
              <a:rPr lang="en-US" smtClean="0"/>
              <a:pPr/>
              <a:t>3</a:t>
            </a:fld>
            <a:endParaRPr lang="en-US" dirty="0"/>
          </a:p>
        </p:txBody>
      </p:sp>
    </p:spTree>
    <p:extLst>
      <p:ext uri="{BB962C8B-B14F-4D97-AF65-F5344CB8AC3E}">
        <p14:creationId xmlns:p14="http://schemas.microsoft.com/office/powerpoint/2010/main" val="2764271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0A9845-3E27-402D-BA60-A3C8C1453E35}"/>
              </a:ext>
            </a:extLst>
          </p:cNvPr>
          <p:cNvSpPr>
            <a:spLocks noGrp="1"/>
          </p:cNvSpPr>
          <p:nvPr>
            <p:ph type="title"/>
          </p:nvPr>
        </p:nvSpPr>
        <p:spPr/>
        <p:txBody>
          <a:bodyPr>
            <a:normAutofit/>
          </a:bodyPr>
          <a:lstStyle/>
          <a:p>
            <a:r>
              <a:rPr lang="en-US" sz="2800" dirty="0"/>
              <a:t>More than one third (37%) believe it is </a:t>
            </a:r>
            <a:r>
              <a:rPr lang="en-US" sz="2800" i="1" dirty="0"/>
              <a:t>more dangerous </a:t>
            </a:r>
            <a:r>
              <a:rPr lang="en-US" sz="2800" dirty="0"/>
              <a:t>to drive in states that have legalized marijuana than it is to drive in states where it is illegal.</a:t>
            </a:r>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30</a:t>
            </a:fld>
            <a:endParaRPr lang="en-US" dirty="0"/>
          </a:p>
        </p:txBody>
      </p:sp>
      <p:graphicFrame>
        <p:nvGraphicFramePr>
          <p:cNvPr id="3" name="Chart 2">
            <a:extLst>
              <a:ext uri="{FF2B5EF4-FFF2-40B4-BE49-F238E27FC236}">
                <a16:creationId xmlns:a16="http://schemas.microsoft.com/office/drawing/2014/main" id="{C4A601FD-1F6A-D8CB-863B-C86401D65FBB}"/>
              </a:ext>
            </a:extLst>
          </p:cNvPr>
          <p:cNvGraphicFramePr>
            <a:graphicFrameLocks noChangeAspect="1"/>
          </p:cNvGraphicFramePr>
          <p:nvPr>
            <p:extLst>
              <p:ext uri="{D42A27DB-BD31-4B8C-83A1-F6EECF244321}">
                <p14:modId xmlns:p14="http://schemas.microsoft.com/office/powerpoint/2010/main" val="1183678613"/>
              </p:ext>
            </p:extLst>
          </p:nvPr>
        </p:nvGraphicFramePr>
        <p:xfrm>
          <a:off x="6841634" y="2197221"/>
          <a:ext cx="4984375" cy="2463558"/>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899BF85E-94C4-7BF0-F352-F5F9A114CDB4}"/>
              </a:ext>
            </a:extLst>
          </p:cNvPr>
          <p:cNvSpPr/>
          <p:nvPr/>
        </p:nvSpPr>
        <p:spPr>
          <a:xfrm>
            <a:off x="5820992" y="776966"/>
            <a:ext cx="3477037" cy="523220"/>
          </a:xfrm>
          <a:prstGeom prst="rect">
            <a:avLst/>
          </a:prstGeom>
        </p:spPr>
        <p:txBody>
          <a:bodyPr wrap="square">
            <a:spAutoFit/>
          </a:bodyPr>
          <a:lstStyle/>
          <a:p>
            <a:pPr algn="ctr">
              <a:defRPr sz="1862" b="0" i="0" u="none" strike="noStrike" kern="1200" spc="0" baseline="0">
                <a:solidFill>
                  <a:srgbClr val="303030">
                    <a:lumMod val="65000"/>
                    <a:lumOff val="35000"/>
                  </a:srgbClr>
                </a:solidFill>
                <a:latin typeface="+mn-lt"/>
                <a:ea typeface="+mn-ea"/>
                <a:cs typeface="+mn-cs"/>
              </a:defRPr>
            </a:pPr>
            <a:r>
              <a:rPr lang="en-US" sz="1400" dirty="0"/>
              <a:t>Driving in States That Have Legalized Marijuana vs. States That Have Not</a:t>
            </a:r>
          </a:p>
        </p:txBody>
      </p:sp>
      <p:sp>
        <p:nvSpPr>
          <p:cNvPr id="11" name="TextBox 10">
            <a:extLst>
              <a:ext uri="{FF2B5EF4-FFF2-40B4-BE49-F238E27FC236}">
                <a16:creationId xmlns:a16="http://schemas.microsoft.com/office/drawing/2014/main" id="{31A44911-51A9-DB3E-75E4-095D03A767FB}"/>
              </a:ext>
            </a:extLst>
          </p:cNvPr>
          <p:cNvSpPr txBox="1"/>
          <p:nvPr/>
        </p:nvSpPr>
        <p:spPr>
          <a:xfrm>
            <a:off x="8791" y="6491285"/>
            <a:ext cx="11817218" cy="230832"/>
          </a:xfrm>
          <a:prstGeom prst="rect">
            <a:avLst/>
          </a:prstGeom>
          <a:noFill/>
        </p:spPr>
        <p:txBody>
          <a:bodyPr wrap="square" rtlCol="0">
            <a:spAutoFit/>
          </a:bodyPr>
          <a:lstStyle/>
          <a:p>
            <a:r>
              <a:rPr lang="en-US" sz="900" dirty="0">
                <a:solidFill>
                  <a:srgbClr val="787878"/>
                </a:solidFill>
              </a:rPr>
              <a:t>Q15. A number of states have already legalized marijuana.  Do you feel driving on roads in these states is safer, about the same, or less safe than driving in states where marijuana remains illegal? </a:t>
            </a:r>
            <a:r>
              <a:rPr lang="en-US" sz="900" i="1" dirty="0">
                <a:solidFill>
                  <a:srgbClr val="787878"/>
                </a:solidFill>
              </a:rPr>
              <a:t>Base: Total Respondents (n=783)</a:t>
            </a:r>
            <a:r>
              <a:rPr lang="en-US" sz="900" dirty="0">
                <a:solidFill>
                  <a:srgbClr val="787878"/>
                </a:solidFill>
              </a:rPr>
              <a:t> </a:t>
            </a:r>
          </a:p>
        </p:txBody>
      </p:sp>
      <p:sp>
        <p:nvSpPr>
          <p:cNvPr id="12" name="TextBox 11">
            <a:extLst>
              <a:ext uri="{FF2B5EF4-FFF2-40B4-BE49-F238E27FC236}">
                <a16:creationId xmlns:a16="http://schemas.microsoft.com/office/drawing/2014/main" id="{67510730-8C0A-0713-7566-1EE30864676A}"/>
              </a:ext>
            </a:extLst>
          </p:cNvPr>
          <p:cNvSpPr txBox="1"/>
          <p:nvPr/>
        </p:nvSpPr>
        <p:spPr>
          <a:xfrm>
            <a:off x="3596640" y="2474220"/>
            <a:ext cx="3477038" cy="415498"/>
          </a:xfrm>
          <a:prstGeom prst="rect">
            <a:avLst/>
          </a:prstGeom>
          <a:noFill/>
        </p:spPr>
        <p:txBody>
          <a:bodyPr wrap="square" rtlCol="0">
            <a:spAutoFit/>
          </a:bodyPr>
          <a:lstStyle/>
          <a:p>
            <a:pPr algn="r"/>
            <a:r>
              <a:rPr lang="en-US" sz="1050" dirty="0">
                <a:solidFill>
                  <a:srgbClr val="787878"/>
                </a:solidFill>
              </a:rPr>
              <a:t>It is safer to drive in states that have legalized marijuana than it is to drive in states where it is illegal</a:t>
            </a:r>
          </a:p>
        </p:txBody>
      </p:sp>
      <p:sp>
        <p:nvSpPr>
          <p:cNvPr id="13" name="TextBox 12">
            <a:extLst>
              <a:ext uri="{FF2B5EF4-FFF2-40B4-BE49-F238E27FC236}">
                <a16:creationId xmlns:a16="http://schemas.microsoft.com/office/drawing/2014/main" id="{A6682008-3E7B-4B31-8E32-95DAF7094067}"/>
              </a:ext>
            </a:extLst>
          </p:cNvPr>
          <p:cNvSpPr txBox="1"/>
          <p:nvPr/>
        </p:nvSpPr>
        <p:spPr>
          <a:xfrm>
            <a:off x="3596640" y="3204554"/>
            <a:ext cx="3467489" cy="415498"/>
          </a:xfrm>
          <a:prstGeom prst="rect">
            <a:avLst/>
          </a:prstGeom>
          <a:noFill/>
        </p:spPr>
        <p:txBody>
          <a:bodyPr wrap="square" rtlCol="0">
            <a:spAutoFit/>
          </a:bodyPr>
          <a:lstStyle/>
          <a:p>
            <a:pPr algn="r"/>
            <a:r>
              <a:rPr lang="en-US" sz="1050" dirty="0">
                <a:solidFill>
                  <a:srgbClr val="787878"/>
                </a:solidFill>
              </a:rPr>
              <a:t>It is equally safe to drive in states that have legalized marijuana as it is to drive in states where it is illegal</a:t>
            </a:r>
          </a:p>
        </p:txBody>
      </p:sp>
      <p:sp>
        <p:nvSpPr>
          <p:cNvPr id="14" name="TextBox 13">
            <a:extLst>
              <a:ext uri="{FF2B5EF4-FFF2-40B4-BE49-F238E27FC236}">
                <a16:creationId xmlns:a16="http://schemas.microsoft.com/office/drawing/2014/main" id="{A74695E3-5143-0958-28F4-41EA9C9523D4}"/>
              </a:ext>
            </a:extLst>
          </p:cNvPr>
          <p:cNvSpPr txBox="1"/>
          <p:nvPr/>
        </p:nvSpPr>
        <p:spPr>
          <a:xfrm>
            <a:off x="3596640" y="3917541"/>
            <a:ext cx="3477038" cy="577081"/>
          </a:xfrm>
          <a:prstGeom prst="rect">
            <a:avLst/>
          </a:prstGeom>
          <a:noFill/>
        </p:spPr>
        <p:txBody>
          <a:bodyPr wrap="square" rtlCol="0">
            <a:spAutoFit/>
          </a:bodyPr>
          <a:lstStyle/>
          <a:p>
            <a:pPr algn="r"/>
            <a:r>
              <a:rPr lang="en-US" sz="1050" dirty="0">
                <a:solidFill>
                  <a:srgbClr val="787878"/>
                </a:solidFill>
              </a:rPr>
              <a:t>It is more dangerous to drive in states that have legalized marijuana than it is to drive in states where it is illegal</a:t>
            </a:r>
          </a:p>
        </p:txBody>
      </p:sp>
    </p:spTree>
    <p:extLst>
      <p:ext uri="{BB962C8B-B14F-4D97-AF65-F5344CB8AC3E}">
        <p14:creationId xmlns:p14="http://schemas.microsoft.com/office/powerpoint/2010/main" val="2636273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0A9845-3E27-402D-BA60-A3C8C1453E35}"/>
              </a:ext>
            </a:extLst>
          </p:cNvPr>
          <p:cNvSpPr>
            <a:spLocks noGrp="1"/>
          </p:cNvSpPr>
          <p:nvPr>
            <p:ph type="title"/>
          </p:nvPr>
        </p:nvSpPr>
        <p:spPr/>
        <p:txBody>
          <a:bodyPr>
            <a:normAutofit fontScale="90000"/>
          </a:bodyPr>
          <a:lstStyle/>
          <a:p>
            <a:r>
              <a:rPr lang="en-US" sz="2800" dirty="0"/>
              <a:t>Almost one-third (32%) believe the legal penalty for driving under the influence of marijuana is less than if driving under the influence of alcohol, including 12% who believe there is no penalty.</a:t>
            </a:r>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31</a:t>
            </a:fld>
            <a:endParaRPr lang="en-US" dirty="0"/>
          </a:p>
        </p:txBody>
      </p:sp>
      <p:graphicFrame>
        <p:nvGraphicFramePr>
          <p:cNvPr id="5" name="Chart 4">
            <a:extLst>
              <a:ext uri="{FF2B5EF4-FFF2-40B4-BE49-F238E27FC236}">
                <a16:creationId xmlns:a16="http://schemas.microsoft.com/office/drawing/2014/main" id="{D89C27B4-573F-8217-4611-78860575DB49}"/>
              </a:ext>
            </a:extLst>
          </p:cNvPr>
          <p:cNvGraphicFramePr>
            <a:graphicFrameLocks noChangeAspect="1"/>
          </p:cNvGraphicFramePr>
          <p:nvPr>
            <p:extLst>
              <p:ext uri="{D42A27DB-BD31-4B8C-83A1-F6EECF244321}">
                <p14:modId xmlns:p14="http://schemas.microsoft.com/office/powerpoint/2010/main" val="1411805626"/>
              </p:ext>
            </p:extLst>
          </p:nvPr>
        </p:nvGraphicFramePr>
        <p:xfrm>
          <a:off x="4232807" y="966289"/>
          <a:ext cx="6681628" cy="4758731"/>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201ECD88-7A70-6AFC-A518-8B2009988945}"/>
              </a:ext>
            </a:extLst>
          </p:cNvPr>
          <p:cNvSpPr/>
          <p:nvPr/>
        </p:nvSpPr>
        <p:spPr>
          <a:xfrm>
            <a:off x="5579969" y="1238788"/>
            <a:ext cx="3987304" cy="523220"/>
          </a:xfrm>
          <a:prstGeom prst="rect">
            <a:avLst/>
          </a:prstGeom>
        </p:spPr>
        <p:txBody>
          <a:bodyPr wrap="square">
            <a:spAutoFit/>
          </a:bodyPr>
          <a:lstStyle/>
          <a:p>
            <a:pPr algn="ctr">
              <a:defRPr sz="1862" b="0" i="0" u="none" strike="noStrike" kern="1200" spc="0" baseline="0">
                <a:solidFill>
                  <a:srgbClr val="303030">
                    <a:lumMod val="65000"/>
                    <a:lumOff val="35000"/>
                  </a:srgbClr>
                </a:solidFill>
                <a:latin typeface="+mn-lt"/>
                <a:ea typeface="+mn-ea"/>
                <a:cs typeface="+mn-cs"/>
              </a:defRPr>
            </a:pPr>
            <a:r>
              <a:rPr lang="en-US" sz="1400" dirty="0"/>
              <a:t>Legal Penalty for Driving Under Influence of Marijuana Compared to Alcohol</a:t>
            </a:r>
          </a:p>
        </p:txBody>
      </p:sp>
      <p:sp>
        <p:nvSpPr>
          <p:cNvPr id="11" name="TextBox 10">
            <a:extLst>
              <a:ext uri="{FF2B5EF4-FFF2-40B4-BE49-F238E27FC236}">
                <a16:creationId xmlns:a16="http://schemas.microsoft.com/office/drawing/2014/main" id="{31A44911-51A9-DB3E-75E4-095D03A767FB}"/>
              </a:ext>
            </a:extLst>
          </p:cNvPr>
          <p:cNvSpPr txBox="1"/>
          <p:nvPr/>
        </p:nvSpPr>
        <p:spPr>
          <a:xfrm>
            <a:off x="8791" y="6491285"/>
            <a:ext cx="11817218" cy="230832"/>
          </a:xfrm>
          <a:prstGeom prst="rect">
            <a:avLst/>
          </a:prstGeom>
          <a:noFill/>
        </p:spPr>
        <p:txBody>
          <a:bodyPr wrap="square" rtlCol="0">
            <a:spAutoFit/>
          </a:bodyPr>
          <a:lstStyle/>
          <a:p>
            <a:r>
              <a:rPr lang="en-US" sz="900" dirty="0">
                <a:solidFill>
                  <a:srgbClr val="787878"/>
                </a:solidFill>
              </a:rPr>
              <a:t>Q20. Compared to alcohol, is the legal penalty for driving while under the influence of marijuana…? </a:t>
            </a:r>
            <a:r>
              <a:rPr lang="en-US" sz="900" i="1" dirty="0">
                <a:solidFill>
                  <a:srgbClr val="787878"/>
                </a:solidFill>
              </a:rPr>
              <a:t>Base: Total Respondents (n=783)</a:t>
            </a:r>
            <a:endParaRPr lang="en-US" sz="900" dirty="0">
              <a:solidFill>
                <a:srgbClr val="787878"/>
              </a:solidFill>
            </a:endParaRPr>
          </a:p>
        </p:txBody>
      </p:sp>
    </p:spTree>
    <p:extLst>
      <p:ext uri="{BB962C8B-B14F-4D97-AF65-F5344CB8AC3E}">
        <p14:creationId xmlns:p14="http://schemas.microsoft.com/office/powerpoint/2010/main" val="2238755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0A9845-3E27-402D-BA60-A3C8C1453E35}"/>
              </a:ext>
            </a:extLst>
          </p:cNvPr>
          <p:cNvSpPr>
            <a:spLocks noGrp="1"/>
          </p:cNvSpPr>
          <p:nvPr>
            <p:ph type="title"/>
          </p:nvPr>
        </p:nvSpPr>
        <p:spPr/>
        <p:txBody>
          <a:bodyPr>
            <a:normAutofit fontScale="90000"/>
          </a:bodyPr>
          <a:lstStyle/>
          <a:p>
            <a:r>
              <a:rPr lang="en-US" sz="2800" dirty="0"/>
              <a:t>While Virginians feel that a police officer would try to determine if a person is drunk or high when pulled over, opinions are mixed about whether a police officer can tell the person’s condition if they don’t smell it in the car.</a:t>
            </a:r>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32</a:t>
            </a:fld>
            <a:endParaRPr lang="en-US" dirty="0"/>
          </a:p>
        </p:txBody>
      </p:sp>
      <p:graphicFrame>
        <p:nvGraphicFramePr>
          <p:cNvPr id="2" name="Chart 1">
            <a:extLst>
              <a:ext uri="{FF2B5EF4-FFF2-40B4-BE49-F238E27FC236}">
                <a16:creationId xmlns:a16="http://schemas.microsoft.com/office/drawing/2014/main" id="{BBE7FA3B-71E0-358D-53AC-01FED229B722}"/>
              </a:ext>
            </a:extLst>
          </p:cNvPr>
          <p:cNvGraphicFramePr/>
          <p:nvPr>
            <p:extLst>
              <p:ext uri="{D42A27DB-BD31-4B8C-83A1-F6EECF244321}">
                <p14:modId xmlns:p14="http://schemas.microsoft.com/office/powerpoint/2010/main" val="3253571944"/>
              </p:ext>
            </p:extLst>
          </p:nvPr>
        </p:nvGraphicFramePr>
        <p:xfrm>
          <a:off x="5678075" y="3767126"/>
          <a:ext cx="3793067" cy="247550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624D1C5-0E3A-FA42-1DBE-BF7F118C800B}"/>
              </a:ext>
            </a:extLst>
          </p:cNvPr>
          <p:cNvSpPr txBox="1"/>
          <p:nvPr/>
        </p:nvSpPr>
        <p:spPr>
          <a:xfrm>
            <a:off x="8793" y="6495476"/>
            <a:ext cx="11995853" cy="369332"/>
          </a:xfrm>
          <a:prstGeom prst="rect">
            <a:avLst/>
          </a:prstGeom>
          <a:noFill/>
        </p:spPr>
        <p:txBody>
          <a:bodyPr wrap="square" rtlCol="0">
            <a:spAutoFit/>
          </a:bodyPr>
          <a:lstStyle/>
          <a:p>
            <a:r>
              <a:rPr lang="en-US" sz="900" dirty="0">
                <a:solidFill>
                  <a:srgbClr val="787878"/>
                </a:solidFill>
              </a:rPr>
              <a:t>Q21. If a police officer pulled someone over, do you believe the police officer would actively try to determine if that person was under the influence of (INSERT ITEM), or not? </a:t>
            </a:r>
            <a:r>
              <a:rPr lang="en-US" sz="900" i="1" dirty="0">
                <a:solidFill>
                  <a:srgbClr val="787878"/>
                </a:solidFill>
              </a:rPr>
              <a:t>Base: Total Respondents (n=783)</a:t>
            </a:r>
            <a:endParaRPr lang="en-US" sz="900" dirty="0">
              <a:solidFill>
                <a:srgbClr val="787878"/>
              </a:solidFill>
            </a:endParaRPr>
          </a:p>
          <a:p>
            <a:r>
              <a:rPr lang="en-US" sz="900" dirty="0">
                <a:solidFill>
                  <a:srgbClr val="787878"/>
                </a:solidFill>
              </a:rPr>
              <a:t>Q22. Assuming that the person and their vehicle do not smell like marijuana, do you believe a police officer can still tell if someone is under the influence of marijuana upon pulling them over, or not? </a:t>
            </a:r>
            <a:r>
              <a:rPr lang="en-US" sz="900" i="1" dirty="0">
                <a:solidFill>
                  <a:srgbClr val="787878"/>
                </a:solidFill>
              </a:rPr>
              <a:t>Base: Total Respondents (n=783)</a:t>
            </a:r>
            <a:endParaRPr lang="en-US" sz="900" dirty="0">
              <a:solidFill>
                <a:srgbClr val="787878"/>
              </a:solidFill>
            </a:endParaRPr>
          </a:p>
        </p:txBody>
      </p:sp>
      <p:sp>
        <p:nvSpPr>
          <p:cNvPr id="8" name="Rectangle 7">
            <a:extLst>
              <a:ext uri="{FF2B5EF4-FFF2-40B4-BE49-F238E27FC236}">
                <a16:creationId xmlns:a16="http://schemas.microsoft.com/office/drawing/2014/main" id="{F5B627F8-9AB8-10BE-BBC7-5835967635AB}"/>
              </a:ext>
            </a:extLst>
          </p:cNvPr>
          <p:cNvSpPr/>
          <p:nvPr/>
        </p:nvSpPr>
        <p:spPr>
          <a:xfrm>
            <a:off x="4926839" y="3300959"/>
            <a:ext cx="4629143" cy="523220"/>
          </a:xfrm>
          <a:prstGeom prst="rect">
            <a:avLst/>
          </a:prstGeom>
        </p:spPr>
        <p:txBody>
          <a:bodyPr wrap="square">
            <a:spAutoFit/>
          </a:bodyPr>
          <a:lstStyle/>
          <a:p>
            <a:pPr algn="ctr">
              <a:defRPr sz="1862" b="0" i="0" u="none" strike="noStrike" kern="1200" spc="0" baseline="0">
                <a:solidFill>
                  <a:srgbClr val="303030">
                    <a:lumMod val="65000"/>
                    <a:lumOff val="35000"/>
                  </a:srgbClr>
                </a:solidFill>
                <a:latin typeface="+mn-lt"/>
                <a:ea typeface="+mn-ea"/>
                <a:cs typeface="+mn-cs"/>
              </a:defRPr>
            </a:pPr>
            <a:r>
              <a:rPr lang="en-US" sz="1400" dirty="0"/>
              <a:t>Believe a Police Officer Can Tell if Someone is Under the Influence of Marijuana Even if they Don’t Smell It</a:t>
            </a:r>
          </a:p>
        </p:txBody>
      </p:sp>
      <p:graphicFrame>
        <p:nvGraphicFramePr>
          <p:cNvPr id="15" name="Chart 14">
            <a:extLst>
              <a:ext uri="{FF2B5EF4-FFF2-40B4-BE49-F238E27FC236}">
                <a16:creationId xmlns:a16="http://schemas.microsoft.com/office/drawing/2014/main" id="{F8405C43-5054-BB31-4EDA-1BA368762BF4}"/>
              </a:ext>
            </a:extLst>
          </p:cNvPr>
          <p:cNvGraphicFramePr>
            <a:graphicFrameLocks noChangeAspect="1"/>
          </p:cNvGraphicFramePr>
          <p:nvPr>
            <p:extLst>
              <p:ext uri="{D42A27DB-BD31-4B8C-83A1-F6EECF244321}">
                <p14:modId xmlns:p14="http://schemas.microsoft.com/office/powerpoint/2010/main" val="737061302"/>
              </p:ext>
            </p:extLst>
          </p:nvPr>
        </p:nvGraphicFramePr>
        <p:xfrm>
          <a:off x="4567615" y="951504"/>
          <a:ext cx="7049074" cy="2349455"/>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A0CB5B66-751F-910A-06EC-609ECF1AC1B1}"/>
              </a:ext>
            </a:extLst>
          </p:cNvPr>
          <p:cNvSpPr/>
          <p:nvPr/>
        </p:nvSpPr>
        <p:spPr>
          <a:xfrm>
            <a:off x="3999864" y="715851"/>
            <a:ext cx="7149487" cy="307777"/>
          </a:xfrm>
          <a:prstGeom prst="rect">
            <a:avLst/>
          </a:prstGeom>
        </p:spPr>
        <p:txBody>
          <a:bodyPr wrap="square">
            <a:spAutoFit/>
          </a:bodyPr>
          <a:lstStyle/>
          <a:p>
            <a:pPr algn="ctr">
              <a:defRPr sz="1862" b="0" i="0" u="none" strike="noStrike" kern="1200" spc="0" baseline="0">
                <a:solidFill>
                  <a:srgbClr val="303030">
                    <a:lumMod val="65000"/>
                    <a:lumOff val="35000"/>
                  </a:srgbClr>
                </a:solidFill>
                <a:latin typeface="+mn-lt"/>
                <a:ea typeface="+mn-ea"/>
                <a:cs typeface="+mn-cs"/>
              </a:defRPr>
            </a:pPr>
            <a:r>
              <a:rPr lang="en-US" sz="1400" dirty="0"/>
              <a:t>Belief That if Pulled Over a Police Officer Would Try to Determine if Under the Influence</a:t>
            </a:r>
          </a:p>
        </p:txBody>
      </p:sp>
      <p:pic>
        <p:nvPicPr>
          <p:cNvPr id="17" name="Graphic 16" descr="Wine">
            <a:extLst>
              <a:ext uri="{FF2B5EF4-FFF2-40B4-BE49-F238E27FC236}">
                <a16:creationId xmlns:a16="http://schemas.microsoft.com/office/drawing/2014/main" id="{CA0ADA72-0927-3730-DE84-B73DADD44EA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43191" y="1095752"/>
            <a:ext cx="914400" cy="914400"/>
          </a:xfrm>
          <a:prstGeom prst="rect">
            <a:avLst/>
          </a:prstGeom>
        </p:spPr>
      </p:pic>
      <p:pic>
        <p:nvPicPr>
          <p:cNvPr id="1026" name="Picture 2" descr="Weed - icon by Adioma">
            <a:extLst>
              <a:ext uri="{FF2B5EF4-FFF2-40B4-BE49-F238E27FC236}">
                <a16:creationId xmlns:a16="http://schemas.microsoft.com/office/drawing/2014/main" id="{66CC6DB5-099A-39EA-13FA-3B5E11094C4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37869" y="2245694"/>
            <a:ext cx="819722" cy="819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908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D54EE-BA76-4F26-ABA0-DAB654DC7C8E}"/>
              </a:ext>
            </a:extLst>
          </p:cNvPr>
          <p:cNvSpPr>
            <a:spLocks noGrp="1"/>
          </p:cNvSpPr>
          <p:nvPr>
            <p:ph type="title"/>
          </p:nvPr>
        </p:nvSpPr>
        <p:spPr>
          <a:xfrm>
            <a:off x="185714" y="4409268"/>
            <a:ext cx="8046423" cy="1424480"/>
          </a:xfrm>
        </p:spPr>
        <p:txBody>
          <a:bodyPr/>
          <a:lstStyle/>
          <a:p>
            <a:r>
              <a:rPr lang="en-US" dirty="0"/>
              <a:t>Spokespeople on Driving After Marijuana Usage</a:t>
            </a:r>
          </a:p>
        </p:txBody>
      </p:sp>
    </p:spTree>
    <p:extLst>
      <p:ext uri="{BB962C8B-B14F-4D97-AF65-F5344CB8AC3E}">
        <p14:creationId xmlns:p14="http://schemas.microsoft.com/office/powerpoint/2010/main" val="712599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8AB4D0C-E054-4C40-82DC-D2D756107C82}"/>
              </a:ext>
            </a:extLst>
          </p:cNvPr>
          <p:cNvSpPr>
            <a:spLocks noGrp="1"/>
          </p:cNvSpPr>
          <p:nvPr>
            <p:ph idx="11"/>
          </p:nvPr>
        </p:nvSpPr>
        <p:spPr>
          <a:xfrm>
            <a:off x="117666" y="459412"/>
            <a:ext cx="11850763" cy="1060449"/>
          </a:xfrm>
        </p:spPr>
        <p:txBody>
          <a:bodyPr/>
          <a:lstStyle/>
          <a:p>
            <a:r>
              <a:rPr lang="en-US" sz="2800" b="1" dirty="0">
                <a:solidFill>
                  <a:schemeClr val="tx2"/>
                </a:solidFill>
              </a:rPr>
              <a:t>Family members, followed by law enforcement, are the most trusted sources of information about marijuana usage and driving.</a:t>
            </a:r>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34</a:t>
            </a:fld>
            <a:endParaRPr lang="en-US" dirty="0"/>
          </a:p>
        </p:txBody>
      </p:sp>
      <p:graphicFrame>
        <p:nvGraphicFramePr>
          <p:cNvPr id="3" name="Table 2">
            <a:extLst>
              <a:ext uri="{FF2B5EF4-FFF2-40B4-BE49-F238E27FC236}">
                <a16:creationId xmlns:a16="http://schemas.microsoft.com/office/drawing/2014/main" id="{D70A05B0-4B41-B55C-7CCB-3761860A3A4B}"/>
              </a:ext>
            </a:extLst>
          </p:cNvPr>
          <p:cNvGraphicFramePr>
            <a:graphicFrameLocks noGrp="1"/>
          </p:cNvGraphicFramePr>
          <p:nvPr>
            <p:extLst>
              <p:ext uri="{D42A27DB-BD31-4B8C-83A1-F6EECF244321}">
                <p14:modId xmlns:p14="http://schemas.microsoft.com/office/powerpoint/2010/main" val="76010355"/>
              </p:ext>
            </p:extLst>
          </p:nvPr>
        </p:nvGraphicFramePr>
        <p:xfrm>
          <a:off x="1590597" y="2537080"/>
          <a:ext cx="3183124" cy="3327370"/>
        </p:xfrm>
        <a:graphic>
          <a:graphicData uri="http://schemas.openxmlformats.org/drawingml/2006/table">
            <a:tbl>
              <a:tblPr firstRow="1" bandRow="1">
                <a:tableStyleId>{5C22544A-7EE6-4342-B048-85BDC9FD1C3A}</a:tableStyleId>
              </a:tblPr>
              <a:tblGrid>
                <a:gridCol w="2974844">
                  <a:extLst>
                    <a:ext uri="{9D8B030D-6E8A-4147-A177-3AD203B41FA5}">
                      <a16:colId xmlns:a16="http://schemas.microsoft.com/office/drawing/2014/main" val="1470118201"/>
                    </a:ext>
                  </a:extLst>
                </a:gridCol>
                <a:gridCol w="208280">
                  <a:extLst>
                    <a:ext uri="{9D8B030D-6E8A-4147-A177-3AD203B41FA5}">
                      <a16:colId xmlns:a16="http://schemas.microsoft.com/office/drawing/2014/main" val="2638949377"/>
                    </a:ext>
                  </a:extLst>
                </a:gridCol>
              </a:tblGrid>
              <a:tr h="348100">
                <a:tc>
                  <a:txBody>
                    <a:bodyPr/>
                    <a:lstStyle/>
                    <a:p>
                      <a:pPr algn="r"/>
                      <a:r>
                        <a:rPr lang="en-US" sz="1200" b="0" dirty="0">
                          <a:solidFill>
                            <a:schemeClr val="bg1">
                              <a:lumMod val="50000"/>
                            </a:schemeClr>
                          </a:solidFill>
                        </a:rPr>
                        <a:t>My parents and other family members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6122755"/>
                  </a:ext>
                </a:extLst>
              </a:tr>
              <a:tr h="427730">
                <a:tc>
                  <a:txBody>
                    <a:bodyPr/>
                    <a:lstStyle/>
                    <a:p>
                      <a:pPr algn="r"/>
                      <a:r>
                        <a:rPr lang="en-US" sz="1200" b="0" dirty="0">
                          <a:solidFill>
                            <a:schemeClr val="bg1">
                              <a:lumMod val="50000"/>
                            </a:schemeClr>
                          </a:solidFill>
                        </a:rPr>
                        <a:t>Law enforcement officers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3357652"/>
                  </a:ext>
                </a:extLst>
              </a:tr>
              <a:tr h="427730">
                <a:tc>
                  <a:txBody>
                    <a:bodyPr/>
                    <a:lstStyle/>
                    <a:p>
                      <a:pPr algn="r"/>
                      <a:r>
                        <a:rPr lang="en-US" sz="1200" b="0" dirty="0">
                          <a:solidFill>
                            <a:schemeClr val="bg1">
                              <a:lumMod val="50000"/>
                            </a:schemeClr>
                          </a:solidFill>
                        </a:rPr>
                        <a:t>Virginia Department of Transportation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99166347"/>
                  </a:ext>
                </a:extLst>
              </a:tr>
              <a:tr h="348100">
                <a:tc>
                  <a:txBody>
                    <a:bodyPr/>
                    <a:lstStyle/>
                    <a:p>
                      <a:pPr algn="r"/>
                      <a:r>
                        <a:rPr lang="en-US" sz="1200" b="0" dirty="0">
                          <a:solidFill>
                            <a:schemeClr val="bg1">
                              <a:lumMod val="50000"/>
                            </a:schemeClr>
                          </a:solidFill>
                        </a:rPr>
                        <a:t>Virginia Cannabis Control Authority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7498359"/>
                  </a:ext>
                </a:extLst>
              </a:tr>
              <a:tr h="42773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0" dirty="0">
                          <a:solidFill>
                            <a:schemeClr val="bg1">
                              <a:lumMod val="50000"/>
                            </a:schemeClr>
                          </a:solidFill>
                        </a:rPr>
                        <a:t>Virginia Department of Motor Vehicles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2120747"/>
                  </a:ext>
                </a:extLst>
              </a:tr>
              <a:tr h="427730">
                <a:tc>
                  <a:txBody>
                    <a:bodyPr/>
                    <a:lstStyle/>
                    <a:p>
                      <a:pPr algn="r"/>
                      <a:r>
                        <a:rPr lang="en-US" sz="1200" b="0" dirty="0">
                          <a:solidFill>
                            <a:schemeClr val="bg1">
                              <a:lumMod val="50000"/>
                            </a:schemeClr>
                          </a:solidFill>
                        </a:rPr>
                        <a:t>My friends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93191720"/>
                  </a:ext>
                </a:extLst>
              </a:tr>
              <a:tr h="435124">
                <a:tc>
                  <a:txBody>
                    <a:bodyPr/>
                    <a:lstStyle/>
                    <a:p>
                      <a:pPr algn="r"/>
                      <a:r>
                        <a:rPr lang="en-US" sz="1200" b="0" dirty="0">
                          <a:solidFill>
                            <a:schemeClr val="bg1">
                              <a:lumMod val="50000"/>
                            </a:schemeClr>
                          </a:solidFill>
                        </a:rPr>
                        <a:t>School teachers and other educators in schools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48953653"/>
                  </a:ext>
                </a:extLst>
              </a:tr>
              <a:tr h="427730">
                <a:tc>
                  <a:txBody>
                    <a:bodyPr/>
                    <a:lstStyle/>
                    <a:p>
                      <a:pPr algn="r"/>
                      <a:r>
                        <a:rPr lang="en-US" sz="1200" b="0" dirty="0">
                          <a:solidFill>
                            <a:schemeClr val="bg1">
                              <a:lumMod val="50000"/>
                            </a:schemeClr>
                          </a:solidFill>
                        </a:rPr>
                        <a:t>Budtenders and dispensary staff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9243739"/>
                  </a:ext>
                </a:extLst>
              </a:tr>
            </a:tbl>
          </a:graphicData>
        </a:graphic>
      </p:graphicFrame>
      <p:graphicFrame>
        <p:nvGraphicFramePr>
          <p:cNvPr id="7" name="Chart 6">
            <a:extLst>
              <a:ext uri="{FF2B5EF4-FFF2-40B4-BE49-F238E27FC236}">
                <a16:creationId xmlns:a16="http://schemas.microsoft.com/office/drawing/2014/main" id="{DF5F82EE-27A1-391C-D39C-78CBCCA30264}"/>
              </a:ext>
            </a:extLst>
          </p:cNvPr>
          <p:cNvGraphicFramePr/>
          <p:nvPr>
            <p:extLst>
              <p:ext uri="{D42A27DB-BD31-4B8C-83A1-F6EECF244321}">
                <p14:modId xmlns:p14="http://schemas.microsoft.com/office/powerpoint/2010/main" val="3018702412"/>
              </p:ext>
            </p:extLst>
          </p:nvPr>
        </p:nvGraphicFramePr>
        <p:xfrm>
          <a:off x="4691365" y="2373747"/>
          <a:ext cx="5758598" cy="4361964"/>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833A473A-C792-AB8C-A3B8-409925BF6EC6}"/>
              </a:ext>
            </a:extLst>
          </p:cNvPr>
          <p:cNvSpPr/>
          <p:nvPr/>
        </p:nvSpPr>
        <p:spPr>
          <a:xfrm>
            <a:off x="4773721" y="2080461"/>
            <a:ext cx="5055595" cy="307777"/>
          </a:xfrm>
          <a:prstGeom prst="rect">
            <a:avLst/>
          </a:prstGeom>
        </p:spPr>
        <p:txBody>
          <a:bodyPr wrap="square">
            <a:spAutoFit/>
          </a:bodyPr>
          <a:lstStyle/>
          <a:p>
            <a:pPr algn="ctr">
              <a:defRPr sz="1862" b="0" i="0" u="none" strike="noStrike" kern="1200" spc="0" baseline="0">
                <a:solidFill>
                  <a:srgbClr val="303030">
                    <a:lumMod val="65000"/>
                    <a:lumOff val="35000"/>
                  </a:srgbClr>
                </a:solidFill>
                <a:latin typeface="+mn-lt"/>
                <a:ea typeface="+mn-ea"/>
                <a:cs typeface="+mn-cs"/>
              </a:defRPr>
            </a:pPr>
            <a:r>
              <a:rPr lang="en-US" sz="1400" dirty="0">
                <a:solidFill>
                  <a:srgbClr val="303030">
                    <a:lumMod val="65000"/>
                    <a:lumOff val="35000"/>
                  </a:srgbClr>
                </a:solidFill>
              </a:rPr>
              <a:t>Perceived Trustworthiness</a:t>
            </a:r>
          </a:p>
        </p:txBody>
      </p:sp>
      <p:sp>
        <p:nvSpPr>
          <p:cNvPr id="10" name="TextBox 9">
            <a:extLst>
              <a:ext uri="{FF2B5EF4-FFF2-40B4-BE49-F238E27FC236}">
                <a16:creationId xmlns:a16="http://schemas.microsoft.com/office/drawing/2014/main" id="{11AE2B02-32AD-5865-0790-A1E10D9D2F84}"/>
              </a:ext>
            </a:extLst>
          </p:cNvPr>
          <p:cNvSpPr txBox="1"/>
          <p:nvPr/>
        </p:nvSpPr>
        <p:spPr>
          <a:xfrm>
            <a:off x="0" y="6610296"/>
            <a:ext cx="7633252" cy="230832"/>
          </a:xfrm>
          <a:prstGeom prst="rect">
            <a:avLst/>
          </a:prstGeom>
          <a:noFill/>
        </p:spPr>
        <p:txBody>
          <a:bodyPr wrap="square" rtlCol="0">
            <a:spAutoFit/>
          </a:bodyPr>
          <a:lstStyle/>
          <a:p>
            <a:r>
              <a:rPr lang="en-US" sz="900" dirty="0">
                <a:solidFill>
                  <a:srgbClr val="787878"/>
                </a:solidFill>
              </a:rPr>
              <a:t>Q28. Who do you trust to tell you honest, objective information about driving after having consumed marijuana? </a:t>
            </a:r>
            <a:r>
              <a:rPr lang="en-US" sz="900" i="1" dirty="0">
                <a:solidFill>
                  <a:srgbClr val="787878"/>
                </a:solidFill>
              </a:rPr>
              <a:t>Base: Total Respondents (n=783)</a:t>
            </a:r>
            <a:endParaRPr lang="en-US" sz="900" dirty="0">
              <a:solidFill>
                <a:srgbClr val="787878"/>
              </a:solidFill>
            </a:endParaRPr>
          </a:p>
        </p:txBody>
      </p:sp>
    </p:spTree>
    <p:extLst>
      <p:ext uri="{BB962C8B-B14F-4D97-AF65-F5344CB8AC3E}">
        <p14:creationId xmlns:p14="http://schemas.microsoft.com/office/powerpoint/2010/main" val="270414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8AB4D0C-E054-4C40-82DC-D2D756107C82}"/>
              </a:ext>
            </a:extLst>
          </p:cNvPr>
          <p:cNvSpPr>
            <a:spLocks noGrp="1"/>
          </p:cNvSpPr>
          <p:nvPr>
            <p:ph idx="11"/>
          </p:nvPr>
        </p:nvSpPr>
        <p:spPr>
          <a:xfrm>
            <a:off x="178231" y="552450"/>
            <a:ext cx="11577234" cy="1060449"/>
          </a:xfrm>
        </p:spPr>
        <p:txBody>
          <a:bodyPr/>
          <a:lstStyle/>
          <a:p>
            <a:r>
              <a:rPr lang="en-US" sz="2800" b="1" dirty="0">
                <a:solidFill>
                  <a:schemeClr val="tx2"/>
                </a:solidFill>
              </a:rPr>
              <a:t>When asked to choose the one most trustworthy source of information, more than one-quarter of Virginians chose law enforcement officers.</a:t>
            </a:r>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35</a:t>
            </a:fld>
            <a:endParaRPr lang="en-US" dirty="0"/>
          </a:p>
        </p:txBody>
      </p:sp>
      <p:sp>
        <p:nvSpPr>
          <p:cNvPr id="2" name="TextBox 1">
            <a:extLst>
              <a:ext uri="{FF2B5EF4-FFF2-40B4-BE49-F238E27FC236}">
                <a16:creationId xmlns:a16="http://schemas.microsoft.com/office/drawing/2014/main" id="{8CDFAD53-9D0B-FB41-CC8B-7BCE33ED8D5A}"/>
              </a:ext>
            </a:extLst>
          </p:cNvPr>
          <p:cNvSpPr txBox="1"/>
          <p:nvPr/>
        </p:nvSpPr>
        <p:spPr>
          <a:xfrm>
            <a:off x="8792" y="6631154"/>
            <a:ext cx="8499103" cy="230832"/>
          </a:xfrm>
          <a:prstGeom prst="rect">
            <a:avLst/>
          </a:prstGeom>
          <a:noFill/>
        </p:spPr>
        <p:txBody>
          <a:bodyPr wrap="square" rtlCol="0">
            <a:spAutoFit/>
          </a:bodyPr>
          <a:lstStyle/>
          <a:p>
            <a:r>
              <a:rPr lang="en-US" sz="900" dirty="0" err="1">
                <a:solidFill>
                  <a:srgbClr val="787878"/>
                </a:solidFill>
              </a:rPr>
              <a:t>Q29</a:t>
            </a:r>
            <a:r>
              <a:rPr lang="en-US" sz="900" dirty="0">
                <a:solidFill>
                  <a:srgbClr val="787878"/>
                </a:solidFill>
              </a:rPr>
              <a:t>. Now, thinking about each of those potential sources of information, who do you believe is the most trustworthy source? </a:t>
            </a:r>
            <a:r>
              <a:rPr lang="en-US" sz="900" i="1" dirty="0">
                <a:solidFill>
                  <a:srgbClr val="787878"/>
                </a:solidFill>
              </a:rPr>
              <a:t>Base: Total Respondents (n=783)</a:t>
            </a:r>
          </a:p>
        </p:txBody>
      </p:sp>
      <p:graphicFrame>
        <p:nvGraphicFramePr>
          <p:cNvPr id="5" name="Chart 4">
            <a:extLst>
              <a:ext uri="{FF2B5EF4-FFF2-40B4-BE49-F238E27FC236}">
                <a16:creationId xmlns:a16="http://schemas.microsoft.com/office/drawing/2014/main" id="{A4F59CF2-61FF-819E-4ACE-4BFBB3EF711F}"/>
              </a:ext>
            </a:extLst>
          </p:cNvPr>
          <p:cNvGraphicFramePr/>
          <p:nvPr>
            <p:extLst>
              <p:ext uri="{D42A27DB-BD31-4B8C-83A1-F6EECF244321}">
                <p14:modId xmlns:p14="http://schemas.microsoft.com/office/powerpoint/2010/main" val="61693375"/>
              </p:ext>
            </p:extLst>
          </p:nvPr>
        </p:nvGraphicFramePr>
        <p:xfrm>
          <a:off x="5966848" y="1986727"/>
          <a:ext cx="4912657" cy="42626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42350C3F-4AB5-93ED-26CD-742AC55AC3A8}"/>
              </a:ext>
            </a:extLst>
          </p:cNvPr>
          <p:cNvGraphicFramePr>
            <a:graphicFrameLocks noGrp="1"/>
          </p:cNvGraphicFramePr>
          <p:nvPr>
            <p:extLst>
              <p:ext uri="{D42A27DB-BD31-4B8C-83A1-F6EECF244321}">
                <p14:modId xmlns:p14="http://schemas.microsoft.com/office/powerpoint/2010/main" val="1779904593"/>
              </p:ext>
            </p:extLst>
          </p:nvPr>
        </p:nvGraphicFramePr>
        <p:xfrm>
          <a:off x="2871351" y="2286000"/>
          <a:ext cx="3080080" cy="3873264"/>
        </p:xfrm>
        <a:graphic>
          <a:graphicData uri="http://schemas.openxmlformats.org/drawingml/2006/table">
            <a:tbl>
              <a:tblPr firstRow="1" bandRow="1">
                <a:tableStyleId>{5C22544A-7EE6-4342-B048-85BDC9FD1C3A}</a:tableStyleId>
              </a:tblPr>
              <a:tblGrid>
                <a:gridCol w="3080080">
                  <a:extLst>
                    <a:ext uri="{9D8B030D-6E8A-4147-A177-3AD203B41FA5}">
                      <a16:colId xmlns:a16="http://schemas.microsoft.com/office/drawing/2014/main" val="1470118201"/>
                    </a:ext>
                  </a:extLst>
                </a:gridCol>
              </a:tblGrid>
              <a:tr h="258544">
                <a:tc>
                  <a:txBody>
                    <a:bodyPr/>
                    <a:lstStyle/>
                    <a:p>
                      <a:pPr algn="r"/>
                      <a:r>
                        <a:rPr lang="en-US" sz="1100" b="0" dirty="0">
                          <a:solidFill>
                            <a:schemeClr val="bg1">
                              <a:lumMod val="50000"/>
                            </a:schemeClr>
                          </a:solidFill>
                        </a:rPr>
                        <a:t>Law enforcement officers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6122755"/>
                  </a:ext>
                </a:extLst>
              </a:tr>
              <a:tr h="516312">
                <a:tc>
                  <a:txBody>
                    <a:bodyPr/>
                    <a:lstStyle/>
                    <a:p>
                      <a:pPr algn="r"/>
                      <a:r>
                        <a:rPr lang="en-US" sz="1100" b="0" dirty="0">
                          <a:solidFill>
                            <a:schemeClr val="bg1">
                              <a:lumMod val="50000"/>
                            </a:schemeClr>
                          </a:solidFill>
                        </a:rPr>
                        <a:t>My parents and other family members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3357652"/>
                  </a:ext>
                </a:extLst>
              </a:tr>
              <a:tr h="516312">
                <a:tc>
                  <a:txBody>
                    <a:bodyPr/>
                    <a:lstStyle/>
                    <a:p>
                      <a:pPr algn="r"/>
                      <a:r>
                        <a:rPr lang="en-US" sz="1100" b="0" dirty="0">
                          <a:solidFill>
                            <a:schemeClr val="bg1">
                              <a:lumMod val="50000"/>
                            </a:schemeClr>
                          </a:solidFill>
                        </a:rPr>
                        <a:t>Virginia Cannabis Control Authority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99166347"/>
                  </a:ext>
                </a:extLst>
              </a:tr>
              <a:tr h="51631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0" dirty="0">
                          <a:solidFill>
                            <a:schemeClr val="bg1">
                              <a:lumMod val="50000"/>
                            </a:schemeClr>
                          </a:solidFill>
                        </a:rPr>
                        <a:t>Virginia Department of Motor Vehicles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7498359"/>
                  </a:ext>
                </a:extLst>
              </a:tr>
              <a:tr h="51631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0" dirty="0">
                          <a:solidFill>
                            <a:schemeClr val="bg1">
                              <a:lumMod val="50000"/>
                            </a:schemeClr>
                          </a:solidFill>
                        </a:rPr>
                        <a:t>My friends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2120747"/>
                  </a:ext>
                </a:extLst>
              </a:tr>
              <a:tr h="51631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0" dirty="0">
                          <a:solidFill>
                            <a:schemeClr val="bg1">
                              <a:lumMod val="50000"/>
                            </a:schemeClr>
                          </a:solidFill>
                        </a:rPr>
                        <a:t>Virginia Department of Transportation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4161619"/>
                  </a:ext>
                </a:extLst>
              </a:tr>
              <a:tr h="51631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0" dirty="0">
                          <a:solidFill>
                            <a:schemeClr val="bg1">
                              <a:lumMod val="50000"/>
                            </a:schemeClr>
                          </a:solidFill>
                        </a:rPr>
                        <a:t>Budtenders and dispensary staff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4330603"/>
                  </a:ext>
                </a:extLst>
              </a:tr>
              <a:tr h="51631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0" dirty="0">
                          <a:solidFill>
                            <a:schemeClr val="bg1">
                              <a:lumMod val="50000"/>
                            </a:schemeClr>
                          </a:solidFill>
                        </a:rPr>
                        <a:t>School teachers and other education in schools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9799551"/>
                  </a:ext>
                </a:extLst>
              </a:tr>
            </a:tbl>
          </a:graphicData>
        </a:graphic>
      </p:graphicFrame>
      <p:sp>
        <p:nvSpPr>
          <p:cNvPr id="8" name="Rectangle: Rounded Corners 7">
            <a:extLst>
              <a:ext uri="{FF2B5EF4-FFF2-40B4-BE49-F238E27FC236}">
                <a16:creationId xmlns:a16="http://schemas.microsoft.com/office/drawing/2014/main" id="{49124583-28CA-3B59-F821-AAE7A64CB5C4}"/>
              </a:ext>
            </a:extLst>
          </p:cNvPr>
          <p:cNvSpPr/>
          <p:nvPr/>
        </p:nvSpPr>
        <p:spPr>
          <a:xfrm>
            <a:off x="3160643" y="2084789"/>
            <a:ext cx="4822147" cy="578855"/>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298689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0A9845-3E27-402D-BA60-A3C8C1453E35}"/>
              </a:ext>
            </a:extLst>
          </p:cNvPr>
          <p:cNvSpPr>
            <a:spLocks noGrp="1"/>
          </p:cNvSpPr>
          <p:nvPr>
            <p:ph type="title"/>
          </p:nvPr>
        </p:nvSpPr>
        <p:spPr>
          <a:xfrm>
            <a:off x="252918" y="886691"/>
            <a:ext cx="3080831" cy="5167745"/>
          </a:xfrm>
        </p:spPr>
        <p:txBody>
          <a:bodyPr>
            <a:noAutofit/>
          </a:bodyPr>
          <a:lstStyle/>
          <a:p>
            <a:r>
              <a:rPr lang="en-US" sz="2500" dirty="0"/>
              <a:t>Strong majorities of Virginians believe that police officers protect Virginians and keep their communities safe, including about one-half who find that very believable (regardless of wording).</a:t>
            </a:r>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36</a:t>
            </a:fld>
            <a:endParaRPr lang="en-US" dirty="0"/>
          </a:p>
        </p:txBody>
      </p:sp>
      <p:sp>
        <p:nvSpPr>
          <p:cNvPr id="2" name="TextBox 1">
            <a:extLst>
              <a:ext uri="{FF2B5EF4-FFF2-40B4-BE49-F238E27FC236}">
                <a16:creationId xmlns:a16="http://schemas.microsoft.com/office/drawing/2014/main" id="{7958B2D2-A9D0-AC83-8AA3-05C3083EA264}"/>
              </a:ext>
            </a:extLst>
          </p:cNvPr>
          <p:cNvSpPr txBox="1"/>
          <p:nvPr/>
        </p:nvSpPr>
        <p:spPr>
          <a:xfrm>
            <a:off x="8792" y="6495197"/>
            <a:ext cx="11861630" cy="369332"/>
          </a:xfrm>
          <a:prstGeom prst="rect">
            <a:avLst/>
          </a:prstGeom>
          <a:noFill/>
        </p:spPr>
        <p:txBody>
          <a:bodyPr wrap="square" rtlCol="0">
            <a:spAutoFit/>
          </a:bodyPr>
          <a:lstStyle/>
          <a:p>
            <a:r>
              <a:rPr lang="en-US" sz="900" dirty="0" err="1">
                <a:solidFill>
                  <a:srgbClr val="787878"/>
                </a:solidFill>
              </a:rPr>
              <a:t>Q30A</a:t>
            </a:r>
            <a:r>
              <a:rPr lang="en-US" sz="900" dirty="0">
                <a:solidFill>
                  <a:srgbClr val="787878"/>
                </a:solidFill>
              </a:rPr>
              <a:t>.  How believable do you find the following statement to be? Police officers protect Virginians and keep our communities safe. </a:t>
            </a:r>
            <a:r>
              <a:rPr lang="en-US" sz="900" i="1" dirty="0">
                <a:solidFill>
                  <a:srgbClr val="787878"/>
                </a:solidFill>
              </a:rPr>
              <a:t>Base: Total Half Sample A (n=391)</a:t>
            </a:r>
          </a:p>
          <a:p>
            <a:r>
              <a:rPr lang="en-US" sz="900" dirty="0" err="1">
                <a:solidFill>
                  <a:srgbClr val="787878"/>
                </a:solidFill>
              </a:rPr>
              <a:t>Q30B</a:t>
            </a:r>
            <a:r>
              <a:rPr lang="en-US" sz="900" dirty="0">
                <a:solidFill>
                  <a:srgbClr val="787878"/>
                </a:solidFill>
              </a:rPr>
              <a:t>. How believable do you find the following statement to be? Police officers are enforcing traffic safety laws to protect Virginians and keep our communities safe. </a:t>
            </a:r>
            <a:r>
              <a:rPr lang="en-US" sz="900" i="1" dirty="0">
                <a:solidFill>
                  <a:srgbClr val="787878"/>
                </a:solidFill>
              </a:rPr>
              <a:t>Base: Total Half Sample B (n=392)</a:t>
            </a:r>
            <a:endParaRPr lang="en-US" sz="900" dirty="0">
              <a:solidFill>
                <a:srgbClr val="787878"/>
              </a:solidFill>
            </a:endParaRPr>
          </a:p>
        </p:txBody>
      </p:sp>
      <p:graphicFrame>
        <p:nvGraphicFramePr>
          <p:cNvPr id="5" name="Chart 4">
            <a:extLst>
              <a:ext uri="{FF2B5EF4-FFF2-40B4-BE49-F238E27FC236}">
                <a16:creationId xmlns:a16="http://schemas.microsoft.com/office/drawing/2014/main" id="{4A501B28-81E4-81BD-CA05-A7A967B054E9}"/>
              </a:ext>
            </a:extLst>
          </p:cNvPr>
          <p:cNvGraphicFramePr>
            <a:graphicFrameLocks/>
          </p:cNvGraphicFramePr>
          <p:nvPr>
            <p:extLst>
              <p:ext uri="{D42A27DB-BD31-4B8C-83A1-F6EECF244321}">
                <p14:modId xmlns:p14="http://schemas.microsoft.com/office/powerpoint/2010/main" val="2552468226"/>
              </p:ext>
            </p:extLst>
          </p:nvPr>
        </p:nvGraphicFramePr>
        <p:xfrm>
          <a:off x="4559581" y="1555444"/>
          <a:ext cx="5945554" cy="460118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a:extLst>
              <a:ext uri="{FF2B5EF4-FFF2-40B4-BE49-F238E27FC236}">
                <a16:creationId xmlns:a16="http://schemas.microsoft.com/office/drawing/2014/main" id="{53B6F178-6DF2-25C2-5E37-394A98D02874}"/>
              </a:ext>
            </a:extLst>
          </p:cNvPr>
          <p:cNvGrpSpPr/>
          <p:nvPr/>
        </p:nvGrpSpPr>
        <p:grpSpPr>
          <a:xfrm rot="16200000">
            <a:off x="3009264" y="3195020"/>
            <a:ext cx="3694228" cy="520841"/>
            <a:chOff x="6096000" y="716601"/>
            <a:chExt cx="1786648" cy="428018"/>
          </a:xfrm>
        </p:grpSpPr>
        <p:cxnSp>
          <p:nvCxnSpPr>
            <p:cNvPr id="10" name="Straight Connector 9">
              <a:extLst>
                <a:ext uri="{FF2B5EF4-FFF2-40B4-BE49-F238E27FC236}">
                  <a16:creationId xmlns:a16="http://schemas.microsoft.com/office/drawing/2014/main" id="{13A0D225-0BAD-2728-19D5-A213D2985086}"/>
                </a:ext>
              </a:extLst>
            </p:cNvPr>
            <p:cNvCxnSpPr>
              <a:cxnSpLocks/>
            </p:cNvCxnSpPr>
            <p:nvPr/>
          </p:nvCxnSpPr>
          <p:spPr>
            <a:xfrm flipH="1">
              <a:off x="6096000" y="716601"/>
              <a:ext cx="1786648" cy="0"/>
            </a:xfrm>
            <a:prstGeom prst="line">
              <a:avLst/>
            </a:prstGeom>
            <a:ln w="28575">
              <a:solidFill>
                <a:srgbClr val="787878"/>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7FE38E0-3C53-8750-CD60-C78821AA22CE}"/>
                </a:ext>
              </a:extLst>
            </p:cNvPr>
            <p:cNvCxnSpPr/>
            <p:nvPr/>
          </p:nvCxnSpPr>
          <p:spPr>
            <a:xfrm>
              <a:off x="6096000" y="758757"/>
              <a:ext cx="0" cy="379379"/>
            </a:xfrm>
            <a:prstGeom prst="line">
              <a:avLst/>
            </a:prstGeom>
            <a:ln w="28575">
              <a:solidFill>
                <a:srgbClr val="787878"/>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6FFC639-C64E-998E-FDB6-695FC4BB860E}"/>
                </a:ext>
              </a:extLst>
            </p:cNvPr>
            <p:cNvCxnSpPr/>
            <p:nvPr/>
          </p:nvCxnSpPr>
          <p:spPr>
            <a:xfrm>
              <a:off x="7882647" y="765240"/>
              <a:ext cx="0" cy="379379"/>
            </a:xfrm>
            <a:prstGeom prst="line">
              <a:avLst/>
            </a:prstGeom>
            <a:ln w="28575">
              <a:solidFill>
                <a:srgbClr val="787878"/>
              </a:solidFill>
              <a:prstDash val="sysDot"/>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40F863A9-52CC-223E-0695-25388F6C6337}"/>
              </a:ext>
            </a:extLst>
          </p:cNvPr>
          <p:cNvSpPr/>
          <p:nvPr/>
        </p:nvSpPr>
        <p:spPr>
          <a:xfrm>
            <a:off x="4210275" y="3299515"/>
            <a:ext cx="640080" cy="274320"/>
          </a:xfrm>
          <a:prstGeom prst="rect">
            <a:avLst/>
          </a:prstGeom>
          <a:solidFill>
            <a:srgbClr val="787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83%</a:t>
            </a:r>
          </a:p>
        </p:txBody>
      </p:sp>
      <p:graphicFrame>
        <p:nvGraphicFramePr>
          <p:cNvPr id="3" name="Chart 2">
            <a:extLst>
              <a:ext uri="{FF2B5EF4-FFF2-40B4-BE49-F238E27FC236}">
                <a16:creationId xmlns:a16="http://schemas.microsoft.com/office/drawing/2014/main" id="{8D5B2CE3-F8DF-2057-5858-28CB985AF339}"/>
              </a:ext>
            </a:extLst>
          </p:cNvPr>
          <p:cNvGraphicFramePr>
            <a:graphicFrameLocks noChangeAspect="1"/>
          </p:cNvGraphicFramePr>
          <p:nvPr>
            <p:extLst>
              <p:ext uri="{D42A27DB-BD31-4B8C-83A1-F6EECF244321}">
                <p14:modId xmlns:p14="http://schemas.microsoft.com/office/powerpoint/2010/main" val="1251288228"/>
              </p:ext>
            </p:extLst>
          </p:nvPr>
        </p:nvGraphicFramePr>
        <p:xfrm>
          <a:off x="8462165" y="1608346"/>
          <a:ext cx="2041097" cy="4601166"/>
        </p:xfrm>
        <a:graphic>
          <a:graphicData uri="http://schemas.openxmlformats.org/drawingml/2006/chart">
            <c:chart xmlns:c="http://schemas.openxmlformats.org/drawingml/2006/chart" xmlns:r="http://schemas.openxmlformats.org/officeDocument/2006/relationships" r:id="rId4"/>
          </a:graphicData>
        </a:graphic>
      </p:graphicFrame>
      <p:grpSp>
        <p:nvGrpSpPr>
          <p:cNvPr id="14" name="Group 13">
            <a:extLst>
              <a:ext uri="{FF2B5EF4-FFF2-40B4-BE49-F238E27FC236}">
                <a16:creationId xmlns:a16="http://schemas.microsoft.com/office/drawing/2014/main" id="{4A5996D1-5049-1893-A129-DBBAC1D477F3}"/>
              </a:ext>
            </a:extLst>
          </p:cNvPr>
          <p:cNvGrpSpPr/>
          <p:nvPr/>
        </p:nvGrpSpPr>
        <p:grpSpPr>
          <a:xfrm rot="5400000">
            <a:off x="8251972" y="3292953"/>
            <a:ext cx="4116692" cy="747445"/>
            <a:chOff x="6096000" y="716601"/>
            <a:chExt cx="1786648" cy="428018"/>
          </a:xfrm>
        </p:grpSpPr>
        <p:cxnSp>
          <p:nvCxnSpPr>
            <p:cNvPr id="15" name="Straight Connector 14">
              <a:extLst>
                <a:ext uri="{FF2B5EF4-FFF2-40B4-BE49-F238E27FC236}">
                  <a16:creationId xmlns:a16="http://schemas.microsoft.com/office/drawing/2014/main" id="{E7CB3DD9-4A23-C4C6-BB25-9BCE25EEAC91}"/>
                </a:ext>
              </a:extLst>
            </p:cNvPr>
            <p:cNvCxnSpPr>
              <a:cxnSpLocks/>
            </p:cNvCxnSpPr>
            <p:nvPr/>
          </p:nvCxnSpPr>
          <p:spPr>
            <a:xfrm flipH="1">
              <a:off x="6096000" y="716601"/>
              <a:ext cx="1786648" cy="0"/>
            </a:xfrm>
            <a:prstGeom prst="line">
              <a:avLst/>
            </a:prstGeom>
            <a:ln w="28575">
              <a:solidFill>
                <a:srgbClr val="787878"/>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2F91F3E-BBB3-6D33-1BE0-BDD4337E6691}"/>
                </a:ext>
              </a:extLst>
            </p:cNvPr>
            <p:cNvCxnSpPr/>
            <p:nvPr/>
          </p:nvCxnSpPr>
          <p:spPr>
            <a:xfrm>
              <a:off x="6096000" y="758757"/>
              <a:ext cx="0" cy="379379"/>
            </a:xfrm>
            <a:prstGeom prst="line">
              <a:avLst/>
            </a:prstGeom>
            <a:ln w="28575">
              <a:solidFill>
                <a:srgbClr val="787878"/>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CF1F26A-3E42-DB24-C8E3-81A752F02E02}"/>
                </a:ext>
              </a:extLst>
            </p:cNvPr>
            <p:cNvCxnSpPr/>
            <p:nvPr/>
          </p:nvCxnSpPr>
          <p:spPr>
            <a:xfrm>
              <a:off x="7882647" y="765240"/>
              <a:ext cx="0" cy="379379"/>
            </a:xfrm>
            <a:prstGeom prst="line">
              <a:avLst/>
            </a:prstGeom>
            <a:ln w="28575">
              <a:solidFill>
                <a:srgbClr val="787878"/>
              </a:solidFill>
              <a:prstDash val="sysDot"/>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C9C2C1B5-F88D-1DC2-F8BE-725815EF77CA}"/>
              </a:ext>
            </a:extLst>
          </p:cNvPr>
          <p:cNvSpPr/>
          <p:nvPr/>
        </p:nvSpPr>
        <p:spPr>
          <a:xfrm>
            <a:off x="4711981" y="683703"/>
            <a:ext cx="1639609" cy="646331"/>
          </a:xfrm>
          <a:prstGeom prst="rect">
            <a:avLst/>
          </a:prstGeom>
        </p:spPr>
        <p:txBody>
          <a:bodyPr wrap="square">
            <a:spAutoFit/>
          </a:bodyPr>
          <a:lstStyle/>
          <a:p>
            <a:pPr algn="ctr">
              <a:defRPr sz="1862" b="0" i="0" u="none" strike="noStrike" kern="1200" spc="0" baseline="0">
                <a:solidFill>
                  <a:srgbClr val="303030">
                    <a:lumMod val="65000"/>
                    <a:lumOff val="35000"/>
                  </a:srgbClr>
                </a:solidFill>
                <a:latin typeface="+mn-lt"/>
                <a:ea typeface="+mn-ea"/>
                <a:cs typeface="+mn-cs"/>
              </a:defRPr>
            </a:pPr>
            <a:r>
              <a:rPr lang="en-US" sz="1200" dirty="0"/>
              <a:t>Police officers protect Virginians and keep our communities safe</a:t>
            </a:r>
          </a:p>
        </p:txBody>
      </p:sp>
      <p:sp>
        <p:nvSpPr>
          <p:cNvPr id="20" name="Rectangle 19">
            <a:extLst>
              <a:ext uri="{FF2B5EF4-FFF2-40B4-BE49-F238E27FC236}">
                <a16:creationId xmlns:a16="http://schemas.microsoft.com/office/drawing/2014/main" id="{8B6B4A70-9E27-FAA0-0E0C-492EDDF7D1DE}"/>
              </a:ext>
            </a:extLst>
          </p:cNvPr>
          <p:cNvSpPr/>
          <p:nvPr/>
        </p:nvSpPr>
        <p:spPr>
          <a:xfrm>
            <a:off x="10364001" y="3287268"/>
            <a:ext cx="640080" cy="274320"/>
          </a:xfrm>
          <a:prstGeom prst="rect">
            <a:avLst/>
          </a:prstGeom>
          <a:solidFill>
            <a:srgbClr val="787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92%</a:t>
            </a:r>
          </a:p>
        </p:txBody>
      </p:sp>
      <p:sp>
        <p:nvSpPr>
          <p:cNvPr id="18" name="Rectangle 17">
            <a:extLst>
              <a:ext uri="{FF2B5EF4-FFF2-40B4-BE49-F238E27FC236}">
                <a16:creationId xmlns:a16="http://schemas.microsoft.com/office/drawing/2014/main" id="{116B86C6-86DF-A26C-9484-FB24B4441240}"/>
              </a:ext>
            </a:extLst>
          </p:cNvPr>
          <p:cNvSpPr/>
          <p:nvPr/>
        </p:nvSpPr>
        <p:spPr>
          <a:xfrm>
            <a:off x="8431704" y="683703"/>
            <a:ext cx="2252337" cy="830997"/>
          </a:xfrm>
          <a:prstGeom prst="rect">
            <a:avLst/>
          </a:prstGeom>
        </p:spPr>
        <p:txBody>
          <a:bodyPr wrap="square">
            <a:spAutoFit/>
          </a:bodyPr>
          <a:lstStyle/>
          <a:p>
            <a:pPr algn="ctr">
              <a:defRPr sz="1862" b="0" i="0" u="none" strike="noStrike" kern="1200" spc="0" baseline="0">
                <a:solidFill>
                  <a:srgbClr val="303030">
                    <a:lumMod val="65000"/>
                    <a:lumOff val="35000"/>
                  </a:srgbClr>
                </a:solidFill>
                <a:latin typeface="+mn-lt"/>
                <a:ea typeface="+mn-ea"/>
                <a:cs typeface="+mn-cs"/>
              </a:defRPr>
            </a:pPr>
            <a:r>
              <a:rPr lang="en-US" sz="1200" dirty="0"/>
              <a:t>Police officers are enforcing traffic safety laws to protect Virginians and keep our communities safe. </a:t>
            </a:r>
          </a:p>
        </p:txBody>
      </p:sp>
    </p:spTree>
    <p:extLst>
      <p:ext uri="{BB962C8B-B14F-4D97-AF65-F5344CB8AC3E}">
        <p14:creationId xmlns:p14="http://schemas.microsoft.com/office/powerpoint/2010/main" val="23675382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D54EE-BA76-4F26-ABA0-DAB654DC7C8E}"/>
              </a:ext>
            </a:extLst>
          </p:cNvPr>
          <p:cNvSpPr>
            <a:spLocks noGrp="1"/>
          </p:cNvSpPr>
          <p:nvPr>
            <p:ph type="title"/>
          </p:nvPr>
        </p:nvSpPr>
        <p:spPr>
          <a:xfrm>
            <a:off x="185714" y="4409268"/>
            <a:ext cx="8046423" cy="1424480"/>
          </a:xfrm>
        </p:spPr>
        <p:txBody>
          <a:bodyPr/>
          <a:lstStyle/>
          <a:p>
            <a:r>
              <a:rPr lang="en-US" dirty="0"/>
              <a:t>Evaluation of Policy Statements</a:t>
            </a:r>
          </a:p>
        </p:txBody>
      </p:sp>
    </p:spTree>
    <p:extLst>
      <p:ext uri="{BB962C8B-B14F-4D97-AF65-F5344CB8AC3E}">
        <p14:creationId xmlns:p14="http://schemas.microsoft.com/office/powerpoint/2010/main" val="103144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0A9845-3E27-402D-BA60-A3C8C1453E35}"/>
              </a:ext>
            </a:extLst>
          </p:cNvPr>
          <p:cNvSpPr>
            <a:spLocks noGrp="1"/>
          </p:cNvSpPr>
          <p:nvPr>
            <p:ph type="title"/>
          </p:nvPr>
        </p:nvSpPr>
        <p:spPr/>
        <p:txBody>
          <a:bodyPr>
            <a:normAutofit/>
          </a:bodyPr>
          <a:lstStyle/>
          <a:p>
            <a:r>
              <a:rPr lang="en-US" sz="2800" dirty="0"/>
              <a:t>Across potential statements aimed at convincing someone not to drive after using marijuana, most Virginians find all of them persuasive.</a:t>
            </a:r>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38</a:t>
            </a:fld>
            <a:endParaRPr lang="en-US" dirty="0"/>
          </a:p>
        </p:txBody>
      </p:sp>
      <p:sp>
        <p:nvSpPr>
          <p:cNvPr id="2" name="TextBox 1">
            <a:extLst>
              <a:ext uri="{FF2B5EF4-FFF2-40B4-BE49-F238E27FC236}">
                <a16:creationId xmlns:a16="http://schemas.microsoft.com/office/drawing/2014/main" id="{ECF9BE77-FDFE-8D28-9D5A-7FAA44392E40}"/>
              </a:ext>
            </a:extLst>
          </p:cNvPr>
          <p:cNvSpPr txBox="1"/>
          <p:nvPr/>
        </p:nvSpPr>
        <p:spPr>
          <a:xfrm>
            <a:off x="8792" y="6641962"/>
            <a:ext cx="11855239" cy="230832"/>
          </a:xfrm>
          <a:prstGeom prst="rect">
            <a:avLst/>
          </a:prstGeom>
          <a:noFill/>
        </p:spPr>
        <p:txBody>
          <a:bodyPr wrap="square" rtlCol="0">
            <a:spAutoFit/>
          </a:bodyPr>
          <a:lstStyle/>
          <a:p>
            <a:r>
              <a:rPr lang="en-US" sz="900" dirty="0">
                <a:solidFill>
                  <a:srgbClr val="787878"/>
                </a:solidFill>
              </a:rPr>
              <a:t>Q24. Please indicate if each of the following is very persuasive, somewhat persuasive, not very persuasive, or not at all persuasive in terms of getting you to NOT drive after you have used marijuana? </a:t>
            </a:r>
            <a:r>
              <a:rPr lang="en-US" sz="900" i="1" dirty="0">
                <a:solidFill>
                  <a:srgbClr val="787878"/>
                </a:solidFill>
              </a:rPr>
              <a:t>Base: Total Respondents (n=783)</a:t>
            </a:r>
            <a:endParaRPr lang="en-US" sz="900" dirty="0">
              <a:solidFill>
                <a:srgbClr val="787878"/>
              </a:solidFill>
            </a:endParaRPr>
          </a:p>
        </p:txBody>
      </p:sp>
      <p:sp>
        <p:nvSpPr>
          <p:cNvPr id="15" name="Rectangle 14">
            <a:extLst>
              <a:ext uri="{FF2B5EF4-FFF2-40B4-BE49-F238E27FC236}">
                <a16:creationId xmlns:a16="http://schemas.microsoft.com/office/drawing/2014/main" id="{504DBE57-5240-D1BD-367D-752C92526D7B}"/>
              </a:ext>
            </a:extLst>
          </p:cNvPr>
          <p:cNvSpPr/>
          <p:nvPr/>
        </p:nvSpPr>
        <p:spPr>
          <a:xfrm>
            <a:off x="7621991" y="1300078"/>
            <a:ext cx="4114800" cy="276999"/>
          </a:xfrm>
          <a:prstGeom prst="rect">
            <a:avLst/>
          </a:prstGeom>
        </p:spPr>
        <p:txBody>
          <a:bodyPr wrap="square">
            <a:spAutoFit/>
          </a:bodyPr>
          <a:lstStyle/>
          <a:p>
            <a:pPr algn="ctr">
              <a:defRPr sz="1862" b="0" i="0" u="none" strike="noStrike" kern="1200" spc="0" baseline="0">
                <a:solidFill>
                  <a:srgbClr val="303030">
                    <a:lumMod val="65000"/>
                    <a:lumOff val="35000"/>
                  </a:srgbClr>
                </a:solidFill>
                <a:latin typeface="+mn-lt"/>
                <a:ea typeface="+mn-ea"/>
                <a:cs typeface="+mn-cs"/>
              </a:defRPr>
            </a:pPr>
            <a:r>
              <a:rPr lang="en-US" sz="1200" dirty="0"/>
              <a:t>Attitudes Towards Policies</a:t>
            </a:r>
          </a:p>
        </p:txBody>
      </p:sp>
      <p:graphicFrame>
        <p:nvGraphicFramePr>
          <p:cNvPr id="3" name="Table 2">
            <a:extLst>
              <a:ext uri="{FF2B5EF4-FFF2-40B4-BE49-F238E27FC236}">
                <a16:creationId xmlns:a16="http://schemas.microsoft.com/office/drawing/2014/main" id="{5912A835-671C-C1A9-E83D-15D537890A20}"/>
              </a:ext>
            </a:extLst>
          </p:cNvPr>
          <p:cNvGraphicFramePr>
            <a:graphicFrameLocks noGrp="1"/>
          </p:cNvGraphicFramePr>
          <p:nvPr>
            <p:extLst>
              <p:ext uri="{D42A27DB-BD31-4B8C-83A1-F6EECF244321}">
                <p14:modId xmlns:p14="http://schemas.microsoft.com/office/powerpoint/2010/main" val="383990964"/>
              </p:ext>
            </p:extLst>
          </p:nvPr>
        </p:nvGraphicFramePr>
        <p:xfrm>
          <a:off x="3466350" y="1670544"/>
          <a:ext cx="4328160" cy="4207742"/>
        </p:xfrm>
        <a:graphic>
          <a:graphicData uri="http://schemas.openxmlformats.org/drawingml/2006/table">
            <a:tbl>
              <a:tblPr firstRow="1" bandRow="1">
                <a:tableStyleId>{5C22544A-7EE6-4342-B048-85BDC9FD1C3A}</a:tableStyleId>
              </a:tblPr>
              <a:tblGrid>
                <a:gridCol w="4119635">
                  <a:extLst>
                    <a:ext uri="{9D8B030D-6E8A-4147-A177-3AD203B41FA5}">
                      <a16:colId xmlns:a16="http://schemas.microsoft.com/office/drawing/2014/main" val="1470118201"/>
                    </a:ext>
                  </a:extLst>
                </a:gridCol>
                <a:gridCol w="208525">
                  <a:extLst>
                    <a:ext uri="{9D8B030D-6E8A-4147-A177-3AD203B41FA5}">
                      <a16:colId xmlns:a16="http://schemas.microsoft.com/office/drawing/2014/main" val="2638949377"/>
                    </a:ext>
                  </a:extLst>
                </a:gridCol>
              </a:tblGrid>
              <a:tr h="57717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0" dirty="0">
                          <a:solidFill>
                            <a:schemeClr val="bg1">
                              <a:lumMod val="50000"/>
                            </a:schemeClr>
                          </a:solidFill>
                        </a:rPr>
                        <a:t>Upon arrest for driving under the influence of marijuana you could lose your driver’s license.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6122755"/>
                  </a:ext>
                </a:extLst>
              </a:tr>
              <a:tr h="59910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0" dirty="0">
                          <a:solidFill>
                            <a:schemeClr val="bg1">
                              <a:lumMod val="50000"/>
                            </a:schemeClr>
                          </a:solidFill>
                        </a:rPr>
                        <a:t>It could cost a person up to $10,000 in fines, court costs, and legal fees if convicted of operating a motor vehicle under the influence of marijuana.</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3357652"/>
                  </a:ext>
                </a:extLst>
              </a:tr>
              <a:tr h="599108">
                <a:tc>
                  <a:txBody>
                    <a:bodyPr/>
                    <a:lstStyle/>
                    <a:p>
                      <a:pPr algn="r"/>
                      <a:r>
                        <a:rPr lang="en-US" sz="1000" b="0" dirty="0">
                          <a:solidFill>
                            <a:schemeClr val="bg1">
                              <a:lumMod val="50000"/>
                            </a:schemeClr>
                          </a:solidFill>
                        </a:rPr>
                        <a:t>A person driving under the influence of marijuana could get into a crash that could permanently maim or disfigure someone else. These injuries could lead to lifelong disability.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99166347"/>
                  </a:ext>
                </a:extLst>
              </a:tr>
              <a:tr h="64528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0" dirty="0">
                          <a:solidFill>
                            <a:schemeClr val="bg1">
                              <a:lumMod val="50000"/>
                            </a:schemeClr>
                          </a:solidFill>
                        </a:rPr>
                        <a:t>If a person gets behind the wheel while under the influence of marijuana, they could get in a crash and kill someone else.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7498359"/>
                  </a:ext>
                </a:extLst>
              </a:tr>
              <a:tr h="57717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0" dirty="0">
                          <a:solidFill>
                            <a:schemeClr val="bg1">
                              <a:lumMod val="50000"/>
                            </a:schemeClr>
                          </a:solidFill>
                        </a:rPr>
                        <a:t>Upon arrest for driving under the influence of marijuana you will be arrested and processed into jail.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5582700"/>
                  </a:ext>
                </a:extLst>
              </a:tr>
              <a:tr h="60495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0" dirty="0">
                          <a:solidFill>
                            <a:schemeClr val="bg1">
                              <a:lumMod val="50000"/>
                            </a:schemeClr>
                          </a:solidFill>
                        </a:rPr>
                        <a:t>A person driving under the influence of marijuana could get into a crash that could permanently maim or disfigure (themselves/someone else). These injuries could lead to lifelong disability.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2120747"/>
                  </a:ext>
                </a:extLst>
              </a:tr>
              <a:tr h="60495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0" dirty="0">
                          <a:solidFill>
                            <a:schemeClr val="bg1">
                              <a:lumMod val="50000"/>
                            </a:schemeClr>
                          </a:solidFill>
                        </a:rPr>
                        <a:t>The penalties for operating a vehicle under the influence of marijuana are the same as operating a vehicle under the influence of alcohol.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323962"/>
                  </a:ext>
                </a:extLst>
              </a:tr>
            </a:tbl>
          </a:graphicData>
        </a:graphic>
      </p:graphicFrame>
      <p:sp>
        <p:nvSpPr>
          <p:cNvPr id="6" name="TextBox 5">
            <a:extLst>
              <a:ext uri="{FF2B5EF4-FFF2-40B4-BE49-F238E27FC236}">
                <a16:creationId xmlns:a16="http://schemas.microsoft.com/office/drawing/2014/main" id="{A16A865A-786D-F80B-A67B-1C4974FED285}"/>
              </a:ext>
            </a:extLst>
          </p:cNvPr>
          <p:cNvSpPr txBox="1"/>
          <p:nvPr/>
        </p:nvSpPr>
        <p:spPr>
          <a:xfrm>
            <a:off x="7905966" y="603968"/>
            <a:ext cx="3374947" cy="646331"/>
          </a:xfrm>
          <a:prstGeom prst="rect">
            <a:avLst/>
          </a:prstGeom>
          <a:solidFill>
            <a:schemeClr val="accent2"/>
          </a:solidFill>
        </p:spPr>
        <p:txBody>
          <a:bodyPr wrap="square" rtlCol="0">
            <a:spAutoFit/>
          </a:bodyPr>
          <a:lstStyle/>
          <a:p>
            <a:r>
              <a:rPr lang="en-US" dirty="0"/>
              <a:t>The size of these bars don’t match the percentages (90/10)</a:t>
            </a:r>
          </a:p>
        </p:txBody>
      </p:sp>
      <p:graphicFrame>
        <p:nvGraphicFramePr>
          <p:cNvPr id="9" name="Chart 8">
            <a:extLst>
              <a:ext uri="{FF2B5EF4-FFF2-40B4-BE49-F238E27FC236}">
                <a16:creationId xmlns:a16="http://schemas.microsoft.com/office/drawing/2014/main" id="{437DBE42-B968-7318-9D5E-8CD2380566E9}"/>
              </a:ext>
            </a:extLst>
          </p:cNvPr>
          <p:cNvGraphicFramePr>
            <a:graphicFrameLocks noChangeAspect="1"/>
          </p:cNvGraphicFramePr>
          <p:nvPr>
            <p:extLst>
              <p:ext uri="{D42A27DB-BD31-4B8C-83A1-F6EECF244321}">
                <p14:modId xmlns:p14="http://schemas.microsoft.com/office/powerpoint/2010/main" val="4270071324"/>
              </p:ext>
            </p:extLst>
          </p:nvPr>
        </p:nvGraphicFramePr>
        <p:xfrm>
          <a:off x="7515311" y="335473"/>
          <a:ext cx="4328160" cy="61567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6977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0A9845-3E27-402D-BA60-A3C8C1453E35}"/>
              </a:ext>
            </a:extLst>
          </p:cNvPr>
          <p:cNvSpPr>
            <a:spLocks noGrp="1"/>
          </p:cNvSpPr>
          <p:nvPr>
            <p:ph type="title"/>
          </p:nvPr>
        </p:nvSpPr>
        <p:spPr>
          <a:xfrm>
            <a:off x="252918" y="1123837"/>
            <a:ext cx="3086629" cy="4601183"/>
          </a:xfrm>
        </p:spPr>
        <p:txBody>
          <a:bodyPr>
            <a:normAutofit fontScale="90000"/>
          </a:bodyPr>
          <a:lstStyle/>
          <a:p>
            <a:r>
              <a:rPr lang="en-US" sz="2800" dirty="0">
                <a:solidFill>
                  <a:schemeClr val="bg1"/>
                </a:solidFill>
              </a:rPr>
              <a:t>Slightly less persuasive arguments include impact on employment and police efforts to identify those driving under the influence and having a crash maim or disfigure the driver.</a:t>
            </a:r>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39</a:t>
            </a:fld>
            <a:endParaRPr lang="en-US" dirty="0"/>
          </a:p>
        </p:txBody>
      </p:sp>
      <p:sp>
        <p:nvSpPr>
          <p:cNvPr id="3" name="TextBox 2">
            <a:extLst>
              <a:ext uri="{FF2B5EF4-FFF2-40B4-BE49-F238E27FC236}">
                <a16:creationId xmlns:a16="http://schemas.microsoft.com/office/drawing/2014/main" id="{B7633AA9-DD26-6348-06F7-09C729D57412}"/>
              </a:ext>
            </a:extLst>
          </p:cNvPr>
          <p:cNvSpPr txBox="1"/>
          <p:nvPr/>
        </p:nvSpPr>
        <p:spPr>
          <a:xfrm>
            <a:off x="8792" y="6641962"/>
            <a:ext cx="12046188" cy="230832"/>
          </a:xfrm>
          <a:prstGeom prst="rect">
            <a:avLst/>
          </a:prstGeom>
          <a:noFill/>
        </p:spPr>
        <p:txBody>
          <a:bodyPr wrap="square" rtlCol="0">
            <a:spAutoFit/>
          </a:bodyPr>
          <a:lstStyle/>
          <a:p>
            <a:r>
              <a:rPr lang="en-US" sz="900" dirty="0">
                <a:solidFill>
                  <a:srgbClr val="787878"/>
                </a:solidFill>
              </a:rPr>
              <a:t>Q24. Please indicate if each of the following is very persuasive, somewhat persuasive, not very persuasive, or not at all persuasive in terms of getting you to NOT drive after you have used marijuana? </a:t>
            </a:r>
            <a:r>
              <a:rPr lang="en-US" sz="900" i="1" dirty="0">
                <a:solidFill>
                  <a:srgbClr val="787878"/>
                </a:solidFill>
              </a:rPr>
              <a:t>Base: Total Respondents (n=783)</a:t>
            </a:r>
            <a:endParaRPr lang="en-US" sz="900" dirty="0">
              <a:solidFill>
                <a:srgbClr val="787878"/>
              </a:solidFill>
            </a:endParaRPr>
          </a:p>
        </p:txBody>
      </p:sp>
      <p:graphicFrame>
        <p:nvGraphicFramePr>
          <p:cNvPr id="5" name="Table 4">
            <a:extLst>
              <a:ext uri="{FF2B5EF4-FFF2-40B4-BE49-F238E27FC236}">
                <a16:creationId xmlns:a16="http://schemas.microsoft.com/office/drawing/2014/main" id="{D457F89F-3637-4B6F-89B1-52BF5027F7CB}"/>
              </a:ext>
            </a:extLst>
          </p:cNvPr>
          <p:cNvGraphicFramePr>
            <a:graphicFrameLocks noGrp="1"/>
          </p:cNvGraphicFramePr>
          <p:nvPr>
            <p:extLst>
              <p:ext uri="{D42A27DB-BD31-4B8C-83A1-F6EECF244321}">
                <p14:modId xmlns:p14="http://schemas.microsoft.com/office/powerpoint/2010/main" val="2981018552"/>
              </p:ext>
            </p:extLst>
          </p:nvPr>
        </p:nvGraphicFramePr>
        <p:xfrm>
          <a:off x="3496830" y="1176787"/>
          <a:ext cx="4328160" cy="4751791"/>
        </p:xfrm>
        <a:graphic>
          <a:graphicData uri="http://schemas.openxmlformats.org/drawingml/2006/table">
            <a:tbl>
              <a:tblPr firstRow="1" bandRow="1">
                <a:tableStyleId>{5C22544A-7EE6-4342-B048-85BDC9FD1C3A}</a:tableStyleId>
              </a:tblPr>
              <a:tblGrid>
                <a:gridCol w="4119635">
                  <a:extLst>
                    <a:ext uri="{9D8B030D-6E8A-4147-A177-3AD203B41FA5}">
                      <a16:colId xmlns:a16="http://schemas.microsoft.com/office/drawing/2014/main" val="1470118201"/>
                    </a:ext>
                  </a:extLst>
                </a:gridCol>
                <a:gridCol w="208525">
                  <a:extLst>
                    <a:ext uri="{9D8B030D-6E8A-4147-A177-3AD203B41FA5}">
                      <a16:colId xmlns:a16="http://schemas.microsoft.com/office/drawing/2014/main" val="2638949377"/>
                    </a:ext>
                  </a:extLst>
                </a:gridCol>
              </a:tblGrid>
              <a:tr h="60629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0" dirty="0">
                          <a:solidFill>
                            <a:schemeClr val="bg1">
                              <a:lumMod val="50000"/>
                            </a:schemeClr>
                          </a:solidFill>
                        </a:rPr>
                        <a:t>Some employers ask applicants if they have been convicted of driving under the influence of marijuana, and these employers can choose to not hire those who have been convicted.  Some employers will even fire current employees who have been convicted and currently work for them.</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6122755"/>
                  </a:ext>
                </a:extLst>
              </a:tr>
              <a:tr h="60629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0" dirty="0">
                          <a:solidFill>
                            <a:schemeClr val="bg1">
                              <a:lumMod val="50000"/>
                            </a:schemeClr>
                          </a:solidFill>
                        </a:rPr>
                        <a:t>Police departments are investing in new equipment and training officers to detect people driving under the influence of marijuana.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52153834"/>
                  </a:ext>
                </a:extLst>
              </a:tr>
              <a:tr h="94424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0" dirty="0">
                          <a:solidFill>
                            <a:schemeClr val="bg1">
                              <a:lumMod val="50000"/>
                            </a:schemeClr>
                          </a:solidFill>
                        </a:rPr>
                        <a:t>Police departments across the state are conducting sobriety checkpoints to randomly pull over individuals and test if they are under the influence of marijuana.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3357652"/>
                  </a:ext>
                </a:extLst>
              </a:tr>
              <a:tr h="31905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0" dirty="0">
                          <a:solidFill>
                            <a:schemeClr val="bg1">
                              <a:lumMod val="50000"/>
                            </a:schemeClr>
                          </a:solidFill>
                        </a:rPr>
                        <a:t>If a person gets behind the wheel while under the influence of marijuana, they could get in a crash and kill (themselves/someone else).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52498041"/>
                  </a:ext>
                </a:extLst>
              </a:tr>
              <a:tr h="117411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0" dirty="0">
                          <a:solidFill>
                            <a:schemeClr val="bg1">
                              <a:lumMod val="50000"/>
                            </a:schemeClr>
                          </a:solidFill>
                        </a:rPr>
                        <a:t>A person driving under the influence of marijuana could get into a crash that could permanently maim or disfigure themselves. These injuries could lead to lifelong disability.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99166347"/>
                  </a:ext>
                </a:extLst>
              </a:tr>
              <a:tr h="625058">
                <a:tc>
                  <a:txBody>
                    <a:bodyPr/>
                    <a:lstStyle/>
                    <a:p>
                      <a:pPr algn="r"/>
                      <a:r>
                        <a:rPr lang="en-US" sz="1000" b="0" dirty="0">
                          <a:solidFill>
                            <a:schemeClr val="bg1">
                              <a:lumMod val="50000"/>
                            </a:schemeClr>
                          </a:solidFill>
                        </a:rPr>
                        <a:t>Police departments across the state are having extra police officers on patrol during the times drivers under the influence are most likely to be on the roads.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5582700"/>
                  </a:ext>
                </a:extLst>
              </a:tr>
            </a:tbl>
          </a:graphicData>
        </a:graphic>
      </p:graphicFrame>
      <p:sp>
        <p:nvSpPr>
          <p:cNvPr id="9" name="Rectangle 8">
            <a:extLst>
              <a:ext uri="{FF2B5EF4-FFF2-40B4-BE49-F238E27FC236}">
                <a16:creationId xmlns:a16="http://schemas.microsoft.com/office/drawing/2014/main" id="{D26312E9-340C-6693-63B0-44F11A754D7A}"/>
              </a:ext>
            </a:extLst>
          </p:cNvPr>
          <p:cNvSpPr/>
          <p:nvPr/>
        </p:nvSpPr>
        <p:spPr>
          <a:xfrm>
            <a:off x="7580101" y="750066"/>
            <a:ext cx="4114800" cy="307777"/>
          </a:xfrm>
          <a:prstGeom prst="rect">
            <a:avLst/>
          </a:prstGeom>
        </p:spPr>
        <p:txBody>
          <a:bodyPr wrap="square">
            <a:spAutoFit/>
          </a:bodyPr>
          <a:lstStyle/>
          <a:p>
            <a:pPr algn="ctr">
              <a:defRPr sz="1862" b="0" i="0" u="none" strike="noStrike" kern="1200" spc="0" baseline="0">
                <a:solidFill>
                  <a:srgbClr val="303030">
                    <a:lumMod val="65000"/>
                    <a:lumOff val="35000"/>
                  </a:srgbClr>
                </a:solidFill>
                <a:latin typeface="+mn-lt"/>
                <a:ea typeface="+mn-ea"/>
                <a:cs typeface="+mn-cs"/>
              </a:defRPr>
            </a:pPr>
            <a:r>
              <a:rPr lang="en-US" sz="1400" dirty="0"/>
              <a:t>Attitudes Towards Policies</a:t>
            </a:r>
          </a:p>
        </p:txBody>
      </p:sp>
      <p:graphicFrame>
        <p:nvGraphicFramePr>
          <p:cNvPr id="10" name="Chart 9">
            <a:extLst>
              <a:ext uri="{FF2B5EF4-FFF2-40B4-BE49-F238E27FC236}">
                <a16:creationId xmlns:a16="http://schemas.microsoft.com/office/drawing/2014/main" id="{28AC3FAD-04C5-6ACD-1B23-5C5F4A9BC026}"/>
              </a:ext>
            </a:extLst>
          </p:cNvPr>
          <p:cNvGraphicFramePr/>
          <p:nvPr>
            <p:extLst>
              <p:ext uri="{D42A27DB-BD31-4B8C-83A1-F6EECF244321}">
                <p14:modId xmlns:p14="http://schemas.microsoft.com/office/powerpoint/2010/main" val="3948983989"/>
              </p:ext>
            </p:extLst>
          </p:nvPr>
        </p:nvGraphicFramePr>
        <p:xfrm>
          <a:off x="7487120" y="1027065"/>
          <a:ext cx="4328160" cy="5465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1774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C771-6DE8-4693-837F-F50931D356EB}"/>
              </a:ext>
            </a:extLst>
          </p:cNvPr>
          <p:cNvSpPr>
            <a:spLocks noGrp="1"/>
          </p:cNvSpPr>
          <p:nvPr>
            <p:ph type="title"/>
          </p:nvPr>
        </p:nvSpPr>
        <p:spPr>
          <a:xfrm>
            <a:off x="252919" y="1123837"/>
            <a:ext cx="2947482" cy="4601183"/>
          </a:xfrm>
        </p:spPr>
        <p:txBody>
          <a:bodyPr/>
          <a:lstStyle/>
          <a:p>
            <a:r>
              <a:rPr lang="en-US" dirty="0"/>
              <a:t>Methodology</a:t>
            </a:r>
          </a:p>
        </p:txBody>
      </p:sp>
      <p:sp>
        <p:nvSpPr>
          <p:cNvPr id="3" name="Content Placeholder 2">
            <a:extLst>
              <a:ext uri="{FF2B5EF4-FFF2-40B4-BE49-F238E27FC236}">
                <a16:creationId xmlns:a16="http://schemas.microsoft.com/office/drawing/2014/main" id="{AF5D834B-496D-445B-8F77-DF4565C6C43B}"/>
              </a:ext>
            </a:extLst>
          </p:cNvPr>
          <p:cNvSpPr>
            <a:spLocks noGrp="1"/>
          </p:cNvSpPr>
          <p:nvPr>
            <p:ph idx="1"/>
          </p:nvPr>
        </p:nvSpPr>
        <p:spPr>
          <a:xfrm>
            <a:off x="3606182" y="1021543"/>
            <a:ext cx="7630474" cy="5330952"/>
          </a:xfrm>
        </p:spPr>
        <p:txBody>
          <a:bodyPr>
            <a:normAutofit/>
          </a:bodyPr>
          <a:lstStyle/>
          <a:p>
            <a:r>
              <a:rPr lang="en-US" dirty="0"/>
              <a:t>The </a:t>
            </a:r>
            <a:r>
              <a:rPr lang="en-US" dirty="0">
                <a:solidFill>
                  <a:schemeClr val="tx1"/>
                </a:solidFill>
              </a:rPr>
              <a:t>Virginia Statewide Impaired Driving Survey was conducted via an online survey using non-probability panels from August 26 to September 4, 2022. </a:t>
            </a:r>
          </a:p>
          <a:p>
            <a:r>
              <a:rPr lang="en-US" dirty="0">
                <a:solidFill>
                  <a:schemeClr val="tx1"/>
                </a:solidFill>
              </a:rPr>
              <a:t>783 Virginia residents aged 16 or older with a driver’s license were surveyed, including 304 who are past three-month (P3M) marijuana users (45 of which were a part of an oversample).</a:t>
            </a:r>
          </a:p>
          <a:p>
            <a:r>
              <a:rPr lang="en-US" dirty="0">
                <a:solidFill>
                  <a:schemeClr val="tx1"/>
                </a:solidFill>
              </a:rPr>
              <a:t>Prior to launching, SSRS formatted, programmed and thoroughly checked the questionnaire. </a:t>
            </a:r>
          </a:p>
          <a:p>
            <a:r>
              <a:rPr lang="en-US" dirty="0">
                <a:solidFill>
                  <a:schemeClr val="tx1"/>
                </a:solidFill>
              </a:rPr>
              <a:t>SSRS managed data collection and once field was complete, processed, cleaned and weighted the data. Final deliverables included crosstabulations, an SPSS file, as well as this report. </a:t>
            </a:r>
          </a:p>
          <a:p>
            <a:r>
              <a:rPr lang="en-US" dirty="0">
                <a:solidFill>
                  <a:schemeClr val="tx1"/>
                </a:solidFill>
              </a:rPr>
              <a:t>Data were weighted to be representative of Virginia residents who are 16 or older and have a driver’s license.</a:t>
            </a:r>
          </a:p>
          <a:p>
            <a:r>
              <a:rPr lang="en-US" dirty="0">
                <a:solidFill>
                  <a:schemeClr val="tx1"/>
                </a:solidFill>
              </a:rPr>
              <a:t>See Appendix D for additional background and methodological </a:t>
            </a:r>
            <a:r>
              <a:rPr lang="en-US" dirty="0"/>
              <a:t>information.</a:t>
            </a:r>
          </a:p>
          <a:p>
            <a:pPr lvl="1"/>
            <a:endParaRPr lang="en-US" dirty="0"/>
          </a:p>
        </p:txBody>
      </p:sp>
      <p:sp>
        <p:nvSpPr>
          <p:cNvPr id="4" name="Slide Number Placeholder 3">
            <a:extLst>
              <a:ext uri="{FF2B5EF4-FFF2-40B4-BE49-F238E27FC236}">
                <a16:creationId xmlns:a16="http://schemas.microsoft.com/office/drawing/2014/main" id="{F4B9056B-0A3D-47B6-A524-C6077A24EAB3}"/>
              </a:ext>
            </a:extLst>
          </p:cNvPr>
          <p:cNvSpPr>
            <a:spLocks noGrp="1"/>
          </p:cNvSpPr>
          <p:nvPr>
            <p:ph type="sldNum" sz="quarter" idx="4"/>
          </p:nvPr>
        </p:nvSpPr>
        <p:spPr>
          <a:xfrm>
            <a:off x="11421373" y="34414"/>
            <a:ext cx="547057" cy="301059"/>
          </a:xfrm>
        </p:spPr>
        <p:txBody>
          <a:bodyPr/>
          <a:lstStyle/>
          <a:p>
            <a:fld id="{3AFB7006-8003-4929-A787-32E51C1CB892}" type="slidenum">
              <a:rPr lang="en-US" smtClean="0"/>
              <a:pPr/>
              <a:t>4</a:t>
            </a:fld>
            <a:endParaRPr lang="en-US" dirty="0"/>
          </a:p>
        </p:txBody>
      </p:sp>
    </p:spTree>
    <p:extLst>
      <p:ext uri="{BB962C8B-B14F-4D97-AF65-F5344CB8AC3E}">
        <p14:creationId xmlns:p14="http://schemas.microsoft.com/office/powerpoint/2010/main" val="37107319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C771-6DE8-4693-837F-F50931D356EB}"/>
              </a:ext>
            </a:extLst>
          </p:cNvPr>
          <p:cNvSpPr>
            <a:spLocks noGrp="1"/>
          </p:cNvSpPr>
          <p:nvPr>
            <p:ph type="title"/>
          </p:nvPr>
        </p:nvSpPr>
        <p:spPr>
          <a:xfrm>
            <a:off x="252919" y="1123837"/>
            <a:ext cx="2947482" cy="4601183"/>
          </a:xfrm>
        </p:spPr>
        <p:txBody>
          <a:bodyPr/>
          <a:lstStyle/>
          <a:p>
            <a:r>
              <a:rPr lang="en-US" dirty="0"/>
              <a:t>Policy Statement Impact Scores</a:t>
            </a:r>
          </a:p>
        </p:txBody>
      </p:sp>
      <p:sp>
        <p:nvSpPr>
          <p:cNvPr id="3" name="Content Placeholder 2">
            <a:extLst>
              <a:ext uri="{FF2B5EF4-FFF2-40B4-BE49-F238E27FC236}">
                <a16:creationId xmlns:a16="http://schemas.microsoft.com/office/drawing/2014/main" id="{AF5D834B-496D-445B-8F77-DF4565C6C43B}"/>
              </a:ext>
            </a:extLst>
          </p:cNvPr>
          <p:cNvSpPr>
            <a:spLocks noGrp="1"/>
          </p:cNvSpPr>
          <p:nvPr>
            <p:ph idx="1"/>
          </p:nvPr>
        </p:nvSpPr>
        <p:spPr>
          <a:xfrm>
            <a:off x="3606182" y="1021543"/>
            <a:ext cx="7630474" cy="5330952"/>
          </a:xfrm>
        </p:spPr>
        <p:txBody>
          <a:bodyPr>
            <a:normAutofit lnSpcReduction="10000"/>
          </a:bodyPr>
          <a:lstStyle/>
          <a:p>
            <a:pPr marL="0" indent="0" algn="ctr">
              <a:buNone/>
            </a:pPr>
            <a:r>
              <a:rPr lang="en-US" b="1" dirty="0">
                <a:solidFill>
                  <a:schemeClr val="tx1"/>
                </a:solidFill>
              </a:rPr>
              <a:t>Gauging How Persuasive a Policy Statement Is Overall </a:t>
            </a:r>
          </a:p>
          <a:p>
            <a:r>
              <a:rPr lang="en-US" dirty="0">
                <a:solidFill>
                  <a:schemeClr val="tx1"/>
                </a:solidFill>
              </a:rPr>
              <a:t>The </a:t>
            </a:r>
            <a:r>
              <a:rPr lang="en-US" i="1" dirty="0">
                <a:solidFill>
                  <a:schemeClr val="tx1"/>
                </a:solidFill>
              </a:rPr>
              <a:t>Net Impact Score</a:t>
            </a:r>
            <a:r>
              <a:rPr lang="en-US" dirty="0">
                <a:solidFill>
                  <a:schemeClr val="tx1"/>
                </a:solidFill>
              </a:rPr>
              <a:t> evaluates how persuasive a policy statement is in the aggregate.</a:t>
            </a:r>
          </a:p>
          <a:p>
            <a:pPr lvl="1"/>
            <a:r>
              <a:rPr lang="en-US" dirty="0">
                <a:solidFill>
                  <a:schemeClr val="tx1"/>
                </a:solidFill>
              </a:rPr>
              <a:t>The </a:t>
            </a:r>
            <a:r>
              <a:rPr lang="en-US" i="1" dirty="0">
                <a:solidFill>
                  <a:schemeClr val="tx1"/>
                </a:solidFill>
              </a:rPr>
              <a:t>Net Impact Score</a:t>
            </a:r>
            <a:r>
              <a:rPr lang="en-US" dirty="0">
                <a:solidFill>
                  <a:schemeClr val="tx1"/>
                </a:solidFill>
              </a:rPr>
              <a:t> for each policy statement shows the difference in percentage between respondents who consider a statement persuasive and respondents who do NOT consider that statement persuasive in getting them to not drive after using marijuana.</a:t>
            </a:r>
          </a:p>
          <a:p>
            <a:pPr lvl="1"/>
            <a:r>
              <a:rPr lang="en-US" dirty="0">
                <a:solidFill>
                  <a:schemeClr val="tx1"/>
                </a:solidFill>
              </a:rPr>
              <a:t>Net impact scores range from -100% to 100%. </a:t>
            </a:r>
          </a:p>
          <a:p>
            <a:pPr lvl="2"/>
            <a:r>
              <a:rPr lang="en-US" dirty="0">
                <a:solidFill>
                  <a:schemeClr val="tx1"/>
                </a:solidFill>
              </a:rPr>
              <a:t>A score of 0% indicates that equal percentages of respondents consider a policy statement persuasive and not persuasive</a:t>
            </a:r>
          </a:p>
          <a:p>
            <a:pPr lvl="2"/>
            <a:r>
              <a:rPr lang="en-US" dirty="0">
                <a:solidFill>
                  <a:schemeClr val="tx1"/>
                </a:solidFill>
              </a:rPr>
              <a:t>A score of 100%, indicates that 100% of respondents consider a policy statement persuasive. </a:t>
            </a:r>
          </a:p>
          <a:p>
            <a:pPr lvl="2"/>
            <a:r>
              <a:rPr lang="en-US" dirty="0">
                <a:solidFill>
                  <a:schemeClr val="tx1"/>
                </a:solidFill>
              </a:rPr>
              <a:t>And any other positive score reflects the magnitude of how much more that statement was persuasive than not.</a:t>
            </a:r>
          </a:p>
          <a:p>
            <a:pPr lvl="2"/>
            <a:r>
              <a:rPr lang="en-US" dirty="0">
                <a:solidFill>
                  <a:schemeClr val="tx1"/>
                </a:solidFill>
              </a:rPr>
              <a:t>While it is also possible to have a negative </a:t>
            </a:r>
            <a:r>
              <a:rPr lang="en-US" i="1" dirty="0">
                <a:solidFill>
                  <a:schemeClr val="tx1"/>
                </a:solidFill>
              </a:rPr>
              <a:t>Net Impact Score</a:t>
            </a:r>
            <a:r>
              <a:rPr lang="en-US" dirty="0">
                <a:solidFill>
                  <a:schemeClr val="tx1"/>
                </a:solidFill>
              </a:rPr>
              <a:t>, no statements evaluated in this research were more dissuading than persuading.</a:t>
            </a:r>
          </a:p>
          <a:p>
            <a:pPr lvl="1"/>
            <a:r>
              <a:rPr lang="en-US" dirty="0">
                <a:solidFill>
                  <a:schemeClr val="tx1"/>
                </a:solidFill>
              </a:rPr>
              <a:t>For more details on this calculation, see Appendix C.</a:t>
            </a:r>
          </a:p>
        </p:txBody>
      </p:sp>
      <p:sp>
        <p:nvSpPr>
          <p:cNvPr id="4" name="Slide Number Placeholder 3">
            <a:extLst>
              <a:ext uri="{FF2B5EF4-FFF2-40B4-BE49-F238E27FC236}">
                <a16:creationId xmlns:a16="http://schemas.microsoft.com/office/drawing/2014/main" id="{F4B9056B-0A3D-47B6-A524-C6077A24EAB3}"/>
              </a:ext>
            </a:extLst>
          </p:cNvPr>
          <p:cNvSpPr>
            <a:spLocks noGrp="1"/>
          </p:cNvSpPr>
          <p:nvPr>
            <p:ph type="sldNum" sz="quarter" idx="4"/>
          </p:nvPr>
        </p:nvSpPr>
        <p:spPr>
          <a:xfrm>
            <a:off x="11421373" y="34414"/>
            <a:ext cx="547057" cy="301059"/>
          </a:xfrm>
        </p:spPr>
        <p:txBody>
          <a:bodyPr/>
          <a:lstStyle/>
          <a:p>
            <a:fld id="{3AFB7006-8003-4929-A787-32E51C1CB892}" type="slidenum">
              <a:rPr lang="en-US" smtClean="0"/>
              <a:pPr/>
              <a:t>40</a:t>
            </a:fld>
            <a:endParaRPr lang="en-US" dirty="0"/>
          </a:p>
        </p:txBody>
      </p:sp>
    </p:spTree>
    <p:extLst>
      <p:ext uri="{BB962C8B-B14F-4D97-AF65-F5344CB8AC3E}">
        <p14:creationId xmlns:p14="http://schemas.microsoft.com/office/powerpoint/2010/main" val="32626020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2012-3C7B-421F-90A4-F3A8F53529BC}"/>
              </a:ext>
            </a:extLst>
          </p:cNvPr>
          <p:cNvSpPr>
            <a:spLocks noGrp="1"/>
          </p:cNvSpPr>
          <p:nvPr>
            <p:ph type="title"/>
          </p:nvPr>
        </p:nvSpPr>
        <p:spPr/>
        <p:txBody>
          <a:bodyPr>
            <a:normAutofit fontScale="90000"/>
          </a:bodyPr>
          <a:lstStyle/>
          <a:p>
            <a:r>
              <a:rPr lang="en-US" sz="2800" dirty="0"/>
              <a:t>“Upon arrest for driving under the influence of marijuana you could lose </a:t>
            </a:r>
            <a:r>
              <a:rPr lang="en-US" sz="2800" dirty="0">
                <a:solidFill>
                  <a:schemeClr val="bg1"/>
                </a:solidFill>
              </a:rPr>
              <a:t>your driver's license” has the highest net impact score and should be considered as a top message to help curb driving under the influence of marijuana.</a:t>
            </a:r>
            <a:endParaRPr lang="en-US" dirty="0">
              <a:solidFill>
                <a:schemeClr val="bg1"/>
              </a:solidFill>
            </a:endParaRPr>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41</a:t>
            </a:fld>
            <a:endParaRPr lang="en-US" dirty="0"/>
          </a:p>
        </p:txBody>
      </p:sp>
      <p:sp>
        <p:nvSpPr>
          <p:cNvPr id="8" name="Content Placeholder 3">
            <a:extLst>
              <a:ext uri="{FF2B5EF4-FFF2-40B4-BE49-F238E27FC236}">
                <a16:creationId xmlns:a16="http://schemas.microsoft.com/office/drawing/2014/main" id="{9ED52408-19AA-42B9-9CA3-3583E522DA3B}"/>
              </a:ext>
            </a:extLst>
          </p:cNvPr>
          <p:cNvSpPr txBox="1">
            <a:spLocks/>
          </p:cNvSpPr>
          <p:nvPr/>
        </p:nvSpPr>
        <p:spPr>
          <a:xfrm>
            <a:off x="178232" y="1459423"/>
            <a:ext cx="11243142" cy="563965"/>
          </a:xfrm>
          <a:prstGeom prst="rect">
            <a:avLst/>
          </a:prstGeom>
        </p:spPr>
        <p:txBody>
          <a:bodyPr anchor="ctr"/>
          <a:lstStyle>
            <a:lvl1pPr marL="0" indent="0" algn="l" defTabSz="914400" rtl="0" eaLnBrk="1" latinLnBrk="0" hangingPunct="1">
              <a:lnSpc>
                <a:spcPct val="90000"/>
              </a:lnSpc>
              <a:spcBef>
                <a:spcPts val="1200"/>
              </a:spcBef>
              <a:buClr>
                <a:schemeClr val="accent1"/>
              </a:buClr>
              <a:buFont typeface="Wingdings" panose="05000000000000000000" pitchFamily="2" charset="2"/>
              <a:buNone/>
              <a:defRPr sz="4000" kern="1200">
                <a:solidFill>
                  <a:schemeClr val="tx1"/>
                </a:solidFill>
                <a:latin typeface="+mn-lt"/>
                <a:ea typeface="+mn-ea"/>
                <a:cs typeface="+mn-cs"/>
              </a:defRPr>
            </a:lvl1pPr>
            <a:lvl2pPr marL="341312" indent="0" algn="l" defTabSz="914400" rtl="0" eaLnBrk="1" latinLnBrk="0" hangingPunct="1">
              <a:lnSpc>
                <a:spcPct val="90000"/>
              </a:lnSpc>
              <a:spcBef>
                <a:spcPts val="250"/>
              </a:spcBef>
              <a:spcAft>
                <a:spcPts val="250"/>
              </a:spcAft>
              <a:buClr>
                <a:schemeClr val="accent1"/>
              </a:buClr>
              <a:buFont typeface="Tw Cen MT" panose="020B0602020104020603" pitchFamily="34" charset="0"/>
              <a:buNone/>
              <a:defRPr sz="4000" kern="1200">
                <a:solidFill>
                  <a:schemeClr val="tx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815975" marR="0" indent="-815975">
              <a:spcBef>
                <a:spcPts val="0"/>
              </a:spcBef>
              <a:spcAft>
                <a:spcPts val="0"/>
              </a:spcAft>
              <a:tabLst>
                <a:tab pos="-1028700" algn="l"/>
                <a:tab pos="-914400" algn="l"/>
                <a:tab pos="-457200" algn="l"/>
                <a:tab pos="181610" algn="l"/>
                <a:tab pos="544195" algn="l"/>
                <a:tab pos="815975" algn="l"/>
                <a:tab pos="914400" algn="l"/>
                <a:tab pos="1186180" algn="l"/>
                <a:tab pos="1458595" algn="l"/>
                <a:tab pos="1730375" algn="l"/>
                <a:tab pos="2002790" algn="l"/>
                <a:tab pos="2274570" algn="l"/>
                <a:tab pos="2546350" algn="l"/>
                <a:tab pos="2818765" algn="l"/>
                <a:tab pos="3090545" algn="l"/>
                <a:tab pos="3362960" algn="l"/>
                <a:tab pos="3634740" algn="l"/>
                <a:tab pos="3906520" algn="l"/>
                <a:tab pos="4178935" algn="l"/>
                <a:tab pos="4450715" algn="l"/>
                <a:tab pos="4723130" algn="l"/>
                <a:tab pos="4994910" algn="l"/>
                <a:tab pos="5266690" algn="l"/>
                <a:tab pos="5539105" algn="l"/>
                <a:tab pos="5810885" algn="l"/>
                <a:tab pos="6083300" algn="l"/>
                <a:tab pos="6355080" algn="l"/>
                <a:tab pos="6626860" algn="l"/>
                <a:tab pos="6899275" algn="l"/>
                <a:tab pos="7171055" algn="l"/>
                <a:tab pos="7443470" algn="l"/>
                <a:tab pos="7715250" algn="l"/>
              </a:tabLst>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10" name="TextBox 9">
            <a:extLst>
              <a:ext uri="{FF2B5EF4-FFF2-40B4-BE49-F238E27FC236}">
                <a16:creationId xmlns:a16="http://schemas.microsoft.com/office/drawing/2014/main" id="{5685AE04-9C2D-4EF4-CA0A-74B7FA179ABA}"/>
              </a:ext>
            </a:extLst>
          </p:cNvPr>
          <p:cNvSpPr txBox="1"/>
          <p:nvPr/>
        </p:nvSpPr>
        <p:spPr>
          <a:xfrm>
            <a:off x="8792" y="6633573"/>
            <a:ext cx="11886797" cy="230832"/>
          </a:xfrm>
          <a:prstGeom prst="rect">
            <a:avLst/>
          </a:prstGeom>
          <a:noFill/>
        </p:spPr>
        <p:txBody>
          <a:bodyPr wrap="square" rtlCol="0">
            <a:spAutoFit/>
          </a:bodyPr>
          <a:lstStyle/>
          <a:p>
            <a:r>
              <a:rPr lang="en-US" sz="900" dirty="0">
                <a:solidFill>
                  <a:srgbClr val="787878"/>
                </a:solidFill>
              </a:rPr>
              <a:t>Q24. Please indicate if each of the following is very persuasive, somewhat persuasive, not very persuasive, or not at all persuasive in terms of getting you to NOT drive after you have used marijuana.</a:t>
            </a:r>
            <a:r>
              <a:rPr lang="en-US" sz="900" i="1" dirty="0">
                <a:solidFill>
                  <a:srgbClr val="787878"/>
                </a:solidFill>
              </a:rPr>
              <a:t> Base: Total Respondents (n=783)</a:t>
            </a:r>
            <a:endParaRPr lang="en-US" sz="900" dirty="0">
              <a:solidFill>
                <a:srgbClr val="787878"/>
              </a:solidFill>
            </a:endParaRPr>
          </a:p>
        </p:txBody>
      </p:sp>
      <p:graphicFrame>
        <p:nvGraphicFramePr>
          <p:cNvPr id="13" name="Table 12">
            <a:extLst>
              <a:ext uri="{FF2B5EF4-FFF2-40B4-BE49-F238E27FC236}">
                <a16:creationId xmlns:a16="http://schemas.microsoft.com/office/drawing/2014/main" id="{905AA85D-DF05-E56D-6538-FB2FE4C13070}"/>
              </a:ext>
            </a:extLst>
          </p:cNvPr>
          <p:cNvGraphicFramePr>
            <a:graphicFrameLocks noGrp="1"/>
          </p:cNvGraphicFramePr>
          <p:nvPr>
            <p:extLst>
              <p:ext uri="{D42A27DB-BD31-4B8C-83A1-F6EECF244321}">
                <p14:modId xmlns:p14="http://schemas.microsoft.com/office/powerpoint/2010/main" val="948951497"/>
              </p:ext>
            </p:extLst>
          </p:nvPr>
        </p:nvGraphicFramePr>
        <p:xfrm>
          <a:off x="3712728" y="799357"/>
          <a:ext cx="7735204" cy="5547413"/>
        </p:xfrm>
        <a:graphic>
          <a:graphicData uri="http://schemas.openxmlformats.org/drawingml/2006/table">
            <a:tbl>
              <a:tblPr firstRow="1" bandRow="1">
                <a:tableStyleId>{6E25E649-3F16-4E02-A733-19D2CDBF48F0}</a:tableStyleId>
              </a:tblPr>
              <a:tblGrid>
                <a:gridCol w="6337283">
                  <a:extLst>
                    <a:ext uri="{9D8B030D-6E8A-4147-A177-3AD203B41FA5}">
                      <a16:colId xmlns:a16="http://schemas.microsoft.com/office/drawing/2014/main" val="779202136"/>
                    </a:ext>
                  </a:extLst>
                </a:gridCol>
                <a:gridCol w="1397921">
                  <a:extLst>
                    <a:ext uri="{9D8B030D-6E8A-4147-A177-3AD203B41FA5}">
                      <a16:colId xmlns:a16="http://schemas.microsoft.com/office/drawing/2014/main" val="2081309101"/>
                    </a:ext>
                  </a:extLst>
                </a:gridCol>
              </a:tblGrid>
              <a:tr h="442013">
                <a:tc>
                  <a:txBody>
                    <a:bodyPr/>
                    <a:lstStyle/>
                    <a:p>
                      <a:r>
                        <a:rPr lang="en-US" sz="1400" dirty="0">
                          <a:latin typeface="+mn-lt"/>
                        </a:rPr>
                        <a:t>Attitudes Towards Policies</a:t>
                      </a:r>
                    </a:p>
                  </a:txBody>
                  <a:tcPr/>
                </a:tc>
                <a:tc>
                  <a:txBody>
                    <a:bodyPr/>
                    <a:lstStyle/>
                    <a:p>
                      <a:pPr algn="ctr" fontAlgn="ctr"/>
                      <a:r>
                        <a:rPr lang="en-US" sz="1200" b="0" u="none" strike="noStrike" dirty="0">
                          <a:effectLst/>
                        </a:rPr>
                        <a:t>Net Impact Score</a:t>
                      </a:r>
                      <a:endParaRPr lang="en-US" sz="1200" b="0" i="0" u="none" strike="noStrike" dirty="0">
                        <a:solidFill>
                          <a:schemeClr val="bg1"/>
                        </a:solidFill>
                        <a:effectLst/>
                        <a:latin typeface="+mn-lt"/>
                      </a:endParaRPr>
                    </a:p>
                  </a:txBody>
                  <a:tcPr marL="6609" marR="6609" marT="6609" marB="0" anchor="ctr"/>
                </a:tc>
                <a:extLst>
                  <a:ext uri="{0D108BD9-81ED-4DB2-BD59-A6C34878D82A}">
                    <a16:rowId xmlns:a16="http://schemas.microsoft.com/office/drawing/2014/main" val="2324510984"/>
                  </a:ext>
                </a:extLst>
              </a:tr>
              <a:tr h="510540">
                <a:tc>
                  <a:txBody>
                    <a:bodyPr/>
                    <a:lstStyle/>
                    <a:p>
                      <a:pPr algn="l" fontAlgn="t"/>
                      <a:r>
                        <a:rPr lang="en-US" sz="1100" u="none" strike="noStrike" kern="1200" dirty="0">
                          <a:solidFill>
                            <a:srgbClr val="787878"/>
                          </a:solidFill>
                          <a:effectLst/>
                          <a:latin typeface="+mn-lt"/>
                          <a:ea typeface="+mn-ea"/>
                          <a:cs typeface="+mn-cs"/>
                        </a:rPr>
                        <a:t>Upon arrest for driving under the influence of marijuana you could lose your driver's license.</a:t>
                      </a:r>
                    </a:p>
                  </a:txBody>
                  <a:tcPr marL="7620" marR="7620" marT="7620" marB="0" anchor="ctr"/>
                </a:tc>
                <a:tc>
                  <a:txBody>
                    <a:bodyPr/>
                    <a:lstStyle/>
                    <a:p>
                      <a:pPr algn="ctr" fontAlgn="b"/>
                      <a:r>
                        <a:rPr lang="en-US" sz="1200" u="none" strike="noStrike" kern="1200" dirty="0">
                          <a:solidFill>
                            <a:srgbClr val="787878"/>
                          </a:solidFill>
                          <a:effectLst/>
                          <a:latin typeface="+mn-lt"/>
                          <a:ea typeface="+mn-ea"/>
                          <a:cs typeface="+mn-cs"/>
                        </a:rPr>
                        <a:t>81%</a:t>
                      </a:r>
                    </a:p>
                  </a:txBody>
                  <a:tcPr marL="7620" marR="7620" marT="7620" marB="0" anchor="ctr"/>
                </a:tc>
                <a:extLst>
                  <a:ext uri="{0D108BD9-81ED-4DB2-BD59-A6C34878D82A}">
                    <a16:rowId xmlns:a16="http://schemas.microsoft.com/office/drawing/2014/main" val="3314314209"/>
                  </a:ext>
                </a:extLst>
              </a:tr>
              <a:tr h="510540">
                <a:tc>
                  <a:txBody>
                    <a:bodyPr/>
                    <a:lstStyle/>
                    <a:p>
                      <a:pPr algn="l" fontAlgn="t"/>
                      <a:r>
                        <a:rPr lang="en-US" sz="1100" u="none" strike="noStrike" kern="1200" dirty="0">
                          <a:solidFill>
                            <a:srgbClr val="787878"/>
                          </a:solidFill>
                          <a:effectLst/>
                          <a:latin typeface="+mn-lt"/>
                          <a:ea typeface="+mn-ea"/>
                          <a:cs typeface="+mn-cs"/>
                        </a:rPr>
                        <a:t>It could cost a person up to $10,000 in fines, court costs, and legal fees if convicted of operating a motor vehicle under the influence of marijuana.</a:t>
                      </a:r>
                    </a:p>
                  </a:txBody>
                  <a:tcPr marL="7620" marR="7620" marT="7620" marB="0" anchor="ctr"/>
                </a:tc>
                <a:tc>
                  <a:txBody>
                    <a:bodyPr/>
                    <a:lstStyle/>
                    <a:p>
                      <a:pPr algn="ctr" fontAlgn="b"/>
                      <a:r>
                        <a:rPr lang="en-US" sz="1200" u="none" strike="noStrike" kern="1200" dirty="0">
                          <a:solidFill>
                            <a:srgbClr val="787878"/>
                          </a:solidFill>
                          <a:effectLst/>
                          <a:latin typeface="+mn-lt"/>
                          <a:ea typeface="+mn-ea"/>
                          <a:cs typeface="+mn-cs"/>
                        </a:rPr>
                        <a:t>79%</a:t>
                      </a:r>
                    </a:p>
                  </a:txBody>
                  <a:tcPr marL="7620" marR="7620" marT="7620" marB="0" anchor="ctr"/>
                </a:tc>
                <a:extLst>
                  <a:ext uri="{0D108BD9-81ED-4DB2-BD59-A6C34878D82A}">
                    <a16:rowId xmlns:a16="http://schemas.microsoft.com/office/drawing/2014/main" val="2137781653"/>
                  </a:ext>
                </a:extLst>
              </a:tr>
              <a:tr h="510540">
                <a:tc>
                  <a:txBody>
                    <a:bodyPr/>
                    <a:lstStyle/>
                    <a:p>
                      <a:pPr algn="l" fontAlgn="t"/>
                      <a:r>
                        <a:rPr lang="en-US" sz="1100" u="none" strike="noStrike" kern="1200" dirty="0">
                          <a:solidFill>
                            <a:srgbClr val="787878"/>
                          </a:solidFill>
                          <a:effectLst/>
                          <a:latin typeface="+mn-lt"/>
                          <a:ea typeface="+mn-ea"/>
                          <a:cs typeface="+mn-cs"/>
                        </a:rPr>
                        <a:t>A person driving under the influence of marijuana could get into a crash that could permanently maim or disfigure themselves/someone else. These injuries could lead to lifelong disability.</a:t>
                      </a:r>
                    </a:p>
                  </a:txBody>
                  <a:tcPr marL="7620" marR="7620" marT="7620" marB="0" anchor="ctr"/>
                </a:tc>
                <a:tc>
                  <a:txBody>
                    <a:bodyPr/>
                    <a:lstStyle/>
                    <a:p>
                      <a:pPr algn="ctr" fontAlgn="b"/>
                      <a:r>
                        <a:rPr lang="en-US" sz="1200" u="none" strike="noStrike" kern="1200" dirty="0">
                          <a:solidFill>
                            <a:srgbClr val="787878"/>
                          </a:solidFill>
                          <a:effectLst/>
                          <a:latin typeface="+mn-lt"/>
                          <a:ea typeface="+mn-ea"/>
                          <a:cs typeface="+mn-cs"/>
                        </a:rPr>
                        <a:t>69%</a:t>
                      </a:r>
                    </a:p>
                  </a:txBody>
                  <a:tcPr marL="7620" marR="7620" marT="7620" marB="0" anchor="ctr"/>
                </a:tc>
                <a:extLst>
                  <a:ext uri="{0D108BD9-81ED-4DB2-BD59-A6C34878D82A}">
                    <a16:rowId xmlns:a16="http://schemas.microsoft.com/office/drawing/2014/main" val="900466122"/>
                  </a:ext>
                </a:extLst>
              </a:tr>
              <a:tr h="510540">
                <a:tc>
                  <a:txBody>
                    <a:bodyPr/>
                    <a:lstStyle/>
                    <a:p>
                      <a:pPr algn="l" fontAlgn="t"/>
                      <a:r>
                        <a:rPr lang="en-US" sz="1100" u="none" strike="noStrike" kern="1200" dirty="0">
                          <a:solidFill>
                            <a:srgbClr val="787878"/>
                          </a:solidFill>
                          <a:effectLst/>
                          <a:latin typeface="+mn-lt"/>
                          <a:ea typeface="+mn-ea"/>
                          <a:cs typeface="+mn-cs"/>
                        </a:rPr>
                        <a:t>Upon arrest for driving under the influence of marijuana you will be arrested and processed into jail.</a:t>
                      </a:r>
                    </a:p>
                  </a:txBody>
                  <a:tcPr marL="7620" marR="7620" marT="7620" marB="0" anchor="ctr"/>
                </a:tc>
                <a:tc>
                  <a:txBody>
                    <a:bodyPr/>
                    <a:lstStyle/>
                    <a:p>
                      <a:pPr algn="ctr" fontAlgn="b"/>
                      <a:r>
                        <a:rPr lang="en-US" sz="1200" u="none" strike="noStrike" kern="1200" dirty="0">
                          <a:solidFill>
                            <a:srgbClr val="787878"/>
                          </a:solidFill>
                          <a:effectLst/>
                          <a:latin typeface="+mn-lt"/>
                          <a:ea typeface="+mn-ea"/>
                          <a:cs typeface="+mn-cs"/>
                        </a:rPr>
                        <a:t>69%</a:t>
                      </a:r>
                    </a:p>
                  </a:txBody>
                  <a:tcPr marL="7620" marR="7620" marT="7620" marB="0" anchor="ctr"/>
                </a:tc>
                <a:extLst>
                  <a:ext uri="{0D108BD9-81ED-4DB2-BD59-A6C34878D82A}">
                    <a16:rowId xmlns:a16="http://schemas.microsoft.com/office/drawing/2014/main" val="2902065180"/>
                  </a:ext>
                </a:extLst>
              </a:tr>
              <a:tr h="510540">
                <a:tc>
                  <a:txBody>
                    <a:bodyPr/>
                    <a:lstStyle/>
                    <a:p>
                      <a:pPr algn="l" fontAlgn="t"/>
                      <a:r>
                        <a:rPr lang="en-US" sz="1100" u="none" strike="noStrike" kern="1200" dirty="0">
                          <a:solidFill>
                            <a:srgbClr val="787878"/>
                          </a:solidFill>
                          <a:effectLst/>
                          <a:latin typeface="+mn-lt"/>
                          <a:ea typeface="+mn-ea"/>
                          <a:cs typeface="+mn-cs"/>
                        </a:rPr>
                        <a:t>The penalties for operating a vehicle under the influence of marijuana are the same as operating a vehicle under the influence of alcohol.</a:t>
                      </a:r>
                    </a:p>
                  </a:txBody>
                  <a:tcPr marL="7620" marR="7620" marT="7620" marB="0" anchor="ctr"/>
                </a:tc>
                <a:tc>
                  <a:txBody>
                    <a:bodyPr/>
                    <a:lstStyle/>
                    <a:p>
                      <a:pPr algn="ctr" fontAlgn="b"/>
                      <a:r>
                        <a:rPr lang="en-US" sz="1200" u="none" strike="noStrike" kern="1200" dirty="0">
                          <a:solidFill>
                            <a:srgbClr val="787878"/>
                          </a:solidFill>
                          <a:effectLst/>
                          <a:latin typeface="+mn-lt"/>
                          <a:ea typeface="+mn-ea"/>
                          <a:cs typeface="+mn-cs"/>
                        </a:rPr>
                        <a:t>67%</a:t>
                      </a:r>
                    </a:p>
                  </a:txBody>
                  <a:tcPr marL="7620" marR="7620" marT="7620" marB="0" anchor="ctr"/>
                </a:tc>
                <a:extLst>
                  <a:ext uri="{0D108BD9-81ED-4DB2-BD59-A6C34878D82A}">
                    <a16:rowId xmlns:a16="http://schemas.microsoft.com/office/drawing/2014/main" val="1654308935"/>
                  </a:ext>
                </a:extLst>
              </a:tr>
              <a:tr h="510540">
                <a:tc>
                  <a:txBody>
                    <a:bodyPr/>
                    <a:lstStyle/>
                    <a:p>
                      <a:pPr algn="l" fontAlgn="t"/>
                      <a:r>
                        <a:rPr lang="en-US" sz="1100" u="none" strike="noStrike" kern="1200" dirty="0">
                          <a:solidFill>
                            <a:srgbClr val="787878"/>
                          </a:solidFill>
                          <a:effectLst/>
                          <a:latin typeface="+mn-lt"/>
                          <a:ea typeface="+mn-ea"/>
                          <a:cs typeface="+mn-cs"/>
                        </a:rPr>
                        <a:t>Some employers can choose to not hire those who have been convicted of driving under the influence of marijuana. Some employers will even fire current employees who have been convicted and currently work for them.</a:t>
                      </a:r>
                    </a:p>
                  </a:txBody>
                  <a:tcPr marL="7620" marR="7620" marT="7620" marB="0" anchor="ctr"/>
                </a:tc>
                <a:tc>
                  <a:txBody>
                    <a:bodyPr/>
                    <a:lstStyle/>
                    <a:p>
                      <a:pPr algn="ctr" fontAlgn="b"/>
                      <a:r>
                        <a:rPr lang="en-US" sz="1200" u="none" strike="noStrike" kern="1200" dirty="0">
                          <a:solidFill>
                            <a:srgbClr val="787878"/>
                          </a:solidFill>
                          <a:effectLst/>
                          <a:latin typeface="+mn-lt"/>
                          <a:ea typeface="+mn-ea"/>
                          <a:cs typeface="+mn-cs"/>
                        </a:rPr>
                        <a:t>67%</a:t>
                      </a:r>
                    </a:p>
                  </a:txBody>
                  <a:tcPr marL="7620" marR="7620" marT="7620" marB="0" anchor="ctr"/>
                </a:tc>
                <a:extLst>
                  <a:ext uri="{0D108BD9-81ED-4DB2-BD59-A6C34878D82A}">
                    <a16:rowId xmlns:a16="http://schemas.microsoft.com/office/drawing/2014/main" val="3640596522"/>
                  </a:ext>
                </a:extLst>
              </a:tr>
              <a:tr h="510540">
                <a:tc>
                  <a:txBody>
                    <a:bodyPr/>
                    <a:lstStyle/>
                    <a:p>
                      <a:pPr algn="l" fontAlgn="t"/>
                      <a:r>
                        <a:rPr lang="en-US" sz="1100" u="none" strike="noStrike" kern="1200" dirty="0">
                          <a:solidFill>
                            <a:srgbClr val="787878"/>
                          </a:solidFill>
                          <a:effectLst/>
                          <a:latin typeface="+mn-lt"/>
                          <a:ea typeface="+mn-ea"/>
                          <a:cs typeface="+mn-cs"/>
                        </a:rPr>
                        <a:t>If a person gets behind the wheel while under the influence of marijuana, they could get in a crash and kill themselves/someone else.</a:t>
                      </a:r>
                    </a:p>
                  </a:txBody>
                  <a:tcPr marL="7620" marR="7620" marT="7620" marB="0" anchor="ctr"/>
                </a:tc>
                <a:tc>
                  <a:txBody>
                    <a:bodyPr/>
                    <a:lstStyle/>
                    <a:p>
                      <a:pPr algn="ctr" fontAlgn="b"/>
                      <a:r>
                        <a:rPr lang="en-US" sz="1200" u="none" strike="noStrike" kern="1200" dirty="0">
                          <a:solidFill>
                            <a:srgbClr val="787878"/>
                          </a:solidFill>
                          <a:effectLst/>
                          <a:latin typeface="+mn-lt"/>
                          <a:ea typeface="+mn-ea"/>
                          <a:cs typeface="+mn-cs"/>
                        </a:rPr>
                        <a:t>64%</a:t>
                      </a:r>
                    </a:p>
                  </a:txBody>
                  <a:tcPr marL="7620" marR="7620" marT="7620" marB="0" anchor="ctr"/>
                </a:tc>
                <a:extLst>
                  <a:ext uri="{0D108BD9-81ED-4DB2-BD59-A6C34878D82A}">
                    <a16:rowId xmlns:a16="http://schemas.microsoft.com/office/drawing/2014/main" val="3908921356"/>
                  </a:ext>
                </a:extLst>
              </a:tr>
              <a:tr h="510540">
                <a:tc>
                  <a:txBody>
                    <a:bodyPr/>
                    <a:lstStyle/>
                    <a:p>
                      <a:pPr algn="l" fontAlgn="t"/>
                      <a:r>
                        <a:rPr lang="en-US" sz="1100" u="none" strike="noStrike" kern="1200" dirty="0">
                          <a:solidFill>
                            <a:srgbClr val="787878"/>
                          </a:solidFill>
                          <a:effectLst/>
                          <a:latin typeface="+mn-lt"/>
                          <a:ea typeface="+mn-ea"/>
                          <a:cs typeface="+mn-cs"/>
                        </a:rPr>
                        <a:t>Police departments across the state are conducting sobriety checkpoints to randomly pull over individuals and test if they are under the influence of marijuana.</a:t>
                      </a:r>
                    </a:p>
                  </a:txBody>
                  <a:tcPr marL="7620" marR="7620" marT="7620" marB="0" anchor="ctr"/>
                </a:tc>
                <a:tc>
                  <a:txBody>
                    <a:bodyPr/>
                    <a:lstStyle/>
                    <a:p>
                      <a:pPr algn="ctr" fontAlgn="b"/>
                      <a:r>
                        <a:rPr lang="en-US" sz="1200" u="none" strike="noStrike" kern="1200" dirty="0">
                          <a:solidFill>
                            <a:srgbClr val="787878"/>
                          </a:solidFill>
                          <a:effectLst/>
                          <a:latin typeface="+mn-lt"/>
                          <a:ea typeface="+mn-ea"/>
                          <a:cs typeface="+mn-cs"/>
                        </a:rPr>
                        <a:t>64%</a:t>
                      </a:r>
                    </a:p>
                  </a:txBody>
                  <a:tcPr marL="7620" marR="7620" marT="7620" marB="0" anchor="ctr"/>
                </a:tc>
                <a:extLst>
                  <a:ext uri="{0D108BD9-81ED-4DB2-BD59-A6C34878D82A}">
                    <a16:rowId xmlns:a16="http://schemas.microsoft.com/office/drawing/2014/main" val="3872654116"/>
                  </a:ext>
                </a:extLst>
              </a:tr>
              <a:tr h="510540">
                <a:tc>
                  <a:txBody>
                    <a:bodyPr/>
                    <a:lstStyle/>
                    <a:p>
                      <a:pPr algn="l" fontAlgn="t"/>
                      <a:r>
                        <a:rPr lang="en-US" sz="1100" u="none" strike="noStrike" kern="1200" dirty="0">
                          <a:solidFill>
                            <a:srgbClr val="787878"/>
                          </a:solidFill>
                          <a:effectLst/>
                          <a:latin typeface="+mn-lt"/>
                          <a:ea typeface="+mn-ea"/>
                          <a:cs typeface="+mn-cs"/>
                        </a:rPr>
                        <a:t>Police departments are investing in new equipment and training officers to detect people driving under the influence of marijuana.</a:t>
                      </a:r>
                    </a:p>
                  </a:txBody>
                  <a:tcPr marL="7620" marR="7620" marT="7620" marB="0" anchor="ctr"/>
                </a:tc>
                <a:tc>
                  <a:txBody>
                    <a:bodyPr/>
                    <a:lstStyle/>
                    <a:p>
                      <a:pPr algn="ctr" fontAlgn="b"/>
                      <a:r>
                        <a:rPr lang="en-US" sz="1200" u="none" strike="noStrike" kern="1200" dirty="0">
                          <a:solidFill>
                            <a:srgbClr val="787878"/>
                          </a:solidFill>
                          <a:effectLst/>
                          <a:latin typeface="+mn-lt"/>
                          <a:ea typeface="+mn-ea"/>
                          <a:cs typeface="+mn-cs"/>
                        </a:rPr>
                        <a:t>64%</a:t>
                      </a:r>
                    </a:p>
                  </a:txBody>
                  <a:tcPr marL="7620" marR="7620" marT="7620" marB="0" anchor="ctr"/>
                </a:tc>
                <a:extLst>
                  <a:ext uri="{0D108BD9-81ED-4DB2-BD59-A6C34878D82A}">
                    <a16:rowId xmlns:a16="http://schemas.microsoft.com/office/drawing/2014/main" val="3387587436"/>
                  </a:ext>
                </a:extLst>
              </a:tr>
              <a:tr h="510540">
                <a:tc>
                  <a:txBody>
                    <a:bodyPr/>
                    <a:lstStyle/>
                    <a:p>
                      <a:pPr algn="l" fontAlgn="t"/>
                      <a:r>
                        <a:rPr lang="en-US" sz="1100" u="none" strike="noStrike" kern="1200" dirty="0">
                          <a:solidFill>
                            <a:srgbClr val="787878"/>
                          </a:solidFill>
                          <a:effectLst/>
                          <a:latin typeface="+mn-lt"/>
                          <a:ea typeface="+mn-ea"/>
                          <a:cs typeface="+mn-cs"/>
                        </a:rPr>
                        <a:t>Police departments across the state are having extra police officers on patrol during the times drivers under the influence are most likely to be on the roads.</a:t>
                      </a:r>
                    </a:p>
                  </a:txBody>
                  <a:tcPr marL="7620" marR="7620" marT="7620" marB="0" anchor="ctr"/>
                </a:tc>
                <a:tc>
                  <a:txBody>
                    <a:bodyPr/>
                    <a:lstStyle/>
                    <a:p>
                      <a:pPr algn="ctr" fontAlgn="b"/>
                      <a:r>
                        <a:rPr lang="en-US" sz="1200" u="none" strike="noStrike" kern="1200" dirty="0">
                          <a:solidFill>
                            <a:srgbClr val="787878"/>
                          </a:solidFill>
                          <a:effectLst/>
                          <a:latin typeface="+mn-lt"/>
                          <a:ea typeface="+mn-ea"/>
                          <a:cs typeface="+mn-cs"/>
                        </a:rPr>
                        <a:t>61%</a:t>
                      </a:r>
                    </a:p>
                  </a:txBody>
                  <a:tcPr marL="7620" marR="7620" marT="7620" marB="0" anchor="ctr"/>
                </a:tc>
                <a:extLst>
                  <a:ext uri="{0D108BD9-81ED-4DB2-BD59-A6C34878D82A}">
                    <a16:rowId xmlns:a16="http://schemas.microsoft.com/office/drawing/2014/main" val="3284298360"/>
                  </a:ext>
                </a:extLst>
              </a:tr>
            </a:tbl>
          </a:graphicData>
        </a:graphic>
      </p:graphicFrame>
      <p:sp>
        <p:nvSpPr>
          <p:cNvPr id="5" name="Rectangle 4">
            <a:extLst>
              <a:ext uri="{FF2B5EF4-FFF2-40B4-BE49-F238E27FC236}">
                <a16:creationId xmlns:a16="http://schemas.microsoft.com/office/drawing/2014/main" id="{20F5B8EC-A59A-EE71-484D-0640D087932C}"/>
              </a:ext>
            </a:extLst>
          </p:cNvPr>
          <p:cNvSpPr/>
          <p:nvPr/>
        </p:nvSpPr>
        <p:spPr>
          <a:xfrm>
            <a:off x="3613220" y="412054"/>
            <a:ext cx="7934219" cy="307777"/>
          </a:xfrm>
          <a:prstGeom prst="rect">
            <a:avLst/>
          </a:prstGeom>
        </p:spPr>
        <p:txBody>
          <a:bodyPr wrap="square">
            <a:spAutoFit/>
          </a:bodyPr>
          <a:lstStyle/>
          <a:p>
            <a:pPr algn="ctr">
              <a:defRPr sz="1862" b="0" i="0" u="none" strike="noStrike" kern="1200" spc="0" baseline="0">
                <a:solidFill>
                  <a:srgbClr val="303030">
                    <a:lumMod val="65000"/>
                    <a:lumOff val="35000"/>
                  </a:srgbClr>
                </a:solidFill>
                <a:latin typeface="+mn-lt"/>
                <a:ea typeface="+mn-ea"/>
                <a:cs typeface="+mn-cs"/>
              </a:defRPr>
            </a:pPr>
            <a:r>
              <a:rPr lang="en-US" sz="1400" dirty="0">
                <a:solidFill>
                  <a:srgbClr val="787878"/>
                </a:solidFill>
              </a:rPr>
              <a:t>How Various Statements May Persuade Someone Not to Drive after Marijuana Use</a:t>
            </a:r>
          </a:p>
        </p:txBody>
      </p:sp>
    </p:spTree>
    <p:extLst>
      <p:ext uri="{BB962C8B-B14F-4D97-AF65-F5344CB8AC3E}">
        <p14:creationId xmlns:p14="http://schemas.microsoft.com/office/powerpoint/2010/main" val="6480544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C771-6DE8-4693-837F-F50931D356EB}"/>
              </a:ext>
            </a:extLst>
          </p:cNvPr>
          <p:cNvSpPr>
            <a:spLocks noGrp="1"/>
          </p:cNvSpPr>
          <p:nvPr>
            <p:ph type="title"/>
          </p:nvPr>
        </p:nvSpPr>
        <p:spPr>
          <a:xfrm>
            <a:off x="252919" y="1123837"/>
            <a:ext cx="2947482" cy="4601183"/>
          </a:xfrm>
        </p:spPr>
        <p:txBody>
          <a:bodyPr/>
          <a:lstStyle/>
          <a:p>
            <a:r>
              <a:rPr lang="en-US" dirty="0"/>
              <a:t>Policy Statement Persuasion Scores</a:t>
            </a:r>
          </a:p>
        </p:txBody>
      </p:sp>
      <p:sp>
        <p:nvSpPr>
          <p:cNvPr id="3" name="Content Placeholder 2">
            <a:extLst>
              <a:ext uri="{FF2B5EF4-FFF2-40B4-BE49-F238E27FC236}">
                <a16:creationId xmlns:a16="http://schemas.microsoft.com/office/drawing/2014/main" id="{AF5D834B-496D-445B-8F77-DF4565C6C43B}"/>
              </a:ext>
            </a:extLst>
          </p:cNvPr>
          <p:cNvSpPr>
            <a:spLocks noGrp="1"/>
          </p:cNvSpPr>
          <p:nvPr>
            <p:ph idx="1"/>
          </p:nvPr>
        </p:nvSpPr>
        <p:spPr>
          <a:xfrm>
            <a:off x="3606182" y="737756"/>
            <a:ext cx="7630474" cy="6120244"/>
          </a:xfrm>
        </p:spPr>
        <p:txBody>
          <a:bodyPr>
            <a:normAutofit fontScale="92500" lnSpcReduction="20000"/>
          </a:bodyPr>
          <a:lstStyle/>
          <a:p>
            <a:pPr marL="0" indent="0" algn="ctr">
              <a:spcAft>
                <a:spcPts val="1200"/>
              </a:spcAft>
              <a:buNone/>
            </a:pPr>
            <a:r>
              <a:rPr lang="en-US" b="1" dirty="0">
                <a:solidFill>
                  <a:schemeClr val="tx1"/>
                </a:solidFill>
              </a:rPr>
              <a:t>Gauging How a Policy Statement Might Impact Attitudes and Behaviors Overall </a:t>
            </a:r>
          </a:p>
          <a:p>
            <a:pPr>
              <a:spcAft>
                <a:spcPts val="1200"/>
              </a:spcAft>
            </a:pPr>
            <a:r>
              <a:rPr lang="en-US" dirty="0">
                <a:solidFill>
                  <a:schemeClr val="tx1"/>
                </a:solidFill>
              </a:rPr>
              <a:t>The </a:t>
            </a:r>
            <a:r>
              <a:rPr lang="en-US" i="1" dirty="0">
                <a:solidFill>
                  <a:schemeClr val="tx1"/>
                </a:solidFill>
              </a:rPr>
              <a:t>Persuasion Score </a:t>
            </a:r>
            <a:r>
              <a:rPr lang="en-US" dirty="0">
                <a:solidFill>
                  <a:schemeClr val="tx1"/>
                </a:solidFill>
              </a:rPr>
              <a:t>evaluates the impact of policy statements on respondents’ beliefs and intended behaviors.</a:t>
            </a:r>
          </a:p>
          <a:p>
            <a:pPr lvl="1">
              <a:spcAft>
                <a:spcPts val="1200"/>
              </a:spcAft>
            </a:pPr>
            <a:r>
              <a:rPr lang="en-US" dirty="0">
                <a:solidFill>
                  <a:schemeClr val="tx1"/>
                </a:solidFill>
              </a:rPr>
              <a:t>A </a:t>
            </a:r>
            <a:r>
              <a:rPr lang="en-US" i="1" dirty="0">
                <a:solidFill>
                  <a:schemeClr val="tx1"/>
                </a:solidFill>
              </a:rPr>
              <a:t>Persuasion Score </a:t>
            </a:r>
            <a:r>
              <a:rPr lang="en-US" dirty="0">
                <a:solidFill>
                  <a:schemeClr val="tx1"/>
                </a:solidFill>
              </a:rPr>
              <a:t>shows the relation between respondents’ rating of a policy statement’s ability to persuade them and their change in a belief or behavior after </a:t>
            </a:r>
            <a:r>
              <a:rPr lang="en-US" i="1" dirty="0">
                <a:solidFill>
                  <a:schemeClr val="tx1"/>
                </a:solidFill>
              </a:rPr>
              <a:t>hearing</a:t>
            </a:r>
            <a:r>
              <a:rPr lang="en-US" dirty="0">
                <a:solidFill>
                  <a:schemeClr val="tx1"/>
                </a:solidFill>
              </a:rPr>
              <a:t> the policy statements.</a:t>
            </a:r>
          </a:p>
          <a:p>
            <a:pPr lvl="1">
              <a:spcAft>
                <a:spcPts val="1200"/>
              </a:spcAft>
            </a:pPr>
            <a:r>
              <a:rPr lang="en-US" dirty="0">
                <a:solidFill>
                  <a:schemeClr val="tx1"/>
                </a:solidFill>
              </a:rPr>
              <a:t>The </a:t>
            </a:r>
            <a:r>
              <a:rPr lang="en-US" i="1" dirty="0">
                <a:solidFill>
                  <a:schemeClr val="tx1"/>
                </a:solidFill>
              </a:rPr>
              <a:t>Persuasion Score </a:t>
            </a:r>
            <a:r>
              <a:rPr lang="en-US" dirty="0">
                <a:solidFill>
                  <a:schemeClr val="tx1"/>
                </a:solidFill>
              </a:rPr>
              <a:t>reveals the influence of each policy statement on the following 3 beliefs/behaviors, all of which were asked before and after respondents read the policy statements.</a:t>
            </a:r>
          </a:p>
          <a:p>
            <a:pPr lvl="2">
              <a:spcAft>
                <a:spcPts val="1200"/>
              </a:spcAft>
            </a:pPr>
            <a:r>
              <a:rPr lang="en-US" dirty="0">
                <a:solidFill>
                  <a:schemeClr val="tx1"/>
                </a:solidFill>
              </a:rPr>
              <a:t>How dangerous do you believe it is to drive after using marijuana? </a:t>
            </a:r>
          </a:p>
          <a:p>
            <a:pPr lvl="2">
              <a:spcAft>
                <a:spcPts val="1200"/>
              </a:spcAft>
            </a:pPr>
            <a:r>
              <a:rPr lang="en-US" dirty="0">
                <a:solidFill>
                  <a:schemeClr val="tx1"/>
                </a:solidFill>
              </a:rPr>
              <a:t>If were to drive after using marijuana, how likely do you think it would be that you would be pulled over for driving under the influence of marijuana?</a:t>
            </a:r>
          </a:p>
          <a:p>
            <a:pPr lvl="2">
              <a:spcAft>
                <a:spcPts val="1200"/>
              </a:spcAft>
            </a:pPr>
            <a:r>
              <a:rPr lang="en-US" dirty="0">
                <a:solidFill>
                  <a:schemeClr val="tx1"/>
                </a:solidFill>
              </a:rPr>
              <a:t>Prior to using marijuana, how often do you have a plan for a sober ride to drive you? / From today forward, prior to using marijuana, how often will you have a plan for a sober ride to drive you? </a:t>
            </a:r>
          </a:p>
          <a:p>
            <a:pPr lvl="1">
              <a:spcAft>
                <a:spcPts val="1200"/>
              </a:spcAft>
            </a:pPr>
            <a:r>
              <a:rPr lang="en-US" dirty="0">
                <a:solidFill>
                  <a:schemeClr val="tx1"/>
                </a:solidFill>
              </a:rPr>
              <a:t>The higher the score, the more impactful the policy statement is in changing perceptions.</a:t>
            </a:r>
          </a:p>
          <a:p>
            <a:pPr lvl="1">
              <a:spcAft>
                <a:spcPts val="1200"/>
              </a:spcAft>
            </a:pPr>
            <a:r>
              <a:rPr lang="en-US" dirty="0">
                <a:solidFill>
                  <a:schemeClr val="tx1"/>
                </a:solidFill>
              </a:rPr>
              <a:t>For more details on this calculation, see Appendix C.</a:t>
            </a:r>
          </a:p>
          <a:p>
            <a:endParaRPr lang="en-US" dirty="0">
              <a:solidFill>
                <a:schemeClr val="tx1"/>
              </a:solidFill>
            </a:endParaRPr>
          </a:p>
        </p:txBody>
      </p:sp>
      <p:sp>
        <p:nvSpPr>
          <p:cNvPr id="4" name="Slide Number Placeholder 3">
            <a:extLst>
              <a:ext uri="{FF2B5EF4-FFF2-40B4-BE49-F238E27FC236}">
                <a16:creationId xmlns:a16="http://schemas.microsoft.com/office/drawing/2014/main" id="{F4B9056B-0A3D-47B6-A524-C6077A24EAB3}"/>
              </a:ext>
            </a:extLst>
          </p:cNvPr>
          <p:cNvSpPr>
            <a:spLocks noGrp="1"/>
          </p:cNvSpPr>
          <p:nvPr>
            <p:ph type="sldNum" sz="quarter" idx="4"/>
          </p:nvPr>
        </p:nvSpPr>
        <p:spPr>
          <a:xfrm>
            <a:off x="11421373" y="34414"/>
            <a:ext cx="547057" cy="301059"/>
          </a:xfrm>
        </p:spPr>
        <p:txBody>
          <a:bodyPr/>
          <a:lstStyle/>
          <a:p>
            <a:fld id="{3AFB7006-8003-4929-A787-32E51C1CB892}" type="slidenum">
              <a:rPr lang="en-US" smtClean="0"/>
              <a:pPr/>
              <a:t>42</a:t>
            </a:fld>
            <a:endParaRPr lang="en-US" dirty="0"/>
          </a:p>
        </p:txBody>
      </p:sp>
    </p:spTree>
    <p:extLst>
      <p:ext uri="{BB962C8B-B14F-4D97-AF65-F5344CB8AC3E}">
        <p14:creationId xmlns:p14="http://schemas.microsoft.com/office/powerpoint/2010/main" val="38981192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2012-3C7B-421F-90A4-F3A8F53529BC}"/>
              </a:ext>
            </a:extLst>
          </p:cNvPr>
          <p:cNvSpPr>
            <a:spLocks noGrp="1"/>
          </p:cNvSpPr>
          <p:nvPr>
            <p:ph type="title"/>
          </p:nvPr>
        </p:nvSpPr>
        <p:spPr>
          <a:xfrm>
            <a:off x="252918" y="1123837"/>
            <a:ext cx="3069401" cy="4601183"/>
          </a:xfrm>
        </p:spPr>
        <p:txBody>
          <a:bodyPr>
            <a:normAutofit fontScale="90000"/>
          </a:bodyPr>
          <a:lstStyle/>
          <a:p>
            <a:r>
              <a:rPr lang="en-US" sz="2800" dirty="0"/>
              <a:t>“The penalties for operating a vehicle under the influence of marijuana are the same as operating a vehicle </a:t>
            </a:r>
            <a:r>
              <a:rPr lang="en-US" sz="2800" dirty="0">
                <a:solidFill>
                  <a:schemeClr val="bg1"/>
                </a:solidFill>
              </a:rPr>
              <a:t>under the influence of alcohol” is more likely to persuade respondents that driving after using marijuana might be </a:t>
            </a:r>
            <a:r>
              <a:rPr lang="en-US" sz="2800" dirty="0"/>
              <a:t>more dangerous.</a:t>
            </a:r>
            <a:endParaRPr lang="en-US" dirty="0"/>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43</a:t>
            </a:fld>
            <a:endParaRPr lang="en-US" dirty="0"/>
          </a:p>
        </p:txBody>
      </p:sp>
      <p:sp>
        <p:nvSpPr>
          <p:cNvPr id="8" name="Content Placeholder 3">
            <a:extLst>
              <a:ext uri="{FF2B5EF4-FFF2-40B4-BE49-F238E27FC236}">
                <a16:creationId xmlns:a16="http://schemas.microsoft.com/office/drawing/2014/main" id="{9ED52408-19AA-42B9-9CA3-3583E522DA3B}"/>
              </a:ext>
            </a:extLst>
          </p:cNvPr>
          <p:cNvSpPr txBox="1">
            <a:spLocks/>
          </p:cNvSpPr>
          <p:nvPr/>
        </p:nvSpPr>
        <p:spPr>
          <a:xfrm>
            <a:off x="178232" y="1459423"/>
            <a:ext cx="11243142" cy="563965"/>
          </a:xfrm>
          <a:prstGeom prst="rect">
            <a:avLst/>
          </a:prstGeom>
        </p:spPr>
        <p:txBody>
          <a:bodyPr anchor="ctr"/>
          <a:lstStyle>
            <a:lvl1pPr marL="0" indent="0" algn="l" defTabSz="914400" rtl="0" eaLnBrk="1" latinLnBrk="0" hangingPunct="1">
              <a:lnSpc>
                <a:spcPct val="90000"/>
              </a:lnSpc>
              <a:spcBef>
                <a:spcPts val="1200"/>
              </a:spcBef>
              <a:buClr>
                <a:schemeClr val="accent1"/>
              </a:buClr>
              <a:buFont typeface="Wingdings" panose="05000000000000000000" pitchFamily="2" charset="2"/>
              <a:buNone/>
              <a:defRPr sz="4000" kern="1200">
                <a:solidFill>
                  <a:schemeClr val="tx1"/>
                </a:solidFill>
                <a:latin typeface="+mn-lt"/>
                <a:ea typeface="+mn-ea"/>
                <a:cs typeface="+mn-cs"/>
              </a:defRPr>
            </a:lvl1pPr>
            <a:lvl2pPr marL="341312" indent="0" algn="l" defTabSz="914400" rtl="0" eaLnBrk="1" latinLnBrk="0" hangingPunct="1">
              <a:lnSpc>
                <a:spcPct val="90000"/>
              </a:lnSpc>
              <a:spcBef>
                <a:spcPts val="250"/>
              </a:spcBef>
              <a:spcAft>
                <a:spcPts val="250"/>
              </a:spcAft>
              <a:buClr>
                <a:schemeClr val="accent1"/>
              </a:buClr>
              <a:buFont typeface="Tw Cen MT" panose="020B0602020104020603" pitchFamily="34" charset="0"/>
              <a:buNone/>
              <a:defRPr sz="4000" kern="1200">
                <a:solidFill>
                  <a:schemeClr val="tx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815975" marR="0" indent="-815975">
              <a:spcBef>
                <a:spcPts val="0"/>
              </a:spcBef>
              <a:spcAft>
                <a:spcPts val="0"/>
              </a:spcAft>
              <a:tabLst>
                <a:tab pos="-1028700" algn="l"/>
                <a:tab pos="-914400" algn="l"/>
                <a:tab pos="-457200" algn="l"/>
                <a:tab pos="181610" algn="l"/>
                <a:tab pos="544195" algn="l"/>
                <a:tab pos="815975" algn="l"/>
                <a:tab pos="914400" algn="l"/>
                <a:tab pos="1186180" algn="l"/>
                <a:tab pos="1458595" algn="l"/>
                <a:tab pos="1730375" algn="l"/>
                <a:tab pos="2002790" algn="l"/>
                <a:tab pos="2274570" algn="l"/>
                <a:tab pos="2546350" algn="l"/>
                <a:tab pos="2818765" algn="l"/>
                <a:tab pos="3090545" algn="l"/>
                <a:tab pos="3362960" algn="l"/>
                <a:tab pos="3634740" algn="l"/>
                <a:tab pos="3906520" algn="l"/>
                <a:tab pos="4178935" algn="l"/>
                <a:tab pos="4450715" algn="l"/>
                <a:tab pos="4723130" algn="l"/>
                <a:tab pos="4994910" algn="l"/>
                <a:tab pos="5266690" algn="l"/>
                <a:tab pos="5539105" algn="l"/>
                <a:tab pos="5810885" algn="l"/>
                <a:tab pos="6083300" algn="l"/>
                <a:tab pos="6355080" algn="l"/>
                <a:tab pos="6626860" algn="l"/>
                <a:tab pos="6899275" algn="l"/>
                <a:tab pos="7171055" algn="l"/>
                <a:tab pos="7443470" algn="l"/>
                <a:tab pos="7715250" algn="l"/>
              </a:tabLst>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p:txBody>
      </p:sp>
      <p:graphicFrame>
        <p:nvGraphicFramePr>
          <p:cNvPr id="13" name="Table 12">
            <a:extLst>
              <a:ext uri="{FF2B5EF4-FFF2-40B4-BE49-F238E27FC236}">
                <a16:creationId xmlns:a16="http://schemas.microsoft.com/office/drawing/2014/main" id="{905AA85D-DF05-E56D-6538-FB2FE4C13070}"/>
              </a:ext>
            </a:extLst>
          </p:cNvPr>
          <p:cNvGraphicFramePr>
            <a:graphicFrameLocks noGrp="1"/>
          </p:cNvGraphicFramePr>
          <p:nvPr>
            <p:extLst>
              <p:ext uri="{D42A27DB-BD31-4B8C-83A1-F6EECF244321}">
                <p14:modId xmlns:p14="http://schemas.microsoft.com/office/powerpoint/2010/main" val="785496102"/>
              </p:ext>
            </p:extLst>
          </p:nvPr>
        </p:nvGraphicFramePr>
        <p:xfrm>
          <a:off x="3712728" y="799357"/>
          <a:ext cx="7735204" cy="5547413"/>
        </p:xfrm>
        <a:graphic>
          <a:graphicData uri="http://schemas.openxmlformats.org/drawingml/2006/table">
            <a:tbl>
              <a:tblPr firstRow="1" bandRow="1">
                <a:tableStyleId>{6E25E649-3F16-4E02-A733-19D2CDBF48F0}</a:tableStyleId>
              </a:tblPr>
              <a:tblGrid>
                <a:gridCol w="6337283">
                  <a:extLst>
                    <a:ext uri="{9D8B030D-6E8A-4147-A177-3AD203B41FA5}">
                      <a16:colId xmlns:a16="http://schemas.microsoft.com/office/drawing/2014/main" val="779202136"/>
                    </a:ext>
                  </a:extLst>
                </a:gridCol>
                <a:gridCol w="1397921">
                  <a:extLst>
                    <a:ext uri="{9D8B030D-6E8A-4147-A177-3AD203B41FA5}">
                      <a16:colId xmlns:a16="http://schemas.microsoft.com/office/drawing/2014/main" val="2081309101"/>
                    </a:ext>
                  </a:extLst>
                </a:gridCol>
              </a:tblGrid>
              <a:tr h="442013">
                <a:tc>
                  <a:txBody>
                    <a:bodyPr/>
                    <a:lstStyle/>
                    <a:p>
                      <a:r>
                        <a:rPr lang="en-US" dirty="0">
                          <a:latin typeface="+mn-lt"/>
                        </a:rPr>
                        <a:t>Total Respondents</a:t>
                      </a:r>
                    </a:p>
                  </a:txBody>
                  <a:tcPr/>
                </a:tc>
                <a:tc>
                  <a:txBody>
                    <a:bodyPr/>
                    <a:lstStyle/>
                    <a:p>
                      <a:pPr algn="ctr" fontAlgn="ctr"/>
                      <a:r>
                        <a:rPr lang="en-US" sz="1200" b="0" u="none" strike="noStrike" dirty="0">
                          <a:effectLst/>
                        </a:rPr>
                        <a:t>Persuasion Score</a:t>
                      </a:r>
                      <a:endParaRPr lang="en-US" sz="1200" b="0" i="0" u="none" strike="noStrike" dirty="0">
                        <a:solidFill>
                          <a:schemeClr val="bg1"/>
                        </a:solidFill>
                        <a:effectLst/>
                        <a:latin typeface="+mn-lt"/>
                      </a:endParaRPr>
                    </a:p>
                  </a:txBody>
                  <a:tcPr marL="6609" marR="6609" marT="6609" marB="0" anchor="ctr"/>
                </a:tc>
                <a:extLst>
                  <a:ext uri="{0D108BD9-81ED-4DB2-BD59-A6C34878D82A}">
                    <a16:rowId xmlns:a16="http://schemas.microsoft.com/office/drawing/2014/main" val="2324510984"/>
                  </a:ext>
                </a:extLst>
              </a:tr>
              <a:tr h="510540">
                <a:tc>
                  <a:txBody>
                    <a:bodyPr/>
                    <a:lstStyle/>
                    <a:p>
                      <a:pPr algn="l" fontAlgn="t"/>
                      <a:r>
                        <a:rPr lang="en-US" sz="1100" u="none" strike="noStrike" kern="1200" dirty="0">
                          <a:solidFill>
                            <a:srgbClr val="787878"/>
                          </a:solidFill>
                          <a:effectLst/>
                          <a:latin typeface="+mn-lt"/>
                          <a:ea typeface="+mn-ea"/>
                          <a:cs typeface="+mn-cs"/>
                        </a:rPr>
                        <a:t>The penalties for operating a vehicle under the influence of marijuana are the same as operating a vehicle under the influence of alcohol.</a:t>
                      </a:r>
                    </a:p>
                  </a:txBody>
                  <a:tcPr marL="7620" marR="7620" marT="7620" marB="0"/>
                </a:tc>
                <a:tc>
                  <a:txBody>
                    <a:bodyPr/>
                    <a:lstStyle/>
                    <a:p>
                      <a:pPr algn="ctr" fontAlgn="b"/>
                      <a:r>
                        <a:rPr lang="en-US" sz="1200" u="none" strike="noStrike" kern="1200" dirty="0">
                          <a:solidFill>
                            <a:srgbClr val="787878"/>
                          </a:solidFill>
                          <a:effectLst/>
                          <a:latin typeface="+mn-lt"/>
                          <a:ea typeface="+mn-ea"/>
                          <a:cs typeface="+mn-cs"/>
                        </a:rPr>
                        <a:t>10.7</a:t>
                      </a:r>
                    </a:p>
                  </a:txBody>
                  <a:tcPr marL="7620" marR="7620" marT="7620" marB="0" anchor="ctr"/>
                </a:tc>
                <a:extLst>
                  <a:ext uri="{0D108BD9-81ED-4DB2-BD59-A6C34878D82A}">
                    <a16:rowId xmlns:a16="http://schemas.microsoft.com/office/drawing/2014/main" val="3314314209"/>
                  </a:ext>
                </a:extLst>
              </a:tr>
              <a:tr h="510540">
                <a:tc>
                  <a:txBody>
                    <a:bodyPr/>
                    <a:lstStyle/>
                    <a:p>
                      <a:pPr algn="l" fontAlgn="t"/>
                      <a:r>
                        <a:rPr lang="en-US" sz="1100" u="none" strike="noStrike" kern="1200" dirty="0">
                          <a:solidFill>
                            <a:srgbClr val="787878"/>
                          </a:solidFill>
                          <a:effectLst/>
                          <a:latin typeface="+mn-lt"/>
                          <a:ea typeface="+mn-ea"/>
                          <a:cs typeface="+mn-cs"/>
                        </a:rPr>
                        <a:t>Upon arrest for driving under the influence of marijuana you could lose your driver's license.</a:t>
                      </a:r>
                    </a:p>
                  </a:txBody>
                  <a:tcPr marL="7620" marR="7620" marT="7620" marB="0"/>
                </a:tc>
                <a:tc>
                  <a:txBody>
                    <a:bodyPr/>
                    <a:lstStyle/>
                    <a:p>
                      <a:pPr algn="ctr" fontAlgn="b"/>
                      <a:r>
                        <a:rPr lang="en-US" sz="1200" u="none" strike="noStrike" kern="1200" dirty="0">
                          <a:solidFill>
                            <a:srgbClr val="787878"/>
                          </a:solidFill>
                          <a:effectLst/>
                          <a:latin typeface="+mn-lt"/>
                          <a:ea typeface="+mn-ea"/>
                          <a:cs typeface="+mn-cs"/>
                        </a:rPr>
                        <a:t>10.2</a:t>
                      </a:r>
                    </a:p>
                  </a:txBody>
                  <a:tcPr marL="7620" marR="7620" marT="7620" marB="0" anchor="ctr"/>
                </a:tc>
                <a:extLst>
                  <a:ext uri="{0D108BD9-81ED-4DB2-BD59-A6C34878D82A}">
                    <a16:rowId xmlns:a16="http://schemas.microsoft.com/office/drawing/2014/main" val="2137781653"/>
                  </a:ext>
                </a:extLst>
              </a:tr>
              <a:tr h="510540">
                <a:tc>
                  <a:txBody>
                    <a:bodyPr/>
                    <a:lstStyle/>
                    <a:p>
                      <a:pPr algn="l" fontAlgn="t"/>
                      <a:r>
                        <a:rPr lang="en-US" sz="1100" u="none" strike="noStrike" kern="1200" dirty="0">
                          <a:solidFill>
                            <a:srgbClr val="787878"/>
                          </a:solidFill>
                          <a:effectLst/>
                          <a:latin typeface="+mn-lt"/>
                          <a:ea typeface="+mn-ea"/>
                          <a:cs typeface="+mn-cs"/>
                        </a:rPr>
                        <a:t>A person driving under the influence of marijuana could get into a crash that could permanently maim or disfigure themselves/someone else. These injuries could lead to lifelong disability.</a:t>
                      </a:r>
                    </a:p>
                  </a:txBody>
                  <a:tcPr marL="7620" marR="7620" marT="7620" marB="0"/>
                </a:tc>
                <a:tc>
                  <a:txBody>
                    <a:bodyPr/>
                    <a:lstStyle/>
                    <a:p>
                      <a:pPr algn="ctr" fontAlgn="b"/>
                      <a:r>
                        <a:rPr lang="en-US" sz="1200" u="none" strike="noStrike" kern="1200" dirty="0">
                          <a:solidFill>
                            <a:srgbClr val="787878"/>
                          </a:solidFill>
                          <a:effectLst/>
                          <a:latin typeface="+mn-lt"/>
                          <a:ea typeface="+mn-ea"/>
                          <a:cs typeface="+mn-cs"/>
                        </a:rPr>
                        <a:t>10.1</a:t>
                      </a:r>
                    </a:p>
                  </a:txBody>
                  <a:tcPr marL="7620" marR="7620" marT="7620" marB="0" anchor="ctr"/>
                </a:tc>
                <a:extLst>
                  <a:ext uri="{0D108BD9-81ED-4DB2-BD59-A6C34878D82A}">
                    <a16:rowId xmlns:a16="http://schemas.microsoft.com/office/drawing/2014/main" val="900466122"/>
                  </a:ext>
                </a:extLst>
              </a:tr>
              <a:tr h="510540">
                <a:tc>
                  <a:txBody>
                    <a:bodyPr/>
                    <a:lstStyle/>
                    <a:p>
                      <a:pPr algn="l" fontAlgn="t"/>
                      <a:r>
                        <a:rPr lang="en-US" sz="1100" u="none" strike="noStrike" kern="1200" dirty="0">
                          <a:solidFill>
                            <a:srgbClr val="787878"/>
                          </a:solidFill>
                          <a:effectLst/>
                          <a:latin typeface="+mn-lt"/>
                          <a:ea typeface="+mn-ea"/>
                          <a:cs typeface="+mn-cs"/>
                        </a:rPr>
                        <a:t>If a person gets behind the wheel while under the influence of marijuana, they could get in a crash and kill themselves/someone else.</a:t>
                      </a:r>
                    </a:p>
                  </a:txBody>
                  <a:tcPr marL="7620" marR="7620" marT="7620" marB="0"/>
                </a:tc>
                <a:tc>
                  <a:txBody>
                    <a:bodyPr/>
                    <a:lstStyle/>
                    <a:p>
                      <a:pPr algn="ctr" fontAlgn="b"/>
                      <a:r>
                        <a:rPr lang="en-US" sz="1200" u="none" strike="noStrike" kern="1200" dirty="0">
                          <a:solidFill>
                            <a:srgbClr val="787878"/>
                          </a:solidFill>
                          <a:effectLst/>
                          <a:latin typeface="+mn-lt"/>
                          <a:ea typeface="+mn-ea"/>
                          <a:cs typeface="+mn-cs"/>
                        </a:rPr>
                        <a:t>9.1</a:t>
                      </a:r>
                    </a:p>
                  </a:txBody>
                  <a:tcPr marL="7620" marR="7620" marT="7620" marB="0" anchor="ctr"/>
                </a:tc>
                <a:extLst>
                  <a:ext uri="{0D108BD9-81ED-4DB2-BD59-A6C34878D82A}">
                    <a16:rowId xmlns:a16="http://schemas.microsoft.com/office/drawing/2014/main" val="2902065180"/>
                  </a:ext>
                </a:extLst>
              </a:tr>
              <a:tr h="510540">
                <a:tc>
                  <a:txBody>
                    <a:bodyPr/>
                    <a:lstStyle/>
                    <a:p>
                      <a:pPr algn="l" fontAlgn="t"/>
                      <a:r>
                        <a:rPr lang="en-US" sz="1100" u="none" strike="noStrike" kern="1200" dirty="0">
                          <a:solidFill>
                            <a:srgbClr val="787878"/>
                          </a:solidFill>
                          <a:effectLst/>
                          <a:latin typeface="+mn-lt"/>
                          <a:ea typeface="+mn-ea"/>
                          <a:cs typeface="+mn-cs"/>
                        </a:rPr>
                        <a:t>Some employers can choose to not hire those who have been convicted of driving under the influence of marijuana. Some employers will even fire current employees who have been convicted and currently work for them.</a:t>
                      </a:r>
                    </a:p>
                  </a:txBody>
                  <a:tcPr marL="7620" marR="7620" marT="7620" marB="0"/>
                </a:tc>
                <a:tc>
                  <a:txBody>
                    <a:bodyPr/>
                    <a:lstStyle/>
                    <a:p>
                      <a:pPr algn="ctr" fontAlgn="b"/>
                      <a:r>
                        <a:rPr lang="en-US" sz="1200" u="none" strike="noStrike" kern="1200" dirty="0">
                          <a:solidFill>
                            <a:srgbClr val="787878"/>
                          </a:solidFill>
                          <a:effectLst/>
                          <a:latin typeface="+mn-lt"/>
                          <a:ea typeface="+mn-ea"/>
                          <a:cs typeface="+mn-cs"/>
                        </a:rPr>
                        <a:t>8.6</a:t>
                      </a:r>
                    </a:p>
                  </a:txBody>
                  <a:tcPr marL="7620" marR="7620" marT="7620" marB="0" anchor="ctr"/>
                </a:tc>
                <a:extLst>
                  <a:ext uri="{0D108BD9-81ED-4DB2-BD59-A6C34878D82A}">
                    <a16:rowId xmlns:a16="http://schemas.microsoft.com/office/drawing/2014/main" val="1654308935"/>
                  </a:ext>
                </a:extLst>
              </a:tr>
              <a:tr h="510540">
                <a:tc>
                  <a:txBody>
                    <a:bodyPr/>
                    <a:lstStyle/>
                    <a:p>
                      <a:pPr algn="l" fontAlgn="t"/>
                      <a:r>
                        <a:rPr lang="en-US" sz="1100" u="none" strike="noStrike" kern="1200" dirty="0">
                          <a:solidFill>
                            <a:srgbClr val="787878"/>
                          </a:solidFill>
                          <a:effectLst/>
                          <a:latin typeface="+mn-lt"/>
                          <a:ea typeface="+mn-ea"/>
                          <a:cs typeface="+mn-cs"/>
                        </a:rPr>
                        <a:t>It could cost a person up to $10,000 in fines, court costs, and legal fees if convicted of operating a motor vehicle under the influence of marijuana.</a:t>
                      </a:r>
                    </a:p>
                  </a:txBody>
                  <a:tcPr marL="7620" marR="7620" marT="7620" marB="0"/>
                </a:tc>
                <a:tc>
                  <a:txBody>
                    <a:bodyPr/>
                    <a:lstStyle/>
                    <a:p>
                      <a:pPr algn="ctr" fontAlgn="b"/>
                      <a:r>
                        <a:rPr lang="en-US" sz="1200" u="none" strike="noStrike" kern="1200" dirty="0">
                          <a:solidFill>
                            <a:srgbClr val="787878"/>
                          </a:solidFill>
                          <a:effectLst/>
                          <a:latin typeface="+mn-lt"/>
                          <a:ea typeface="+mn-ea"/>
                          <a:cs typeface="+mn-cs"/>
                        </a:rPr>
                        <a:t>7.7</a:t>
                      </a:r>
                    </a:p>
                  </a:txBody>
                  <a:tcPr marL="7620" marR="7620" marT="7620" marB="0" anchor="ctr"/>
                </a:tc>
                <a:extLst>
                  <a:ext uri="{0D108BD9-81ED-4DB2-BD59-A6C34878D82A}">
                    <a16:rowId xmlns:a16="http://schemas.microsoft.com/office/drawing/2014/main" val="3640596522"/>
                  </a:ext>
                </a:extLst>
              </a:tr>
              <a:tr h="510540">
                <a:tc>
                  <a:txBody>
                    <a:bodyPr/>
                    <a:lstStyle/>
                    <a:p>
                      <a:pPr algn="l" fontAlgn="t"/>
                      <a:r>
                        <a:rPr lang="en-US" sz="1100" u="none" strike="noStrike" kern="1200" dirty="0">
                          <a:solidFill>
                            <a:srgbClr val="787878"/>
                          </a:solidFill>
                          <a:effectLst/>
                          <a:latin typeface="+mn-lt"/>
                          <a:ea typeface="+mn-ea"/>
                          <a:cs typeface="+mn-cs"/>
                        </a:rPr>
                        <a:t>Police departments across the state are having extra police officers on patrol during the times drivers under the influence are most likely to be on the roads.</a:t>
                      </a:r>
                    </a:p>
                  </a:txBody>
                  <a:tcPr marL="7620" marR="7620" marT="7620" marB="0"/>
                </a:tc>
                <a:tc>
                  <a:txBody>
                    <a:bodyPr/>
                    <a:lstStyle/>
                    <a:p>
                      <a:pPr algn="ctr" fontAlgn="b"/>
                      <a:r>
                        <a:rPr lang="en-US" sz="1200" u="none" strike="noStrike" kern="1200" dirty="0">
                          <a:solidFill>
                            <a:srgbClr val="787878"/>
                          </a:solidFill>
                          <a:effectLst/>
                          <a:latin typeface="+mn-lt"/>
                          <a:ea typeface="+mn-ea"/>
                          <a:cs typeface="+mn-cs"/>
                        </a:rPr>
                        <a:t>7.4</a:t>
                      </a:r>
                    </a:p>
                  </a:txBody>
                  <a:tcPr marL="7620" marR="7620" marT="7620" marB="0" anchor="ctr"/>
                </a:tc>
                <a:extLst>
                  <a:ext uri="{0D108BD9-81ED-4DB2-BD59-A6C34878D82A}">
                    <a16:rowId xmlns:a16="http://schemas.microsoft.com/office/drawing/2014/main" val="3908921356"/>
                  </a:ext>
                </a:extLst>
              </a:tr>
              <a:tr h="510540">
                <a:tc>
                  <a:txBody>
                    <a:bodyPr/>
                    <a:lstStyle/>
                    <a:p>
                      <a:pPr algn="l" fontAlgn="t"/>
                      <a:r>
                        <a:rPr lang="en-US" sz="1100" u="none" strike="noStrike" kern="1200" dirty="0">
                          <a:solidFill>
                            <a:srgbClr val="787878"/>
                          </a:solidFill>
                          <a:effectLst/>
                          <a:latin typeface="+mn-lt"/>
                          <a:ea typeface="+mn-ea"/>
                          <a:cs typeface="+mn-cs"/>
                        </a:rPr>
                        <a:t>Police departments across the state are conducting sobriety checkpoints to randomly pull over individuals and test if they are under the influence of marijuana.</a:t>
                      </a:r>
                    </a:p>
                  </a:txBody>
                  <a:tcPr marL="7620" marR="7620" marT="7620" marB="0"/>
                </a:tc>
                <a:tc>
                  <a:txBody>
                    <a:bodyPr/>
                    <a:lstStyle/>
                    <a:p>
                      <a:pPr algn="ctr" fontAlgn="b"/>
                      <a:r>
                        <a:rPr lang="en-US" sz="1200" u="none" strike="noStrike" kern="1200" dirty="0">
                          <a:solidFill>
                            <a:srgbClr val="787878"/>
                          </a:solidFill>
                          <a:effectLst/>
                          <a:latin typeface="+mn-lt"/>
                          <a:ea typeface="+mn-ea"/>
                          <a:cs typeface="+mn-cs"/>
                        </a:rPr>
                        <a:t>6.6</a:t>
                      </a:r>
                    </a:p>
                  </a:txBody>
                  <a:tcPr marL="7620" marR="7620" marT="7620" marB="0" anchor="ctr"/>
                </a:tc>
                <a:extLst>
                  <a:ext uri="{0D108BD9-81ED-4DB2-BD59-A6C34878D82A}">
                    <a16:rowId xmlns:a16="http://schemas.microsoft.com/office/drawing/2014/main" val="3872654116"/>
                  </a:ext>
                </a:extLst>
              </a:tr>
              <a:tr h="510540">
                <a:tc>
                  <a:txBody>
                    <a:bodyPr/>
                    <a:lstStyle/>
                    <a:p>
                      <a:pPr algn="l" fontAlgn="t"/>
                      <a:r>
                        <a:rPr lang="en-US" sz="1100" u="none" strike="noStrike" kern="1200" dirty="0">
                          <a:solidFill>
                            <a:srgbClr val="787878"/>
                          </a:solidFill>
                          <a:effectLst/>
                          <a:latin typeface="+mn-lt"/>
                          <a:ea typeface="+mn-ea"/>
                          <a:cs typeface="+mn-cs"/>
                        </a:rPr>
                        <a:t>Upon arrest for driving under the influence of marijuana you will be arrested and processed into jail.</a:t>
                      </a:r>
                    </a:p>
                  </a:txBody>
                  <a:tcPr marL="7620" marR="7620" marT="7620" marB="0"/>
                </a:tc>
                <a:tc>
                  <a:txBody>
                    <a:bodyPr/>
                    <a:lstStyle/>
                    <a:p>
                      <a:pPr algn="ctr" fontAlgn="b"/>
                      <a:r>
                        <a:rPr lang="en-US" sz="1200" u="none" strike="noStrike" kern="1200" dirty="0">
                          <a:solidFill>
                            <a:srgbClr val="787878"/>
                          </a:solidFill>
                          <a:effectLst/>
                          <a:latin typeface="+mn-lt"/>
                          <a:ea typeface="+mn-ea"/>
                          <a:cs typeface="+mn-cs"/>
                        </a:rPr>
                        <a:t>6.1</a:t>
                      </a:r>
                    </a:p>
                  </a:txBody>
                  <a:tcPr marL="7620" marR="7620" marT="7620" marB="0" anchor="ctr"/>
                </a:tc>
                <a:extLst>
                  <a:ext uri="{0D108BD9-81ED-4DB2-BD59-A6C34878D82A}">
                    <a16:rowId xmlns:a16="http://schemas.microsoft.com/office/drawing/2014/main" val="3387587436"/>
                  </a:ext>
                </a:extLst>
              </a:tr>
              <a:tr h="510540">
                <a:tc>
                  <a:txBody>
                    <a:bodyPr/>
                    <a:lstStyle/>
                    <a:p>
                      <a:pPr algn="l" fontAlgn="t"/>
                      <a:r>
                        <a:rPr lang="en-US" sz="1100" u="none" strike="noStrike" kern="1200" dirty="0">
                          <a:solidFill>
                            <a:srgbClr val="787878"/>
                          </a:solidFill>
                          <a:effectLst/>
                          <a:latin typeface="+mn-lt"/>
                          <a:ea typeface="+mn-ea"/>
                          <a:cs typeface="+mn-cs"/>
                        </a:rPr>
                        <a:t>Police departments are investing in new equipment and training officers to detect people driving under the influence of marijuana.</a:t>
                      </a:r>
                    </a:p>
                  </a:txBody>
                  <a:tcPr marL="7620" marR="7620" marT="7620" marB="0"/>
                </a:tc>
                <a:tc>
                  <a:txBody>
                    <a:bodyPr/>
                    <a:lstStyle/>
                    <a:p>
                      <a:pPr algn="ctr" fontAlgn="b"/>
                      <a:r>
                        <a:rPr lang="en-US" sz="1200" u="none" strike="noStrike" kern="1200" dirty="0">
                          <a:solidFill>
                            <a:srgbClr val="787878"/>
                          </a:solidFill>
                          <a:effectLst/>
                          <a:latin typeface="+mn-lt"/>
                          <a:ea typeface="+mn-ea"/>
                          <a:cs typeface="+mn-cs"/>
                        </a:rPr>
                        <a:t>6.0</a:t>
                      </a:r>
                    </a:p>
                  </a:txBody>
                  <a:tcPr marL="7620" marR="7620" marT="7620" marB="0" anchor="ctr"/>
                </a:tc>
                <a:extLst>
                  <a:ext uri="{0D108BD9-81ED-4DB2-BD59-A6C34878D82A}">
                    <a16:rowId xmlns:a16="http://schemas.microsoft.com/office/drawing/2014/main" val="3284298360"/>
                  </a:ext>
                </a:extLst>
              </a:tr>
            </a:tbl>
          </a:graphicData>
        </a:graphic>
      </p:graphicFrame>
      <p:sp>
        <p:nvSpPr>
          <p:cNvPr id="3" name="TextBox 2">
            <a:extLst>
              <a:ext uri="{FF2B5EF4-FFF2-40B4-BE49-F238E27FC236}">
                <a16:creationId xmlns:a16="http://schemas.microsoft.com/office/drawing/2014/main" id="{967CA85E-1E7C-5D56-A3DA-057061B91EF9}"/>
              </a:ext>
            </a:extLst>
          </p:cNvPr>
          <p:cNvSpPr txBox="1"/>
          <p:nvPr/>
        </p:nvSpPr>
        <p:spPr>
          <a:xfrm>
            <a:off x="8792" y="6491285"/>
            <a:ext cx="12183208" cy="369332"/>
          </a:xfrm>
          <a:prstGeom prst="rect">
            <a:avLst/>
          </a:prstGeom>
          <a:noFill/>
        </p:spPr>
        <p:txBody>
          <a:bodyPr wrap="square" rtlCol="0">
            <a:spAutoFit/>
          </a:bodyPr>
          <a:lstStyle/>
          <a:p>
            <a:r>
              <a:rPr lang="en-US" sz="900" dirty="0">
                <a:solidFill>
                  <a:srgbClr val="787878"/>
                </a:solidFill>
              </a:rPr>
              <a:t>Q24. Please indicate if each of the following is very persuasive, somewhat persuasive, not very persuasive, or not at all persuasive in terms of getting you to NOT drive after you have used marijuana.</a:t>
            </a:r>
            <a:r>
              <a:rPr lang="en-US" sz="900" i="1" dirty="0">
                <a:solidFill>
                  <a:srgbClr val="787878"/>
                </a:solidFill>
              </a:rPr>
              <a:t> Base: Total Respondents (n=783)</a:t>
            </a:r>
            <a:endParaRPr lang="en-US" sz="900" dirty="0">
              <a:solidFill>
                <a:srgbClr val="787878"/>
              </a:solidFill>
            </a:endParaRPr>
          </a:p>
          <a:p>
            <a:r>
              <a:rPr lang="en-US" sz="900" dirty="0">
                <a:solidFill>
                  <a:srgbClr val="787878"/>
                </a:solidFill>
              </a:rPr>
              <a:t>Q11a/Q25. How dangerous do you believe it is to drive after using marijuana? </a:t>
            </a:r>
            <a:r>
              <a:rPr lang="en-US" sz="900" i="1" dirty="0">
                <a:solidFill>
                  <a:srgbClr val="787878"/>
                </a:solidFill>
              </a:rPr>
              <a:t>Base: Total Respondents (n=783)</a:t>
            </a:r>
            <a:endParaRPr lang="en-US" sz="900" dirty="0">
              <a:solidFill>
                <a:srgbClr val="787878"/>
              </a:solidFill>
            </a:endParaRPr>
          </a:p>
        </p:txBody>
      </p:sp>
      <p:sp>
        <p:nvSpPr>
          <p:cNvPr id="6" name="Rectangle 5">
            <a:extLst>
              <a:ext uri="{FF2B5EF4-FFF2-40B4-BE49-F238E27FC236}">
                <a16:creationId xmlns:a16="http://schemas.microsoft.com/office/drawing/2014/main" id="{10877942-70C7-1D09-06CB-56FC1CB0F113}"/>
              </a:ext>
            </a:extLst>
          </p:cNvPr>
          <p:cNvSpPr/>
          <p:nvPr/>
        </p:nvSpPr>
        <p:spPr>
          <a:xfrm>
            <a:off x="3613220" y="412054"/>
            <a:ext cx="7934219" cy="307777"/>
          </a:xfrm>
          <a:prstGeom prst="rect">
            <a:avLst/>
          </a:prstGeom>
        </p:spPr>
        <p:txBody>
          <a:bodyPr wrap="square">
            <a:spAutoFit/>
          </a:bodyPr>
          <a:lstStyle/>
          <a:p>
            <a:pPr algn="ctr">
              <a:defRPr sz="1862" b="0" i="0" u="none" strike="noStrike" kern="1200" spc="0" baseline="0">
                <a:solidFill>
                  <a:srgbClr val="303030">
                    <a:lumMod val="65000"/>
                    <a:lumOff val="35000"/>
                  </a:srgbClr>
                </a:solidFill>
                <a:latin typeface="+mn-lt"/>
                <a:ea typeface="+mn-ea"/>
                <a:cs typeface="+mn-cs"/>
              </a:defRPr>
            </a:pPr>
            <a:r>
              <a:rPr lang="en-US" sz="1400" dirty="0">
                <a:solidFill>
                  <a:srgbClr val="787878"/>
                </a:solidFill>
              </a:rPr>
              <a:t>How Various Statements May Persuade Someone that Driving after Marijuana Use Is Dangerous</a:t>
            </a:r>
          </a:p>
        </p:txBody>
      </p:sp>
    </p:spTree>
    <p:extLst>
      <p:ext uri="{BB962C8B-B14F-4D97-AF65-F5344CB8AC3E}">
        <p14:creationId xmlns:p14="http://schemas.microsoft.com/office/powerpoint/2010/main" val="2458357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2012-3C7B-421F-90A4-F3A8F53529BC}"/>
              </a:ext>
            </a:extLst>
          </p:cNvPr>
          <p:cNvSpPr>
            <a:spLocks noGrp="1"/>
          </p:cNvSpPr>
          <p:nvPr>
            <p:ph type="title"/>
          </p:nvPr>
        </p:nvSpPr>
        <p:spPr/>
        <p:txBody>
          <a:bodyPr>
            <a:normAutofit fontScale="90000"/>
          </a:bodyPr>
          <a:lstStyle/>
          <a:p>
            <a:r>
              <a:rPr lang="en-US" sz="2800" dirty="0"/>
              <a:t>Police departments across the state conducting sobriety checkpoints seems to make respondents feel more certain they will get pulled over after using marijuana.</a:t>
            </a:r>
            <a:endParaRPr lang="en-US" dirty="0"/>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44</a:t>
            </a:fld>
            <a:endParaRPr lang="en-US" dirty="0"/>
          </a:p>
        </p:txBody>
      </p:sp>
      <p:sp>
        <p:nvSpPr>
          <p:cNvPr id="8" name="Content Placeholder 3">
            <a:extLst>
              <a:ext uri="{FF2B5EF4-FFF2-40B4-BE49-F238E27FC236}">
                <a16:creationId xmlns:a16="http://schemas.microsoft.com/office/drawing/2014/main" id="{9ED52408-19AA-42B9-9CA3-3583E522DA3B}"/>
              </a:ext>
            </a:extLst>
          </p:cNvPr>
          <p:cNvSpPr txBox="1">
            <a:spLocks/>
          </p:cNvSpPr>
          <p:nvPr/>
        </p:nvSpPr>
        <p:spPr>
          <a:xfrm>
            <a:off x="178232" y="1459423"/>
            <a:ext cx="11243142" cy="563965"/>
          </a:xfrm>
          <a:prstGeom prst="rect">
            <a:avLst/>
          </a:prstGeom>
        </p:spPr>
        <p:txBody>
          <a:bodyPr anchor="ctr"/>
          <a:lstStyle>
            <a:lvl1pPr marL="0" indent="0" algn="l" defTabSz="914400" rtl="0" eaLnBrk="1" latinLnBrk="0" hangingPunct="1">
              <a:lnSpc>
                <a:spcPct val="90000"/>
              </a:lnSpc>
              <a:spcBef>
                <a:spcPts val="1200"/>
              </a:spcBef>
              <a:buClr>
                <a:schemeClr val="accent1"/>
              </a:buClr>
              <a:buFont typeface="Wingdings" panose="05000000000000000000" pitchFamily="2" charset="2"/>
              <a:buNone/>
              <a:defRPr sz="4000" kern="1200">
                <a:solidFill>
                  <a:schemeClr val="tx1"/>
                </a:solidFill>
                <a:latin typeface="+mn-lt"/>
                <a:ea typeface="+mn-ea"/>
                <a:cs typeface="+mn-cs"/>
              </a:defRPr>
            </a:lvl1pPr>
            <a:lvl2pPr marL="341312" indent="0" algn="l" defTabSz="914400" rtl="0" eaLnBrk="1" latinLnBrk="0" hangingPunct="1">
              <a:lnSpc>
                <a:spcPct val="90000"/>
              </a:lnSpc>
              <a:spcBef>
                <a:spcPts val="250"/>
              </a:spcBef>
              <a:spcAft>
                <a:spcPts val="250"/>
              </a:spcAft>
              <a:buClr>
                <a:schemeClr val="accent1"/>
              </a:buClr>
              <a:buFont typeface="Tw Cen MT" panose="020B0602020104020603" pitchFamily="34" charset="0"/>
              <a:buNone/>
              <a:defRPr sz="4000" kern="1200">
                <a:solidFill>
                  <a:schemeClr val="tx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815975" marR="0" indent="-815975">
              <a:spcBef>
                <a:spcPts val="0"/>
              </a:spcBef>
              <a:spcAft>
                <a:spcPts val="0"/>
              </a:spcAft>
              <a:tabLst>
                <a:tab pos="-1028700" algn="l"/>
                <a:tab pos="-914400" algn="l"/>
                <a:tab pos="-457200" algn="l"/>
                <a:tab pos="181610" algn="l"/>
                <a:tab pos="544195" algn="l"/>
                <a:tab pos="815975" algn="l"/>
                <a:tab pos="914400" algn="l"/>
                <a:tab pos="1186180" algn="l"/>
                <a:tab pos="1458595" algn="l"/>
                <a:tab pos="1730375" algn="l"/>
                <a:tab pos="2002790" algn="l"/>
                <a:tab pos="2274570" algn="l"/>
                <a:tab pos="2546350" algn="l"/>
                <a:tab pos="2818765" algn="l"/>
                <a:tab pos="3090545" algn="l"/>
                <a:tab pos="3362960" algn="l"/>
                <a:tab pos="3634740" algn="l"/>
                <a:tab pos="3906520" algn="l"/>
                <a:tab pos="4178935" algn="l"/>
                <a:tab pos="4450715" algn="l"/>
                <a:tab pos="4723130" algn="l"/>
                <a:tab pos="4994910" algn="l"/>
                <a:tab pos="5266690" algn="l"/>
                <a:tab pos="5539105" algn="l"/>
                <a:tab pos="5810885" algn="l"/>
                <a:tab pos="6083300" algn="l"/>
                <a:tab pos="6355080" algn="l"/>
                <a:tab pos="6626860" algn="l"/>
                <a:tab pos="6899275" algn="l"/>
                <a:tab pos="7171055" algn="l"/>
                <a:tab pos="7443470" algn="l"/>
                <a:tab pos="7715250" algn="l"/>
              </a:tabLst>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p:txBody>
      </p:sp>
      <p:graphicFrame>
        <p:nvGraphicFramePr>
          <p:cNvPr id="13" name="Table 12">
            <a:extLst>
              <a:ext uri="{FF2B5EF4-FFF2-40B4-BE49-F238E27FC236}">
                <a16:creationId xmlns:a16="http://schemas.microsoft.com/office/drawing/2014/main" id="{905AA85D-DF05-E56D-6538-FB2FE4C13070}"/>
              </a:ext>
            </a:extLst>
          </p:cNvPr>
          <p:cNvGraphicFramePr>
            <a:graphicFrameLocks noGrp="1"/>
          </p:cNvGraphicFramePr>
          <p:nvPr>
            <p:extLst>
              <p:ext uri="{D42A27DB-BD31-4B8C-83A1-F6EECF244321}">
                <p14:modId xmlns:p14="http://schemas.microsoft.com/office/powerpoint/2010/main" val="140082860"/>
              </p:ext>
            </p:extLst>
          </p:nvPr>
        </p:nvGraphicFramePr>
        <p:xfrm>
          <a:off x="3712728" y="799357"/>
          <a:ext cx="7735204" cy="5547413"/>
        </p:xfrm>
        <a:graphic>
          <a:graphicData uri="http://schemas.openxmlformats.org/drawingml/2006/table">
            <a:tbl>
              <a:tblPr firstRow="1" bandRow="1">
                <a:tableStyleId>{6E25E649-3F16-4E02-A733-19D2CDBF48F0}</a:tableStyleId>
              </a:tblPr>
              <a:tblGrid>
                <a:gridCol w="6337283">
                  <a:extLst>
                    <a:ext uri="{9D8B030D-6E8A-4147-A177-3AD203B41FA5}">
                      <a16:colId xmlns:a16="http://schemas.microsoft.com/office/drawing/2014/main" val="779202136"/>
                    </a:ext>
                  </a:extLst>
                </a:gridCol>
                <a:gridCol w="1397921">
                  <a:extLst>
                    <a:ext uri="{9D8B030D-6E8A-4147-A177-3AD203B41FA5}">
                      <a16:colId xmlns:a16="http://schemas.microsoft.com/office/drawing/2014/main" val="2081309101"/>
                    </a:ext>
                  </a:extLst>
                </a:gridCol>
              </a:tblGrid>
              <a:tr h="4420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Total Respondents</a:t>
                      </a:r>
                    </a:p>
                  </a:txBody>
                  <a:tcPr/>
                </a:tc>
                <a:tc>
                  <a:txBody>
                    <a:bodyPr/>
                    <a:lstStyle/>
                    <a:p>
                      <a:pPr algn="ctr" fontAlgn="ctr"/>
                      <a:r>
                        <a:rPr lang="en-US" sz="1200" b="0" u="none" strike="noStrike" dirty="0">
                          <a:effectLst/>
                        </a:rPr>
                        <a:t>Persuasion Score</a:t>
                      </a:r>
                      <a:endParaRPr lang="en-US" sz="1200" b="0" i="0" u="none" strike="noStrike" dirty="0">
                        <a:solidFill>
                          <a:schemeClr val="bg1"/>
                        </a:solidFill>
                        <a:effectLst/>
                        <a:latin typeface="+mn-lt"/>
                      </a:endParaRPr>
                    </a:p>
                  </a:txBody>
                  <a:tcPr marL="6609" marR="6609" marT="6609" marB="0" anchor="ctr"/>
                </a:tc>
                <a:extLst>
                  <a:ext uri="{0D108BD9-81ED-4DB2-BD59-A6C34878D82A}">
                    <a16:rowId xmlns:a16="http://schemas.microsoft.com/office/drawing/2014/main" val="2324510984"/>
                  </a:ext>
                </a:extLst>
              </a:tr>
              <a:tr h="510540">
                <a:tc>
                  <a:txBody>
                    <a:bodyPr/>
                    <a:lstStyle/>
                    <a:p>
                      <a:pPr algn="l" fontAlgn="t"/>
                      <a:r>
                        <a:rPr lang="en-US" sz="1100" u="none" strike="noStrike" kern="1200" dirty="0">
                          <a:solidFill>
                            <a:srgbClr val="787878"/>
                          </a:solidFill>
                          <a:effectLst/>
                          <a:latin typeface="+mn-lt"/>
                          <a:ea typeface="+mn-ea"/>
                          <a:cs typeface="+mn-cs"/>
                        </a:rPr>
                        <a:t>Police departments across the state are conducting sobriety checkpoints to randomly pull over individuals and test if they are under the influence of marijuana.</a:t>
                      </a:r>
                    </a:p>
                  </a:txBody>
                  <a:tcPr marL="7620" marR="7620" marT="7620" marB="0" anchor="ctr"/>
                </a:tc>
                <a:tc>
                  <a:txBody>
                    <a:bodyPr/>
                    <a:lstStyle/>
                    <a:p>
                      <a:pPr algn="ctr" fontAlgn="b"/>
                      <a:r>
                        <a:rPr lang="en-US" sz="1200" u="none" strike="noStrike" kern="1200" dirty="0">
                          <a:solidFill>
                            <a:srgbClr val="787878"/>
                          </a:solidFill>
                          <a:effectLst/>
                          <a:latin typeface="+mn-lt"/>
                          <a:ea typeface="+mn-ea"/>
                          <a:cs typeface="+mn-cs"/>
                        </a:rPr>
                        <a:t>8.3</a:t>
                      </a:r>
                    </a:p>
                  </a:txBody>
                  <a:tcPr marL="7620" marR="7620" marT="7620" marB="0" anchor="ctr"/>
                </a:tc>
                <a:extLst>
                  <a:ext uri="{0D108BD9-81ED-4DB2-BD59-A6C34878D82A}">
                    <a16:rowId xmlns:a16="http://schemas.microsoft.com/office/drawing/2014/main" val="3314314209"/>
                  </a:ext>
                </a:extLst>
              </a:tr>
              <a:tr h="510540">
                <a:tc>
                  <a:txBody>
                    <a:bodyPr/>
                    <a:lstStyle/>
                    <a:p>
                      <a:pPr algn="l" fontAlgn="t"/>
                      <a:r>
                        <a:rPr lang="en-US" sz="1100" u="none" strike="noStrike" kern="1200" dirty="0">
                          <a:solidFill>
                            <a:srgbClr val="787878"/>
                          </a:solidFill>
                          <a:effectLst/>
                          <a:latin typeface="+mn-lt"/>
                          <a:ea typeface="+mn-ea"/>
                          <a:cs typeface="+mn-cs"/>
                        </a:rPr>
                        <a:t>Upon arrest for driving under the influence of marijuana you could lose your driver's license.</a:t>
                      </a:r>
                    </a:p>
                  </a:txBody>
                  <a:tcPr marL="7620" marR="7620" marT="7620" marB="0" anchor="ctr"/>
                </a:tc>
                <a:tc>
                  <a:txBody>
                    <a:bodyPr/>
                    <a:lstStyle/>
                    <a:p>
                      <a:pPr algn="ctr" fontAlgn="b"/>
                      <a:r>
                        <a:rPr lang="en-US" sz="1200" u="none" strike="noStrike" kern="1200" dirty="0">
                          <a:solidFill>
                            <a:srgbClr val="787878"/>
                          </a:solidFill>
                          <a:effectLst/>
                          <a:latin typeface="+mn-lt"/>
                          <a:ea typeface="+mn-ea"/>
                          <a:cs typeface="+mn-cs"/>
                        </a:rPr>
                        <a:t>8.1</a:t>
                      </a:r>
                    </a:p>
                  </a:txBody>
                  <a:tcPr marL="7620" marR="7620" marT="7620" marB="0" anchor="ctr"/>
                </a:tc>
                <a:extLst>
                  <a:ext uri="{0D108BD9-81ED-4DB2-BD59-A6C34878D82A}">
                    <a16:rowId xmlns:a16="http://schemas.microsoft.com/office/drawing/2014/main" val="2137781653"/>
                  </a:ext>
                </a:extLst>
              </a:tr>
              <a:tr h="510540">
                <a:tc>
                  <a:txBody>
                    <a:bodyPr/>
                    <a:lstStyle/>
                    <a:p>
                      <a:pPr algn="l" fontAlgn="t"/>
                      <a:r>
                        <a:rPr lang="en-US" sz="1100" u="none" strike="noStrike" kern="1200" dirty="0">
                          <a:solidFill>
                            <a:srgbClr val="787878"/>
                          </a:solidFill>
                          <a:effectLst/>
                          <a:latin typeface="+mn-lt"/>
                          <a:ea typeface="+mn-ea"/>
                          <a:cs typeface="+mn-cs"/>
                        </a:rPr>
                        <a:t>A person driving under the influence of marijuana could get into a crash that could permanently maim or disfigure themselves/someone else. These injuries could lead to lifelong disability.</a:t>
                      </a:r>
                    </a:p>
                  </a:txBody>
                  <a:tcPr marL="7620" marR="7620" marT="7620" marB="0" anchor="ctr"/>
                </a:tc>
                <a:tc>
                  <a:txBody>
                    <a:bodyPr/>
                    <a:lstStyle/>
                    <a:p>
                      <a:pPr algn="ctr" fontAlgn="b"/>
                      <a:r>
                        <a:rPr lang="en-US" sz="1200" u="none" strike="noStrike" kern="1200" dirty="0">
                          <a:solidFill>
                            <a:srgbClr val="787878"/>
                          </a:solidFill>
                          <a:effectLst/>
                          <a:latin typeface="+mn-lt"/>
                          <a:ea typeface="+mn-ea"/>
                          <a:cs typeface="+mn-cs"/>
                        </a:rPr>
                        <a:t>7.4</a:t>
                      </a:r>
                    </a:p>
                  </a:txBody>
                  <a:tcPr marL="7620" marR="7620" marT="7620" marB="0" anchor="ctr"/>
                </a:tc>
                <a:extLst>
                  <a:ext uri="{0D108BD9-81ED-4DB2-BD59-A6C34878D82A}">
                    <a16:rowId xmlns:a16="http://schemas.microsoft.com/office/drawing/2014/main" val="900466122"/>
                  </a:ext>
                </a:extLst>
              </a:tr>
              <a:tr h="510540">
                <a:tc>
                  <a:txBody>
                    <a:bodyPr/>
                    <a:lstStyle/>
                    <a:p>
                      <a:pPr algn="l" fontAlgn="t"/>
                      <a:r>
                        <a:rPr lang="en-US" sz="1100" u="none" strike="noStrike" kern="1200" dirty="0">
                          <a:solidFill>
                            <a:srgbClr val="787878"/>
                          </a:solidFill>
                          <a:effectLst/>
                          <a:latin typeface="+mn-lt"/>
                          <a:ea typeface="+mn-ea"/>
                          <a:cs typeface="+mn-cs"/>
                        </a:rPr>
                        <a:t>Police departments are investing in new equipment and training officers to detect people driving under the influence of marijuana.</a:t>
                      </a:r>
                    </a:p>
                  </a:txBody>
                  <a:tcPr marL="7620" marR="7620" marT="7620" marB="0" anchor="ctr"/>
                </a:tc>
                <a:tc>
                  <a:txBody>
                    <a:bodyPr/>
                    <a:lstStyle/>
                    <a:p>
                      <a:pPr algn="ctr" fontAlgn="b"/>
                      <a:r>
                        <a:rPr lang="en-US" sz="1200" u="none" strike="noStrike" kern="1200" dirty="0">
                          <a:solidFill>
                            <a:srgbClr val="787878"/>
                          </a:solidFill>
                          <a:effectLst/>
                          <a:latin typeface="+mn-lt"/>
                          <a:ea typeface="+mn-ea"/>
                          <a:cs typeface="+mn-cs"/>
                        </a:rPr>
                        <a:t>7.0</a:t>
                      </a:r>
                    </a:p>
                  </a:txBody>
                  <a:tcPr marL="7620" marR="7620" marT="7620" marB="0" anchor="ctr"/>
                </a:tc>
                <a:extLst>
                  <a:ext uri="{0D108BD9-81ED-4DB2-BD59-A6C34878D82A}">
                    <a16:rowId xmlns:a16="http://schemas.microsoft.com/office/drawing/2014/main" val="2902065180"/>
                  </a:ext>
                </a:extLst>
              </a:tr>
              <a:tr h="510540">
                <a:tc>
                  <a:txBody>
                    <a:bodyPr/>
                    <a:lstStyle/>
                    <a:p>
                      <a:pPr algn="l" fontAlgn="t"/>
                      <a:r>
                        <a:rPr lang="en-US" sz="1100" u="none" strike="noStrike" kern="1200" dirty="0">
                          <a:solidFill>
                            <a:srgbClr val="787878"/>
                          </a:solidFill>
                          <a:effectLst/>
                          <a:latin typeface="+mn-lt"/>
                          <a:ea typeface="+mn-ea"/>
                          <a:cs typeface="+mn-cs"/>
                        </a:rPr>
                        <a:t>Some employers can choose to not hire those who have been convicted of driving under the influence of marijuana. Some employers will even fire current employees who have been convicted and currently work for them.</a:t>
                      </a:r>
                    </a:p>
                  </a:txBody>
                  <a:tcPr marL="7620" marR="7620" marT="7620" marB="0" anchor="ctr"/>
                </a:tc>
                <a:tc>
                  <a:txBody>
                    <a:bodyPr/>
                    <a:lstStyle/>
                    <a:p>
                      <a:pPr algn="ctr" fontAlgn="b"/>
                      <a:r>
                        <a:rPr lang="en-US" sz="1200" u="none" strike="noStrike" kern="1200" dirty="0">
                          <a:solidFill>
                            <a:srgbClr val="787878"/>
                          </a:solidFill>
                          <a:effectLst/>
                          <a:latin typeface="+mn-lt"/>
                          <a:ea typeface="+mn-ea"/>
                          <a:cs typeface="+mn-cs"/>
                        </a:rPr>
                        <a:t>6.4</a:t>
                      </a:r>
                    </a:p>
                  </a:txBody>
                  <a:tcPr marL="7620" marR="7620" marT="7620" marB="0" anchor="ctr"/>
                </a:tc>
                <a:extLst>
                  <a:ext uri="{0D108BD9-81ED-4DB2-BD59-A6C34878D82A}">
                    <a16:rowId xmlns:a16="http://schemas.microsoft.com/office/drawing/2014/main" val="1654308935"/>
                  </a:ext>
                </a:extLst>
              </a:tr>
              <a:tr h="510540">
                <a:tc>
                  <a:txBody>
                    <a:bodyPr/>
                    <a:lstStyle/>
                    <a:p>
                      <a:pPr algn="l" fontAlgn="t"/>
                      <a:r>
                        <a:rPr lang="en-US" sz="1100" u="none" strike="noStrike" kern="1200" dirty="0">
                          <a:solidFill>
                            <a:srgbClr val="787878"/>
                          </a:solidFill>
                          <a:effectLst/>
                          <a:latin typeface="+mn-lt"/>
                          <a:ea typeface="+mn-ea"/>
                          <a:cs typeface="+mn-cs"/>
                        </a:rPr>
                        <a:t>It could cost a person up to $10,000 in fines, court costs, and legal fees if convicted of operating a motor vehicle under the influence of marijuana.</a:t>
                      </a:r>
                    </a:p>
                  </a:txBody>
                  <a:tcPr marL="7620" marR="7620" marT="7620" marB="0" anchor="ctr"/>
                </a:tc>
                <a:tc>
                  <a:txBody>
                    <a:bodyPr/>
                    <a:lstStyle/>
                    <a:p>
                      <a:pPr algn="ctr" fontAlgn="b"/>
                      <a:r>
                        <a:rPr lang="en-US" sz="1200" u="none" strike="noStrike" kern="1200" dirty="0">
                          <a:solidFill>
                            <a:srgbClr val="787878"/>
                          </a:solidFill>
                          <a:effectLst/>
                          <a:latin typeface="+mn-lt"/>
                          <a:ea typeface="+mn-ea"/>
                          <a:cs typeface="+mn-cs"/>
                        </a:rPr>
                        <a:t>6.2</a:t>
                      </a:r>
                    </a:p>
                  </a:txBody>
                  <a:tcPr marL="7620" marR="7620" marT="7620" marB="0" anchor="ctr"/>
                </a:tc>
                <a:extLst>
                  <a:ext uri="{0D108BD9-81ED-4DB2-BD59-A6C34878D82A}">
                    <a16:rowId xmlns:a16="http://schemas.microsoft.com/office/drawing/2014/main" val="3640596522"/>
                  </a:ext>
                </a:extLst>
              </a:tr>
              <a:tr h="510540">
                <a:tc>
                  <a:txBody>
                    <a:bodyPr/>
                    <a:lstStyle/>
                    <a:p>
                      <a:pPr algn="l" fontAlgn="t"/>
                      <a:r>
                        <a:rPr lang="en-US" sz="1100" u="none" strike="noStrike" kern="1200" dirty="0">
                          <a:solidFill>
                            <a:srgbClr val="787878"/>
                          </a:solidFill>
                          <a:effectLst/>
                          <a:latin typeface="+mn-lt"/>
                          <a:ea typeface="+mn-ea"/>
                          <a:cs typeface="+mn-cs"/>
                        </a:rPr>
                        <a:t>Upon arrest for driving under the influence of marijuana you will be arrested and processed into jail.</a:t>
                      </a:r>
                    </a:p>
                  </a:txBody>
                  <a:tcPr marL="7620" marR="7620" marT="7620" marB="0" anchor="ctr"/>
                </a:tc>
                <a:tc>
                  <a:txBody>
                    <a:bodyPr/>
                    <a:lstStyle/>
                    <a:p>
                      <a:pPr algn="ctr" fontAlgn="b"/>
                      <a:r>
                        <a:rPr lang="en-US" sz="1200" u="none" strike="noStrike" kern="1200" dirty="0">
                          <a:solidFill>
                            <a:srgbClr val="787878"/>
                          </a:solidFill>
                          <a:effectLst/>
                          <a:latin typeface="+mn-lt"/>
                          <a:ea typeface="+mn-ea"/>
                          <a:cs typeface="+mn-cs"/>
                        </a:rPr>
                        <a:t>5.2</a:t>
                      </a:r>
                    </a:p>
                  </a:txBody>
                  <a:tcPr marL="7620" marR="7620" marT="7620" marB="0" anchor="ctr"/>
                </a:tc>
                <a:extLst>
                  <a:ext uri="{0D108BD9-81ED-4DB2-BD59-A6C34878D82A}">
                    <a16:rowId xmlns:a16="http://schemas.microsoft.com/office/drawing/2014/main" val="3908921356"/>
                  </a:ext>
                </a:extLst>
              </a:tr>
              <a:tr h="510540">
                <a:tc>
                  <a:txBody>
                    <a:bodyPr/>
                    <a:lstStyle/>
                    <a:p>
                      <a:pPr algn="l" fontAlgn="t"/>
                      <a:r>
                        <a:rPr lang="en-US" sz="1100" u="none" strike="noStrike" kern="1200" dirty="0">
                          <a:solidFill>
                            <a:srgbClr val="787878"/>
                          </a:solidFill>
                          <a:effectLst/>
                          <a:latin typeface="+mn-lt"/>
                          <a:ea typeface="+mn-ea"/>
                          <a:cs typeface="+mn-cs"/>
                        </a:rPr>
                        <a:t>The penalties for operating a vehicle under the influence of marijuana are the same as operating a vehicle under the influence of alcohol.</a:t>
                      </a:r>
                    </a:p>
                  </a:txBody>
                  <a:tcPr marL="7620" marR="7620" marT="7620" marB="0" anchor="ctr"/>
                </a:tc>
                <a:tc>
                  <a:txBody>
                    <a:bodyPr/>
                    <a:lstStyle/>
                    <a:p>
                      <a:pPr algn="ctr" fontAlgn="b"/>
                      <a:r>
                        <a:rPr lang="en-US" sz="1200" u="none" strike="noStrike" kern="1200" dirty="0">
                          <a:solidFill>
                            <a:srgbClr val="787878"/>
                          </a:solidFill>
                          <a:effectLst/>
                          <a:latin typeface="+mn-lt"/>
                          <a:ea typeface="+mn-ea"/>
                          <a:cs typeface="+mn-cs"/>
                        </a:rPr>
                        <a:t>5.1</a:t>
                      </a:r>
                    </a:p>
                  </a:txBody>
                  <a:tcPr marL="7620" marR="7620" marT="7620" marB="0" anchor="ctr"/>
                </a:tc>
                <a:extLst>
                  <a:ext uri="{0D108BD9-81ED-4DB2-BD59-A6C34878D82A}">
                    <a16:rowId xmlns:a16="http://schemas.microsoft.com/office/drawing/2014/main" val="3872654116"/>
                  </a:ext>
                </a:extLst>
              </a:tr>
              <a:tr h="510540">
                <a:tc>
                  <a:txBody>
                    <a:bodyPr/>
                    <a:lstStyle/>
                    <a:p>
                      <a:pPr algn="l" fontAlgn="t"/>
                      <a:r>
                        <a:rPr lang="en-US" sz="1100" u="none" strike="noStrike" kern="1200" dirty="0">
                          <a:solidFill>
                            <a:srgbClr val="787878"/>
                          </a:solidFill>
                          <a:effectLst/>
                          <a:latin typeface="+mn-lt"/>
                          <a:ea typeface="+mn-ea"/>
                          <a:cs typeface="+mn-cs"/>
                        </a:rPr>
                        <a:t>Police departments across the state are having extra police officers on patrol during the times drivers under the influence are most likely to be on the roads.</a:t>
                      </a:r>
                    </a:p>
                  </a:txBody>
                  <a:tcPr marL="7620" marR="7620" marT="7620" marB="0" anchor="ctr"/>
                </a:tc>
                <a:tc>
                  <a:txBody>
                    <a:bodyPr/>
                    <a:lstStyle/>
                    <a:p>
                      <a:pPr algn="ctr" fontAlgn="b"/>
                      <a:r>
                        <a:rPr lang="en-US" sz="1200" u="none" strike="noStrike" kern="1200" dirty="0">
                          <a:solidFill>
                            <a:srgbClr val="787878"/>
                          </a:solidFill>
                          <a:effectLst/>
                          <a:latin typeface="+mn-lt"/>
                          <a:ea typeface="+mn-ea"/>
                          <a:cs typeface="+mn-cs"/>
                        </a:rPr>
                        <a:t>4.6</a:t>
                      </a:r>
                    </a:p>
                  </a:txBody>
                  <a:tcPr marL="7620" marR="7620" marT="7620" marB="0" anchor="ctr"/>
                </a:tc>
                <a:extLst>
                  <a:ext uri="{0D108BD9-81ED-4DB2-BD59-A6C34878D82A}">
                    <a16:rowId xmlns:a16="http://schemas.microsoft.com/office/drawing/2014/main" val="3387587436"/>
                  </a:ext>
                </a:extLst>
              </a:tr>
              <a:tr h="510540">
                <a:tc>
                  <a:txBody>
                    <a:bodyPr/>
                    <a:lstStyle/>
                    <a:p>
                      <a:pPr algn="l" fontAlgn="t"/>
                      <a:r>
                        <a:rPr lang="en-US" sz="1100" u="none" strike="noStrike" kern="1200" dirty="0">
                          <a:solidFill>
                            <a:srgbClr val="787878"/>
                          </a:solidFill>
                          <a:effectLst/>
                          <a:latin typeface="+mn-lt"/>
                          <a:ea typeface="+mn-ea"/>
                          <a:cs typeface="+mn-cs"/>
                        </a:rPr>
                        <a:t>If a person gets behind the wheel while under the influence of marijuana, they could get in a crash and kill themselves/someone else.</a:t>
                      </a:r>
                    </a:p>
                  </a:txBody>
                  <a:tcPr marL="7620" marR="7620" marT="7620" marB="0" anchor="ctr"/>
                </a:tc>
                <a:tc>
                  <a:txBody>
                    <a:bodyPr/>
                    <a:lstStyle/>
                    <a:p>
                      <a:pPr algn="ctr" fontAlgn="b"/>
                      <a:r>
                        <a:rPr lang="en-US" sz="1200" u="none" strike="noStrike" kern="1200" dirty="0">
                          <a:solidFill>
                            <a:srgbClr val="787878"/>
                          </a:solidFill>
                          <a:effectLst/>
                          <a:latin typeface="+mn-lt"/>
                          <a:ea typeface="+mn-ea"/>
                          <a:cs typeface="+mn-cs"/>
                        </a:rPr>
                        <a:t>4.0</a:t>
                      </a:r>
                    </a:p>
                  </a:txBody>
                  <a:tcPr marL="7620" marR="7620" marT="7620" marB="0" anchor="ctr"/>
                </a:tc>
                <a:extLst>
                  <a:ext uri="{0D108BD9-81ED-4DB2-BD59-A6C34878D82A}">
                    <a16:rowId xmlns:a16="http://schemas.microsoft.com/office/drawing/2014/main" val="3284298360"/>
                  </a:ext>
                </a:extLst>
              </a:tr>
            </a:tbl>
          </a:graphicData>
        </a:graphic>
      </p:graphicFrame>
      <p:sp>
        <p:nvSpPr>
          <p:cNvPr id="3" name="TextBox 2">
            <a:extLst>
              <a:ext uri="{FF2B5EF4-FFF2-40B4-BE49-F238E27FC236}">
                <a16:creationId xmlns:a16="http://schemas.microsoft.com/office/drawing/2014/main" id="{A9817E3F-4123-00C9-800C-468ABBE4716A}"/>
              </a:ext>
            </a:extLst>
          </p:cNvPr>
          <p:cNvSpPr txBox="1"/>
          <p:nvPr/>
        </p:nvSpPr>
        <p:spPr>
          <a:xfrm>
            <a:off x="8792" y="6491285"/>
            <a:ext cx="12306247" cy="369332"/>
          </a:xfrm>
          <a:prstGeom prst="rect">
            <a:avLst/>
          </a:prstGeom>
          <a:noFill/>
        </p:spPr>
        <p:txBody>
          <a:bodyPr wrap="square" rtlCol="0">
            <a:spAutoFit/>
          </a:bodyPr>
          <a:lstStyle/>
          <a:p>
            <a:r>
              <a:rPr lang="en-US" sz="900" dirty="0">
                <a:solidFill>
                  <a:srgbClr val="787878"/>
                </a:solidFill>
              </a:rPr>
              <a:t>Q24. Please indicate if each of the following is very persuasive, somewhat persuasive, not very persuasive, or not at all persuasive in terms of getting you to NOT drive after you have used marijuana.</a:t>
            </a:r>
            <a:r>
              <a:rPr lang="en-US" sz="900" i="1" dirty="0">
                <a:solidFill>
                  <a:srgbClr val="787878"/>
                </a:solidFill>
              </a:rPr>
              <a:t> Base: Total Respondents (n=783)</a:t>
            </a:r>
            <a:endParaRPr lang="en-US" sz="900" dirty="0">
              <a:solidFill>
                <a:srgbClr val="787878"/>
              </a:solidFill>
            </a:endParaRPr>
          </a:p>
          <a:p>
            <a:r>
              <a:rPr lang="en-US" sz="900" dirty="0">
                <a:solidFill>
                  <a:srgbClr val="787878"/>
                </a:solidFill>
              </a:rPr>
              <a:t>Q23/Q26. If you were to drive after using marijuana, how likely do you think it would be that you would be pulled over for driving under the influence of marijuana? </a:t>
            </a:r>
            <a:r>
              <a:rPr lang="en-US" sz="900" i="1" dirty="0">
                <a:solidFill>
                  <a:srgbClr val="787878"/>
                </a:solidFill>
              </a:rPr>
              <a:t>Base: Total Respondents (n=783)</a:t>
            </a:r>
            <a:endParaRPr lang="en-US" sz="900" dirty="0">
              <a:solidFill>
                <a:srgbClr val="787878"/>
              </a:solidFill>
            </a:endParaRPr>
          </a:p>
        </p:txBody>
      </p:sp>
      <p:sp>
        <p:nvSpPr>
          <p:cNvPr id="9" name="Rectangle 8">
            <a:extLst>
              <a:ext uri="{FF2B5EF4-FFF2-40B4-BE49-F238E27FC236}">
                <a16:creationId xmlns:a16="http://schemas.microsoft.com/office/drawing/2014/main" id="{7B6ED039-F50F-A752-2B0F-F023C56B68A7}"/>
              </a:ext>
            </a:extLst>
          </p:cNvPr>
          <p:cNvSpPr/>
          <p:nvPr/>
        </p:nvSpPr>
        <p:spPr>
          <a:xfrm>
            <a:off x="3363838" y="419322"/>
            <a:ext cx="8701819" cy="307777"/>
          </a:xfrm>
          <a:prstGeom prst="rect">
            <a:avLst/>
          </a:prstGeom>
        </p:spPr>
        <p:txBody>
          <a:bodyPr wrap="square">
            <a:spAutoFit/>
          </a:bodyPr>
          <a:lstStyle/>
          <a:p>
            <a:pPr algn="ctr">
              <a:defRPr sz="1862" b="0" i="0" u="none" strike="noStrike" kern="1200" spc="0" baseline="0">
                <a:solidFill>
                  <a:srgbClr val="303030">
                    <a:lumMod val="65000"/>
                    <a:lumOff val="35000"/>
                  </a:srgbClr>
                </a:solidFill>
                <a:latin typeface="+mn-lt"/>
                <a:ea typeface="+mn-ea"/>
                <a:cs typeface="+mn-cs"/>
              </a:defRPr>
            </a:pPr>
            <a:r>
              <a:rPr lang="en-US" sz="1400" dirty="0">
                <a:solidFill>
                  <a:srgbClr val="787878"/>
                </a:solidFill>
              </a:rPr>
              <a:t>How Various Statements May Persuade Someone to Think They Would Be Pulled Over for DUI of Marijuana</a:t>
            </a:r>
          </a:p>
        </p:txBody>
      </p:sp>
    </p:spTree>
    <p:extLst>
      <p:ext uri="{BB962C8B-B14F-4D97-AF65-F5344CB8AC3E}">
        <p14:creationId xmlns:p14="http://schemas.microsoft.com/office/powerpoint/2010/main" val="15051594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2012-3C7B-421F-90A4-F3A8F53529BC}"/>
              </a:ext>
            </a:extLst>
          </p:cNvPr>
          <p:cNvSpPr>
            <a:spLocks noGrp="1"/>
          </p:cNvSpPr>
          <p:nvPr>
            <p:ph type="title"/>
          </p:nvPr>
        </p:nvSpPr>
        <p:spPr/>
        <p:txBody>
          <a:bodyPr>
            <a:normAutofit fontScale="90000"/>
          </a:bodyPr>
          <a:lstStyle/>
          <a:p>
            <a:r>
              <a:rPr lang="en-US" sz="2800" dirty="0"/>
              <a:t>The financial risk being convicted of driving under the influence of marijuana (fines, court costs, etc.) is most persuasive in changing people’s likelihood to have a plan for a sober ride.</a:t>
            </a:r>
            <a:endParaRPr lang="en-US" dirty="0"/>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45</a:t>
            </a:fld>
            <a:endParaRPr lang="en-US" dirty="0"/>
          </a:p>
        </p:txBody>
      </p:sp>
      <p:sp>
        <p:nvSpPr>
          <p:cNvPr id="8" name="Content Placeholder 3">
            <a:extLst>
              <a:ext uri="{FF2B5EF4-FFF2-40B4-BE49-F238E27FC236}">
                <a16:creationId xmlns:a16="http://schemas.microsoft.com/office/drawing/2014/main" id="{9ED52408-19AA-42B9-9CA3-3583E522DA3B}"/>
              </a:ext>
            </a:extLst>
          </p:cNvPr>
          <p:cNvSpPr txBox="1">
            <a:spLocks/>
          </p:cNvSpPr>
          <p:nvPr/>
        </p:nvSpPr>
        <p:spPr>
          <a:xfrm>
            <a:off x="178232" y="1459423"/>
            <a:ext cx="11243142" cy="563965"/>
          </a:xfrm>
          <a:prstGeom prst="rect">
            <a:avLst/>
          </a:prstGeom>
        </p:spPr>
        <p:txBody>
          <a:bodyPr anchor="ctr"/>
          <a:lstStyle>
            <a:lvl1pPr marL="0" indent="0" algn="l" defTabSz="914400" rtl="0" eaLnBrk="1" latinLnBrk="0" hangingPunct="1">
              <a:lnSpc>
                <a:spcPct val="90000"/>
              </a:lnSpc>
              <a:spcBef>
                <a:spcPts val="1200"/>
              </a:spcBef>
              <a:buClr>
                <a:schemeClr val="accent1"/>
              </a:buClr>
              <a:buFont typeface="Wingdings" panose="05000000000000000000" pitchFamily="2" charset="2"/>
              <a:buNone/>
              <a:defRPr sz="4000" kern="1200">
                <a:solidFill>
                  <a:schemeClr val="tx1"/>
                </a:solidFill>
                <a:latin typeface="+mn-lt"/>
                <a:ea typeface="+mn-ea"/>
                <a:cs typeface="+mn-cs"/>
              </a:defRPr>
            </a:lvl1pPr>
            <a:lvl2pPr marL="341312" indent="0" algn="l" defTabSz="914400" rtl="0" eaLnBrk="1" latinLnBrk="0" hangingPunct="1">
              <a:lnSpc>
                <a:spcPct val="90000"/>
              </a:lnSpc>
              <a:spcBef>
                <a:spcPts val="250"/>
              </a:spcBef>
              <a:spcAft>
                <a:spcPts val="250"/>
              </a:spcAft>
              <a:buClr>
                <a:schemeClr val="accent1"/>
              </a:buClr>
              <a:buFont typeface="Tw Cen MT" panose="020B0602020104020603" pitchFamily="34" charset="0"/>
              <a:buNone/>
              <a:defRPr sz="4000" kern="1200">
                <a:solidFill>
                  <a:schemeClr val="tx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815975" marR="0" indent="-815975">
              <a:spcBef>
                <a:spcPts val="0"/>
              </a:spcBef>
              <a:spcAft>
                <a:spcPts val="0"/>
              </a:spcAft>
              <a:tabLst>
                <a:tab pos="-1028700" algn="l"/>
                <a:tab pos="-914400" algn="l"/>
                <a:tab pos="-457200" algn="l"/>
                <a:tab pos="181610" algn="l"/>
                <a:tab pos="544195" algn="l"/>
                <a:tab pos="815975" algn="l"/>
                <a:tab pos="914400" algn="l"/>
                <a:tab pos="1186180" algn="l"/>
                <a:tab pos="1458595" algn="l"/>
                <a:tab pos="1730375" algn="l"/>
                <a:tab pos="2002790" algn="l"/>
                <a:tab pos="2274570" algn="l"/>
                <a:tab pos="2546350" algn="l"/>
                <a:tab pos="2818765" algn="l"/>
                <a:tab pos="3090545" algn="l"/>
                <a:tab pos="3362960" algn="l"/>
                <a:tab pos="3634740" algn="l"/>
                <a:tab pos="3906520" algn="l"/>
                <a:tab pos="4178935" algn="l"/>
                <a:tab pos="4450715" algn="l"/>
                <a:tab pos="4723130" algn="l"/>
                <a:tab pos="4994910" algn="l"/>
                <a:tab pos="5266690" algn="l"/>
                <a:tab pos="5539105" algn="l"/>
                <a:tab pos="5810885" algn="l"/>
                <a:tab pos="6083300" algn="l"/>
                <a:tab pos="6355080" algn="l"/>
                <a:tab pos="6626860" algn="l"/>
                <a:tab pos="6899275" algn="l"/>
                <a:tab pos="7171055" algn="l"/>
                <a:tab pos="7443470" algn="l"/>
                <a:tab pos="7715250" algn="l"/>
              </a:tabLst>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p:txBody>
      </p:sp>
      <p:graphicFrame>
        <p:nvGraphicFramePr>
          <p:cNvPr id="13" name="Table 12">
            <a:extLst>
              <a:ext uri="{FF2B5EF4-FFF2-40B4-BE49-F238E27FC236}">
                <a16:creationId xmlns:a16="http://schemas.microsoft.com/office/drawing/2014/main" id="{905AA85D-DF05-E56D-6538-FB2FE4C13070}"/>
              </a:ext>
            </a:extLst>
          </p:cNvPr>
          <p:cNvGraphicFramePr>
            <a:graphicFrameLocks noGrp="1"/>
          </p:cNvGraphicFramePr>
          <p:nvPr>
            <p:extLst>
              <p:ext uri="{D42A27DB-BD31-4B8C-83A1-F6EECF244321}">
                <p14:modId xmlns:p14="http://schemas.microsoft.com/office/powerpoint/2010/main" val="881185086"/>
              </p:ext>
            </p:extLst>
          </p:nvPr>
        </p:nvGraphicFramePr>
        <p:xfrm>
          <a:off x="3712728" y="799357"/>
          <a:ext cx="7735204" cy="5547413"/>
        </p:xfrm>
        <a:graphic>
          <a:graphicData uri="http://schemas.openxmlformats.org/drawingml/2006/table">
            <a:tbl>
              <a:tblPr firstRow="1" bandRow="1">
                <a:tableStyleId>{6E25E649-3F16-4E02-A733-19D2CDBF48F0}</a:tableStyleId>
              </a:tblPr>
              <a:tblGrid>
                <a:gridCol w="6337283">
                  <a:extLst>
                    <a:ext uri="{9D8B030D-6E8A-4147-A177-3AD203B41FA5}">
                      <a16:colId xmlns:a16="http://schemas.microsoft.com/office/drawing/2014/main" val="779202136"/>
                    </a:ext>
                  </a:extLst>
                </a:gridCol>
                <a:gridCol w="1397921">
                  <a:extLst>
                    <a:ext uri="{9D8B030D-6E8A-4147-A177-3AD203B41FA5}">
                      <a16:colId xmlns:a16="http://schemas.microsoft.com/office/drawing/2014/main" val="2081309101"/>
                    </a:ext>
                  </a:extLst>
                </a:gridCol>
              </a:tblGrid>
              <a:tr h="4420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Total Respondents</a:t>
                      </a:r>
                    </a:p>
                  </a:txBody>
                  <a:tcPr/>
                </a:tc>
                <a:tc>
                  <a:txBody>
                    <a:bodyPr/>
                    <a:lstStyle/>
                    <a:p>
                      <a:pPr algn="ctr" fontAlgn="ctr"/>
                      <a:r>
                        <a:rPr lang="en-US" sz="1200" b="0" u="none" strike="noStrike" dirty="0">
                          <a:effectLst/>
                        </a:rPr>
                        <a:t>Persuasion Score</a:t>
                      </a:r>
                      <a:endParaRPr lang="en-US" sz="1200" b="0" i="0" u="none" strike="noStrike" dirty="0">
                        <a:solidFill>
                          <a:schemeClr val="bg1"/>
                        </a:solidFill>
                        <a:effectLst/>
                        <a:latin typeface="+mn-lt"/>
                      </a:endParaRPr>
                    </a:p>
                  </a:txBody>
                  <a:tcPr marL="6609" marR="6609" marT="6609" marB="0" anchor="ctr"/>
                </a:tc>
                <a:extLst>
                  <a:ext uri="{0D108BD9-81ED-4DB2-BD59-A6C34878D82A}">
                    <a16:rowId xmlns:a16="http://schemas.microsoft.com/office/drawing/2014/main" val="2324510984"/>
                  </a:ext>
                </a:extLst>
              </a:tr>
              <a:tr h="510540">
                <a:tc>
                  <a:txBody>
                    <a:bodyPr/>
                    <a:lstStyle/>
                    <a:p>
                      <a:pPr algn="l" fontAlgn="t"/>
                      <a:r>
                        <a:rPr lang="en-US" sz="1100" u="none" strike="noStrike" kern="1200" dirty="0">
                          <a:solidFill>
                            <a:srgbClr val="787878"/>
                          </a:solidFill>
                          <a:effectLst/>
                          <a:latin typeface="+mn-lt"/>
                          <a:ea typeface="+mn-ea"/>
                          <a:cs typeface="+mn-cs"/>
                        </a:rPr>
                        <a:t>It could cost a person up to $10,000 in fines, court costs, and legal fees if convicted of operating a motor vehicle under the influence of marijuana.</a:t>
                      </a:r>
                    </a:p>
                  </a:txBody>
                  <a:tcPr marL="7620" marR="7620" marT="7620" marB="0" anchor="ctr"/>
                </a:tc>
                <a:tc>
                  <a:txBody>
                    <a:bodyPr/>
                    <a:lstStyle/>
                    <a:p>
                      <a:pPr algn="ctr" fontAlgn="b"/>
                      <a:r>
                        <a:rPr lang="en-US" sz="1200" u="none" strike="noStrike" kern="1200" dirty="0">
                          <a:solidFill>
                            <a:srgbClr val="787878"/>
                          </a:solidFill>
                          <a:effectLst/>
                          <a:latin typeface="+mn-lt"/>
                          <a:ea typeface="+mn-ea"/>
                          <a:cs typeface="+mn-cs"/>
                        </a:rPr>
                        <a:t>6.8</a:t>
                      </a:r>
                    </a:p>
                  </a:txBody>
                  <a:tcPr marL="7620" marR="7620" marT="7620" marB="0" anchor="ctr"/>
                </a:tc>
                <a:extLst>
                  <a:ext uri="{0D108BD9-81ED-4DB2-BD59-A6C34878D82A}">
                    <a16:rowId xmlns:a16="http://schemas.microsoft.com/office/drawing/2014/main" val="3314314209"/>
                  </a:ext>
                </a:extLst>
              </a:tr>
              <a:tr h="510540">
                <a:tc>
                  <a:txBody>
                    <a:bodyPr/>
                    <a:lstStyle/>
                    <a:p>
                      <a:pPr algn="l" fontAlgn="t"/>
                      <a:r>
                        <a:rPr lang="en-US" sz="1100" u="none" strike="noStrike" kern="1200" dirty="0">
                          <a:solidFill>
                            <a:srgbClr val="787878"/>
                          </a:solidFill>
                          <a:effectLst/>
                          <a:latin typeface="+mn-lt"/>
                          <a:ea typeface="+mn-ea"/>
                          <a:cs typeface="+mn-cs"/>
                        </a:rPr>
                        <a:t>A person driving under the influence of marijuana could get into a crash that could permanently maim or disfigure themselves/someone else. These injuries could lead to lifelong disability.</a:t>
                      </a:r>
                    </a:p>
                  </a:txBody>
                  <a:tcPr marL="7620" marR="7620" marT="7620" marB="0" anchor="ctr"/>
                </a:tc>
                <a:tc>
                  <a:txBody>
                    <a:bodyPr/>
                    <a:lstStyle/>
                    <a:p>
                      <a:pPr algn="ctr" fontAlgn="b"/>
                      <a:r>
                        <a:rPr lang="en-US" sz="1200" u="none" strike="noStrike" kern="1200" dirty="0">
                          <a:solidFill>
                            <a:srgbClr val="787878"/>
                          </a:solidFill>
                          <a:effectLst/>
                          <a:latin typeface="+mn-lt"/>
                          <a:ea typeface="+mn-ea"/>
                          <a:cs typeface="+mn-cs"/>
                        </a:rPr>
                        <a:t>3.3</a:t>
                      </a:r>
                    </a:p>
                  </a:txBody>
                  <a:tcPr marL="7620" marR="7620" marT="7620" marB="0" anchor="ctr"/>
                </a:tc>
                <a:extLst>
                  <a:ext uri="{0D108BD9-81ED-4DB2-BD59-A6C34878D82A}">
                    <a16:rowId xmlns:a16="http://schemas.microsoft.com/office/drawing/2014/main" val="2137781653"/>
                  </a:ext>
                </a:extLst>
              </a:tr>
              <a:tr h="510540">
                <a:tc>
                  <a:txBody>
                    <a:bodyPr/>
                    <a:lstStyle/>
                    <a:p>
                      <a:pPr algn="l" fontAlgn="t"/>
                      <a:r>
                        <a:rPr lang="en-US" sz="1100" u="none" strike="noStrike" kern="1200" dirty="0">
                          <a:solidFill>
                            <a:srgbClr val="787878"/>
                          </a:solidFill>
                          <a:effectLst/>
                          <a:latin typeface="+mn-lt"/>
                          <a:ea typeface="+mn-ea"/>
                          <a:cs typeface="+mn-cs"/>
                        </a:rPr>
                        <a:t>Police departments across the state are conducting sobriety checkpoints to randomly pull over individuals and test if they are under the influence of marijuana.</a:t>
                      </a:r>
                    </a:p>
                  </a:txBody>
                  <a:tcPr marL="7620" marR="7620" marT="7620" marB="0" anchor="ctr"/>
                </a:tc>
                <a:tc>
                  <a:txBody>
                    <a:bodyPr/>
                    <a:lstStyle/>
                    <a:p>
                      <a:pPr algn="ctr" fontAlgn="b"/>
                      <a:r>
                        <a:rPr lang="en-US" sz="1200" u="none" strike="noStrike" kern="1200" dirty="0">
                          <a:solidFill>
                            <a:srgbClr val="787878"/>
                          </a:solidFill>
                          <a:effectLst/>
                          <a:latin typeface="+mn-lt"/>
                          <a:ea typeface="+mn-ea"/>
                          <a:cs typeface="+mn-cs"/>
                        </a:rPr>
                        <a:t>2.1</a:t>
                      </a:r>
                    </a:p>
                  </a:txBody>
                  <a:tcPr marL="7620" marR="7620" marT="7620" marB="0" anchor="ctr"/>
                </a:tc>
                <a:extLst>
                  <a:ext uri="{0D108BD9-81ED-4DB2-BD59-A6C34878D82A}">
                    <a16:rowId xmlns:a16="http://schemas.microsoft.com/office/drawing/2014/main" val="900466122"/>
                  </a:ext>
                </a:extLst>
              </a:tr>
              <a:tr h="510540">
                <a:tc>
                  <a:txBody>
                    <a:bodyPr/>
                    <a:lstStyle/>
                    <a:p>
                      <a:pPr algn="l" fontAlgn="t"/>
                      <a:r>
                        <a:rPr lang="en-US" sz="1100" u="none" strike="noStrike" kern="1200" dirty="0">
                          <a:solidFill>
                            <a:srgbClr val="787878"/>
                          </a:solidFill>
                          <a:effectLst/>
                          <a:latin typeface="+mn-lt"/>
                          <a:ea typeface="+mn-ea"/>
                          <a:cs typeface="+mn-cs"/>
                        </a:rPr>
                        <a:t>The penalties for operating a vehicle under the influence of marijuana are the same as operating a vehicle under the influence of alcohol.</a:t>
                      </a:r>
                    </a:p>
                  </a:txBody>
                  <a:tcPr marL="7620" marR="7620" marT="7620" marB="0" anchor="ctr"/>
                </a:tc>
                <a:tc>
                  <a:txBody>
                    <a:bodyPr/>
                    <a:lstStyle/>
                    <a:p>
                      <a:pPr algn="ctr" fontAlgn="b"/>
                      <a:r>
                        <a:rPr lang="en-US" sz="1200" u="none" strike="noStrike" kern="1200" dirty="0">
                          <a:solidFill>
                            <a:srgbClr val="787878"/>
                          </a:solidFill>
                          <a:effectLst/>
                          <a:latin typeface="+mn-lt"/>
                          <a:ea typeface="+mn-ea"/>
                          <a:cs typeface="+mn-cs"/>
                        </a:rPr>
                        <a:t>2.0</a:t>
                      </a:r>
                    </a:p>
                  </a:txBody>
                  <a:tcPr marL="7620" marR="7620" marT="7620" marB="0" anchor="ctr"/>
                </a:tc>
                <a:extLst>
                  <a:ext uri="{0D108BD9-81ED-4DB2-BD59-A6C34878D82A}">
                    <a16:rowId xmlns:a16="http://schemas.microsoft.com/office/drawing/2014/main" val="2902065180"/>
                  </a:ext>
                </a:extLst>
              </a:tr>
              <a:tr h="510540">
                <a:tc>
                  <a:txBody>
                    <a:bodyPr/>
                    <a:lstStyle/>
                    <a:p>
                      <a:pPr algn="l" fontAlgn="t"/>
                      <a:r>
                        <a:rPr lang="en-US" sz="1100" u="none" strike="noStrike" kern="1200" dirty="0">
                          <a:solidFill>
                            <a:srgbClr val="787878"/>
                          </a:solidFill>
                          <a:effectLst/>
                          <a:latin typeface="+mn-lt"/>
                          <a:ea typeface="+mn-ea"/>
                          <a:cs typeface="+mn-cs"/>
                        </a:rPr>
                        <a:t>Police departments are investing in new equipment and training officers to detect people driving under the influence of marijuana.</a:t>
                      </a:r>
                    </a:p>
                  </a:txBody>
                  <a:tcPr marL="7620" marR="7620" marT="7620" marB="0" anchor="ctr"/>
                </a:tc>
                <a:tc>
                  <a:txBody>
                    <a:bodyPr/>
                    <a:lstStyle/>
                    <a:p>
                      <a:pPr algn="ctr" fontAlgn="b"/>
                      <a:r>
                        <a:rPr lang="en-US" sz="1200" u="none" strike="noStrike" kern="1200" dirty="0">
                          <a:solidFill>
                            <a:srgbClr val="787878"/>
                          </a:solidFill>
                          <a:effectLst/>
                          <a:latin typeface="+mn-lt"/>
                          <a:ea typeface="+mn-ea"/>
                          <a:cs typeface="+mn-cs"/>
                        </a:rPr>
                        <a:t>1.7</a:t>
                      </a:r>
                    </a:p>
                  </a:txBody>
                  <a:tcPr marL="7620" marR="7620" marT="7620" marB="0" anchor="ctr"/>
                </a:tc>
                <a:extLst>
                  <a:ext uri="{0D108BD9-81ED-4DB2-BD59-A6C34878D82A}">
                    <a16:rowId xmlns:a16="http://schemas.microsoft.com/office/drawing/2014/main" val="1654308935"/>
                  </a:ext>
                </a:extLst>
              </a:tr>
              <a:tr h="510540">
                <a:tc>
                  <a:txBody>
                    <a:bodyPr/>
                    <a:lstStyle/>
                    <a:p>
                      <a:pPr algn="l" fontAlgn="t"/>
                      <a:r>
                        <a:rPr lang="en-US" sz="1100" u="none" strike="noStrike" kern="1200" dirty="0">
                          <a:solidFill>
                            <a:srgbClr val="787878"/>
                          </a:solidFill>
                          <a:effectLst/>
                          <a:latin typeface="+mn-lt"/>
                          <a:ea typeface="+mn-ea"/>
                          <a:cs typeface="+mn-cs"/>
                        </a:rPr>
                        <a:t>Upon arrest for driving under the influence of marijuana you could lose your driver's license.</a:t>
                      </a:r>
                    </a:p>
                  </a:txBody>
                  <a:tcPr marL="7620" marR="7620" marT="7620" marB="0" anchor="ctr"/>
                </a:tc>
                <a:tc>
                  <a:txBody>
                    <a:bodyPr/>
                    <a:lstStyle/>
                    <a:p>
                      <a:pPr algn="ctr" fontAlgn="b"/>
                      <a:r>
                        <a:rPr lang="en-US" sz="1200" u="none" strike="noStrike" kern="1200" dirty="0">
                          <a:solidFill>
                            <a:srgbClr val="787878"/>
                          </a:solidFill>
                          <a:effectLst/>
                          <a:latin typeface="+mn-lt"/>
                          <a:ea typeface="+mn-ea"/>
                          <a:cs typeface="+mn-cs"/>
                        </a:rPr>
                        <a:t>1.4</a:t>
                      </a:r>
                    </a:p>
                  </a:txBody>
                  <a:tcPr marL="7620" marR="7620" marT="7620" marB="0" anchor="ctr"/>
                </a:tc>
                <a:extLst>
                  <a:ext uri="{0D108BD9-81ED-4DB2-BD59-A6C34878D82A}">
                    <a16:rowId xmlns:a16="http://schemas.microsoft.com/office/drawing/2014/main" val="3640596522"/>
                  </a:ext>
                </a:extLst>
              </a:tr>
              <a:tr h="510540">
                <a:tc>
                  <a:txBody>
                    <a:bodyPr/>
                    <a:lstStyle/>
                    <a:p>
                      <a:pPr algn="l" fontAlgn="t"/>
                      <a:r>
                        <a:rPr lang="en-US" sz="1100" u="none" strike="noStrike" kern="1200" dirty="0">
                          <a:solidFill>
                            <a:srgbClr val="787878"/>
                          </a:solidFill>
                          <a:effectLst/>
                          <a:latin typeface="+mn-lt"/>
                          <a:ea typeface="+mn-ea"/>
                          <a:cs typeface="+mn-cs"/>
                        </a:rPr>
                        <a:t>Some employers can choose to not hire those who have been convicted of driving under the influence of marijuana. Some employers will even fire current employees who have been convicted and currently work for them.</a:t>
                      </a:r>
                    </a:p>
                  </a:txBody>
                  <a:tcPr marL="7620" marR="7620" marT="7620" marB="0" anchor="ctr"/>
                </a:tc>
                <a:tc>
                  <a:txBody>
                    <a:bodyPr/>
                    <a:lstStyle/>
                    <a:p>
                      <a:pPr algn="ctr" fontAlgn="b"/>
                      <a:r>
                        <a:rPr lang="en-US" sz="1200" u="none" strike="noStrike" kern="1200" dirty="0">
                          <a:solidFill>
                            <a:srgbClr val="787878"/>
                          </a:solidFill>
                          <a:effectLst/>
                          <a:latin typeface="+mn-lt"/>
                          <a:ea typeface="+mn-ea"/>
                          <a:cs typeface="+mn-cs"/>
                        </a:rPr>
                        <a:t>0.7</a:t>
                      </a:r>
                    </a:p>
                  </a:txBody>
                  <a:tcPr marL="7620" marR="7620" marT="7620" marB="0" anchor="ctr"/>
                </a:tc>
                <a:extLst>
                  <a:ext uri="{0D108BD9-81ED-4DB2-BD59-A6C34878D82A}">
                    <a16:rowId xmlns:a16="http://schemas.microsoft.com/office/drawing/2014/main" val="3908921356"/>
                  </a:ext>
                </a:extLst>
              </a:tr>
              <a:tr h="510540">
                <a:tc>
                  <a:txBody>
                    <a:bodyPr/>
                    <a:lstStyle/>
                    <a:p>
                      <a:pPr algn="l" fontAlgn="t"/>
                      <a:r>
                        <a:rPr lang="en-US" sz="1100" u="none" strike="noStrike" kern="1200" dirty="0">
                          <a:solidFill>
                            <a:srgbClr val="787878"/>
                          </a:solidFill>
                          <a:effectLst/>
                          <a:latin typeface="+mn-lt"/>
                          <a:ea typeface="+mn-ea"/>
                          <a:cs typeface="+mn-cs"/>
                        </a:rPr>
                        <a:t>Police departments across the state are having extra police officers on patrol during the times drivers under the influence are most likely to be on the roads.</a:t>
                      </a:r>
                    </a:p>
                  </a:txBody>
                  <a:tcPr marL="7620" marR="7620" marT="7620" marB="0" anchor="ctr"/>
                </a:tc>
                <a:tc>
                  <a:txBody>
                    <a:bodyPr/>
                    <a:lstStyle/>
                    <a:p>
                      <a:pPr algn="ctr" fontAlgn="b"/>
                      <a:r>
                        <a:rPr lang="en-US" sz="1200" u="none" strike="noStrike" kern="1200" dirty="0">
                          <a:solidFill>
                            <a:srgbClr val="787878"/>
                          </a:solidFill>
                          <a:effectLst/>
                          <a:latin typeface="+mn-lt"/>
                          <a:ea typeface="+mn-ea"/>
                          <a:cs typeface="+mn-cs"/>
                        </a:rPr>
                        <a:t>0.5</a:t>
                      </a:r>
                    </a:p>
                  </a:txBody>
                  <a:tcPr marL="7620" marR="7620" marT="7620" marB="0" anchor="ctr"/>
                </a:tc>
                <a:extLst>
                  <a:ext uri="{0D108BD9-81ED-4DB2-BD59-A6C34878D82A}">
                    <a16:rowId xmlns:a16="http://schemas.microsoft.com/office/drawing/2014/main" val="3872654116"/>
                  </a:ext>
                </a:extLst>
              </a:tr>
              <a:tr h="510540">
                <a:tc>
                  <a:txBody>
                    <a:bodyPr/>
                    <a:lstStyle/>
                    <a:p>
                      <a:pPr algn="l" fontAlgn="t"/>
                      <a:r>
                        <a:rPr lang="en-US" sz="1100" u="none" strike="noStrike" kern="1200" dirty="0">
                          <a:solidFill>
                            <a:srgbClr val="787878"/>
                          </a:solidFill>
                          <a:effectLst/>
                          <a:latin typeface="+mn-lt"/>
                          <a:ea typeface="+mn-ea"/>
                          <a:cs typeface="+mn-cs"/>
                        </a:rPr>
                        <a:t>If a person gets behind the wheel while under the influence of marijuana, they could get in a crash and kill themselves/someone else.</a:t>
                      </a:r>
                    </a:p>
                  </a:txBody>
                  <a:tcPr marL="7620" marR="7620" marT="7620" marB="0" anchor="ctr"/>
                </a:tc>
                <a:tc>
                  <a:txBody>
                    <a:bodyPr/>
                    <a:lstStyle/>
                    <a:p>
                      <a:pPr algn="ctr" fontAlgn="b"/>
                      <a:r>
                        <a:rPr lang="en-US" sz="1200" u="none" strike="noStrike" kern="1200" dirty="0">
                          <a:solidFill>
                            <a:srgbClr val="787878"/>
                          </a:solidFill>
                          <a:effectLst/>
                          <a:latin typeface="+mn-lt"/>
                          <a:ea typeface="+mn-ea"/>
                          <a:cs typeface="+mn-cs"/>
                        </a:rPr>
                        <a:t>0.5</a:t>
                      </a:r>
                    </a:p>
                  </a:txBody>
                  <a:tcPr marL="7620" marR="7620" marT="7620" marB="0" anchor="ctr"/>
                </a:tc>
                <a:extLst>
                  <a:ext uri="{0D108BD9-81ED-4DB2-BD59-A6C34878D82A}">
                    <a16:rowId xmlns:a16="http://schemas.microsoft.com/office/drawing/2014/main" val="3387587436"/>
                  </a:ext>
                </a:extLst>
              </a:tr>
              <a:tr h="510540">
                <a:tc>
                  <a:txBody>
                    <a:bodyPr/>
                    <a:lstStyle/>
                    <a:p>
                      <a:pPr algn="l" fontAlgn="t"/>
                      <a:r>
                        <a:rPr lang="en-US" sz="1100" u="none" strike="noStrike" kern="1200" dirty="0">
                          <a:solidFill>
                            <a:srgbClr val="787878"/>
                          </a:solidFill>
                          <a:effectLst/>
                          <a:latin typeface="+mn-lt"/>
                          <a:ea typeface="+mn-ea"/>
                          <a:cs typeface="+mn-cs"/>
                        </a:rPr>
                        <a:t>Upon arrest for driving under the influence of marijuana you will be arrested and processed into jail.</a:t>
                      </a:r>
                    </a:p>
                  </a:txBody>
                  <a:tcPr marL="7620" marR="7620" marT="7620" marB="0" anchor="ctr"/>
                </a:tc>
                <a:tc>
                  <a:txBody>
                    <a:bodyPr/>
                    <a:lstStyle/>
                    <a:p>
                      <a:pPr algn="ctr" fontAlgn="b"/>
                      <a:r>
                        <a:rPr lang="en-US" sz="1200" u="none" strike="noStrike" kern="1200" dirty="0">
                          <a:solidFill>
                            <a:srgbClr val="787878"/>
                          </a:solidFill>
                          <a:effectLst/>
                          <a:latin typeface="+mn-lt"/>
                          <a:ea typeface="+mn-ea"/>
                          <a:cs typeface="+mn-cs"/>
                        </a:rPr>
                        <a:t>0.3</a:t>
                      </a:r>
                    </a:p>
                  </a:txBody>
                  <a:tcPr marL="7620" marR="7620" marT="7620" marB="0" anchor="ctr"/>
                </a:tc>
                <a:extLst>
                  <a:ext uri="{0D108BD9-81ED-4DB2-BD59-A6C34878D82A}">
                    <a16:rowId xmlns:a16="http://schemas.microsoft.com/office/drawing/2014/main" val="3284298360"/>
                  </a:ext>
                </a:extLst>
              </a:tr>
            </a:tbl>
          </a:graphicData>
        </a:graphic>
      </p:graphicFrame>
      <p:sp>
        <p:nvSpPr>
          <p:cNvPr id="3" name="TextBox 2">
            <a:extLst>
              <a:ext uri="{FF2B5EF4-FFF2-40B4-BE49-F238E27FC236}">
                <a16:creationId xmlns:a16="http://schemas.microsoft.com/office/drawing/2014/main" id="{402FF3D8-9B54-7DCC-72A8-0E1B75774CFA}"/>
              </a:ext>
            </a:extLst>
          </p:cNvPr>
          <p:cNvSpPr txBox="1"/>
          <p:nvPr/>
        </p:nvSpPr>
        <p:spPr>
          <a:xfrm>
            <a:off x="8792" y="6357775"/>
            <a:ext cx="11945520" cy="507831"/>
          </a:xfrm>
          <a:prstGeom prst="rect">
            <a:avLst/>
          </a:prstGeom>
          <a:noFill/>
        </p:spPr>
        <p:txBody>
          <a:bodyPr wrap="square" rtlCol="0">
            <a:spAutoFit/>
          </a:bodyPr>
          <a:lstStyle/>
          <a:p>
            <a:r>
              <a:rPr lang="en-US" sz="900" dirty="0">
                <a:solidFill>
                  <a:srgbClr val="787878"/>
                </a:solidFill>
              </a:rPr>
              <a:t>Q24. Please indicate if each of the following is very persuasive, somewhat persuasive, not very persuasive, or not at all persuasive in terms of getting you to NOT drive after you have used marijuana.</a:t>
            </a:r>
            <a:r>
              <a:rPr lang="en-US" sz="900" i="1" dirty="0">
                <a:solidFill>
                  <a:srgbClr val="787878"/>
                </a:solidFill>
              </a:rPr>
              <a:t> Base: Total Respondents (n=783)</a:t>
            </a:r>
            <a:endParaRPr lang="en-US" sz="900" dirty="0">
              <a:solidFill>
                <a:srgbClr val="787878"/>
              </a:solidFill>
            </a:endParaRPr>
          </a:p>
          <a:p>
            <a:r>
              <a:rPr lang="en-US" sz="900" dirty="0">
                <a:solidFill>
                  <a:srgbClr val="787878"/>
                </a:solidFill>
              </a:rPr>
              <a:t>Q16. Prior to using marijuana, how often do you have a plan for a sober ride to drive you? </a:t>
            </a:r>
            <a:r>
              <a:rPr lang="en-US" sz="900" i="1" dirty="0">
                <a:solidFill>
                  <a:srgbClr val="787878"/>
                </a:solidFill>
              </a:rPr>
              <a:t>Base: Marijuana Users (n=468) </a:t>
            </a:r>
          </a:p>
          <a:p>
            <a:r>
              <a:rPr lang="en-US" sz="900" dirty="0">
                <a:solidFill>
                  <a:srgbClr val="787878"/>
                </a:solidFill>
              </a:rPr>
              <a:t>Q27. From today forward, prior to using marijuana, how often will you have a plan for a sober ride to drive you? </a:t>
            </a:r>
            <a:r>
              <a:rPr lang="en-US" sz="900" i="1" dirty="0">
                <a:solidFill>
                  <a:srgbClr val="787878"/>
                </a:solidFill>
              </a:rPr>
              <a:t>Base: Marijuana Users (n=468)</a:t>
            </a:r>
          </a:p>
        </p:txBody>
      </p:sp>
      <p:sp>
        <p:nvSpPr>
          <p:cNvPr id="6" name="Rectangle 5">
            <a:extLst>
              <a:ext uri="{FF2B5EF4-FFF2-40B4-BE49-F238E27FC236}">
                <a16:creationId xmlns:a16="http://schemas.microsoft.com/office/drawing/2014/main" id="{188E18AB-94B2-EFFB-6D7D-FA58D8F2B1E9}"/>
              </a:ext>
            </a:extLst>
          </p:cNvPr>
          <p:cNvSpPr/>
          <p:nvPr/>
        </p:nvSpPr>
        <p:spPr>
          <a:xfrm>
            <a:off x="3613220" y="412054"/>
            <a:ext cx="7934219" cy="307777"/>
          </a:xfrm>
          <a:prstGeom prst="rect">
            <a:avLst/>
          </a:prstGeom>
        </p:spPr>
        <p:txBody>
          <a:bodyPr wrap="square">
            <a:spAutoFit/>
          </a:bodyPr>
          <a:lstStyle/>
          <a:p>
            <a:pPr algn="ctr">
              <a:defRPr sz="1862" b="0" i="0" u="none" strike="noStrike" kern="1200" spc="0" baseline="0">
                <a:solidFill>
                  <a:srgbClr val="303030">
                    <a:lumMod val="65000"/>
                    <a:lumOff val="35000"/>
                  </a:srgbClr>
                </a:solidFill>
                <a:latin typeface="+mn-lt"/>
                <a:ea typeface="+mn-ea"/>
                <a:cs typeface="+mn-cs"/>
              </a:defRPr>
            </a:pPr>
            <a:r>
              <a:rPr lang="en-US" sz="1400" dirty="0">
                <a:solidFill>
                  <a:srgbClr val="787878"/>
                </a:solidFill>
              </a:rPr>
              <a:t>How Various Statements May Persuade Someone to Have a Plan for a Sober Ride</a:t>
            </a:r>
          </a:p>
        </p:txBody>
      </p:sp>
    </p:spTree>
    <p:extLst>
      <p:ext uri="{BB962C8B-B14F-4D97-AF65-F5344CB8AC3E}">
        <p14:creationId xmlns:p14="http://schemas.microsoft.com/office/powerpoint/2010/main" val="17231590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2012-3C7B-421F-90A4-F3A8F53529BC}"/>
              </a:ext>
            </a:extLst>
          </p:cNvPr>
          <p:cNvSpPr>
            <a:spLocks noGrp="1"/>
          </p:cNvSpPr>
          <p:nvPr>
            <p:ph type="title"/>
          </p:nvPr>
        </p:nvSpPr>
        <p:spPr>
          <a:xfrm>
            <a:off x="252918" y="1123837"/>
            <a:ext cx="3069401" cy="4601183"/>
          </a:xfrm>
        </p:spPr>
        <p:txBody>
          <a:bodyPr>
            <a:normAutofit fontScale="90000"/>
          </a:bodyPr>
          <a:lstStyle/>
          <a:p>
            <a:r>
              <a:rPr lang="en-US" sz="2800" dirty="0"/>
              <a:t>Among those who use marijuana, knowing that the penalties for driving under the influence of marijuana </a:t>
            </a:r>
            <a:r>
              <a:rPr lang="en-US" sz="2800" dirty="0">
                <a:solidFill>
                  <a:schemeClr val="bg1"/>
                </a:solidFill>
              </a:rPr>
              <a:t>are the same as driving under the influence of alcohol is most likely to persuade respondents that driving after using marijuana might be </a:t>
            </a:r>
            <a:r>
              <a:rPr lang="en-US" sz="2800" dirty="0"/>
              <a:t>dangerous.</a:t>
            </a:r>
            <a:endParaRPr lang="en-US" dirty="0"/>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46</a:t>
            </a:fld>
            <a:endParaRPr lang="en-US" dirty="0"/>
          </a:p>
        </p:txBody>
      </p:sp>
      <p:sp>
        <p:nvSpPr>
          <p:cNvPr id="8" name="Content Placeholder 3">
            <a:extLst>
              <a:ext uri="{FF2B5EF4-FFF2-40B4-BE49-F238E27FC236}">
                <a16:creationId xmlns:a16="http://schemas.microsoft.com/office/drawing/2014/main" id="{9ED52408-19AA-42B9-9CA3-3583E522DA3B}"/>
              </a:ext>
            </a:extLst>
          </p:cNvPr>
          <p:cNvSpPr txBox="1">
            <a:spLocks/>
          </p:cNvSpPr>
          <p:nvPr/>
        </p:nvSpPr>
        <p:spPr>
          <a:xfrm>
            <a:off x="178232" y="1459423"/>
            <a:ext cx="11243142" cy="563965"/>
          </a:xfrm>
          <a:prstGeom prst="rect">
            <a:avLst/>
          </a:prstGeom>
        </p:spPr>
        <p:txBody>
          <a:bodyPr anchor="ctr"/>
          <a:lstStyle>
            <a:lvl1pPr marL="0" indent="0" algn="l" defTabSz="914400" rtl="0" eaLnBrk="1" latinLnBrk="0" hangingPunct="1">
              <a:lnSpc>
                <a:spcPct val="90000"/>
              </a:lnSpc>
              <a:spcBef>
                <a:spcPts val="1200"/>
              </a:spcBef>
              <a:buClr>
                <a:schemeClr val="accent1"/>
              </a:buClr>
              <a:buFont typeface="Wingdings" panose="05000000000000000000" pitchFamily="2" charset="2"/>
              <a:buNone/>
              <a:defRPr sz="4000" kern="1200">
                <a:solidFill>
                  <a:schemeClr val="tx1"/>
                </a:solidFill>
                <a:latin typeface="+mn-lt"/>
                <a:ea typeface="+mn-ea"/>
                <a:cs typeface="+mn-cs"/>
              </a:defRPr>
            </a:lvl1pPr>
            <a:lvl2pPr marL="341312" indent="0" algn="l" defTabSz="914400" rtl="0" eaLnBrk="1" latinLnBrk="0" hangingPunct="1">
              <a:lnSpc>
                <a:spcPct val="90000"/>
              </a:lnSpc>
              <a:spcBef>
                <a:spcPts val="250"/>
              </a:spcBef>
              <a:spcAft>
                <a:spcPts val="250"/>
              </a:spcAft>
              <a:buClr>
                <a:schemeClr val="accent1"/>
              </a:buClr>
              <a:buFont typeface="Tw Cen MT" panose="020B0602020104020603" pitchFamily="34" charset="0"/>
              <a:buNone/>
              <a:defRPr sz="4000" kern="1200">
                <a:solidFill>
                  <a:schemeClr val="tx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815975" marR="0" indent="-815975">
              <a:spcBef>
                <a:spcPts val="0"/>
              </a:spcBef>
              <a:spcAft>
                <a:spcPts val="0"/>
              </a:spcAft>
              <a:tabLst>
                <a:tab pos="-1028700" algn="l"/>
                <a:tab pos="-914400" algn="l"/>
                <a:tab pos="-457200" algn="l"/>
                <a:tab pos="181610" algn="l"/>
                <a:tab pos="544195" algn="l"/>
                <a:tab pos="815975" algn="l"/>
                <a:tab pos="914400" algn="l"/>
                <a:tab pos="1186180" algn="l"/>
                <a:tab pos="1458595" algn="l"/>
                <a:tab pos="1730375" algn="l"/>
                <a:tab pos="2002790" algn="l"/>
                <a:tab pos="2274570" algn="l"/>
                <a:tab pos="2546350" algn="l"/>
                <a:tab pos="2818765" algn="l"/>
                <a:tab pos="3090545" algn="l"/>
                <a:tab pos="3362960" algn="l"/>
                <a:tab pos="3634740" algn="l"/>
                <a:tab pos="3906520" algn="l"/>
                <a:tab pos="4178935" algn="l"/>
                <a:tab pos="4450715" algn="l"/>
                <a:tab pos="4723130" algn="l"/>
                <a:tab pos="4994910" algn="l"/>
                <a:tab pos="5266690" algn="l"/>
                <a:tab pos="5539105" algn="l"/>
                <a:tab pos="5810885" algn="l"/>
                <a:tab pos="6083300" algn="l"/>
                <a:tab pos="6355080" algn="l"/>
                <a:tab pos="6626860" algn="l"/>
                <a:tab pos="6899275" algn="l"/>
                <a:tab pos="7171055" algn="l"/>
                <a:tab pos="7443470" algn="l"/>
                <a:tab pos="7715250" algn="l"/>
              </a:tabLst>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p:txBody>
      </p:sp>
      <p:graphicFrame>
        <p:nvGraphicFramePr>
          <p:cNvPr id="13" name="Table 12">
            <a:extLst>
              <a:ext uri="{FF2B5EF4-FFF2-40B4-BE49-F238E27FC236}">
                <a16:creationId xmlns:a16="http://schemas.microsoft.com/office/drawing/2014/main" id="{905AA85D-DF05-E56D-6538-FB2FE4C13070}"/>
              </a:ext>
            </a:extLst>
          </p:cNvPr>
          <p:cNvGraphicFramePr>
            <a:graphicFrameLocks noGrp="1"/>
          </p:cNvGraphicFramePr>
          <p:nvPr>
            <p:extLst>
              <p:ext uri="{D42A27DB-BD31-4B8C-83A1-F6EECF244321}">
                <p14:modId xmlns:p14="http://schemas.microsoft.com/office/powerpoint/2010/main" val="381190046"/>
              </p:ext>
            </p:extLst>
          </p:nvPr>
        </p:nvGraphicFramePr>
        <p:xfrm>
          <a:off x="3712728" y="799357"/>
          <a:ext cx="7735204" cy="5547413"/>
        </p:xfrm>
        <a:graphic>
          <a:graphicData uri="http://schemas.openxmlformats.org/drawingml/2006/table">
            <a:tbl>
              <a:tblPr firstRow="1" bandRow="1">
                <a:tableStyleId>{6E25E649-3F16-4E02-A733-19D2CDBF48F0}</a:tableStyleId>
              </a:tblPr>
              <a:tblGrid>
                <a:gridCol w="6337283">
                  <a:extLst>
                    <a:ext uri="{9D8B030D-6E8A-4147-A177-3AD203B41FA5}">
                      <a16:colId xmlns:a16="http://schemas.microsoft.com/office/drawing/2014/main" val="779202136"/>
                    </a:ext>
                  </a:extLst>
                </a:gridCol>
                <a:gridCol w="1397921">
                  <a:extLst>
                    <a:ext uri="{9D8B030D-6E8A-4147-A177-3AD203B41FA5}">
                      <a16:colId xmlns:a16="http://schemas.microsoft.com/office/drawing/2014/main" val="2081309101"/>
                    </a:ext>
                  </a:extLst>
                </a:gridCol>
              </a:tblGrid>
              <a:tr h="442013">
                <a:tc>
                  <a:txBody>
                    <a:bodyPr/>
                    <a:lstStyle/>
                    <a:p>
                      <a:r>
                        <a:rPr lang="en-US" dirty="0">
                          <a:latin typeface="+mn-lt"/>
                        </a:rPr>
                        <a:t>Marijuana Users (Past Three Month)</a:t>
                      </a:r>
                    </a:p>
                  </a:txBody>
                  <a:tcPr/>
                </a:tc>
                <a:tc>
                  <a:txBody>
                    <a:bodyPr/>
                    <a:lstStyle/>
                    <a:p>
                      <a:pPr algn="ctr" fontAlgn="ctr"/>
                      <a:r>
                        <a:rPr lang="en-US" sz="1200" b="0" u="none" strike="noStrike" dirty="0">
                          <a:effectLst/>
                        </a:rPr>
                        <a:t>Persuasion Score</a:t>
                      </a:r>
                      <a:endParaRPr lang="en-US" sz="1200" b="0" i="0" u="none" strike="noStrike" dirty="0">
                        <a:solidFill>
                          <a:schemeClr val="bg1"/>
                        </a:solidFill>
                        <a:effectLst/>
                        <a:latin typeface="+mn-lt"/>
                      </a:endParaRPr>
                    </a:p>
                  </a:txBody>
                  <a:tcPr marL="6609" marR="6609" marT="6609" marB="0" anchor="ctr"/>
                </a:tc>
                <a:extLst>
                  <a:ext uri="{0D108BD9-81ED-4DB2-BD59-A6C34878D82A}">
                    <a16:rowId xmlns:a16="http://schemas.microsoft.com/office/drawing/2014/main" val="2324510984"/>
                  </a:ext>
                </a:extLst>
              </a:tr>
              <a:tr h="510540">
                <a:tc>
                  <a:txBody>
                    <a:bodyPr/>
                    <a:lstStyle/>
                    <a:p>
                      <a:pPr algn="l" fontAlgn="ctr"/>
                      <a:r>
                        <a:rPr lang="en-US" sz="1100" u="none" strike="noStrike" kern="1200" dirty="0">
                          <a:solidFill>
                            <a:srgbClr val="787878"/>
                          </a:solidFill>
                          <a:effectLst/>
                          <a:latin typeface="+mn-lt"/>
                          <a:ea typeface="+mn-ea"/>
                          <a:cs typeface="+mn-cs"/>
                        </a:rPr>
                        <a:t>The penalties for operating a vehicle under the influence of marijuana are the same as operating a vehicle under the influence of alcohol.</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10.5</a:t>
                      </a:r>
                    </a:p>
                  </a:txBody>
                  <a:tcPr marL="7620" marR="7620" marT="7620" marB="0" anchor="ctr"/>
                </a:tc>
                <a:extLst>
                  <a:ext uri="{0D108BD9-81ED-4DB2-BD59-A6C34878D82A}">
                    <a16:rowId xmlns:a16="http://schemas.microsoft.com/office/drawing/2014/main" val="3314314209"/>
                  </a:ext>
                </a:extLst>
              </a:tr>
              <a:tr h="510540">
                <a:tc>
                  <a:txBody>
                    <a:bodyPr/>
                    <a:lstStyle/>
                    <a:p>
                      <a:pPr algn="l" fontAlgn="ctr"/>
                      <a:r>
                        <a:rPr lang="en-US" sz="1100" u="none" strike="noStrike" kern="1200" dirty="0">
                          <a:solidFill>
                            <a:srgbClr val="787878"/>
                          </a:solidFill>
                          <a:effectLst/>
                          <a:latin typeface="+mn-lt"/>
                          <a:ea typeface="+mn-ea"/>
                          <a:cs typeface="+mn-cs"/>
                        </a:rPr>
                        <a:t>If a person gets behind the wheel while under the influence of marijuana, they could get in a crash and kill themselves/someone else.</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9.8</a:t>
                      </a:r>
                    </a:p>
                  </a:txBody>
                  <a:tcPr marL="7620" marR="7620" marT="7620" marB="0" anchor="ctr"/>
                </a:tc>
                <a:extLst>
                  <a:ext uri="{0D108BD9-81ED-4DB2-BD59-A6C34878D82A}">
                    <a16:rowId xmlns:a16="http://schemas.microsoft.com/office/drawing/2014/main" val="2137781653"/>
                  </a:ext>
                </a:extLst>
              </a:tr>
              <a:tr h="510540">
                <a:tc>
                  <a:txBody>
                    <a:bodyPr/>
                    <a:lstStyle/>
                    <a:p>
                      <a:pPr algn="l" fontAlgn="ctr"/>
                      <a:r>
                        <a:rPr lang="en-US" sz="1100" u="none" strike="noStrike" kern="1200" dirty="0">
                          <a:solidFill>
                            <a:srgbClr val="787878"/>
                          </a:solidFill>
                          <a:effectLst/>
                          <a:latin typeface="+mn-lt"/>
                          <a:ea typeface="+mn-ea"/>
                          <a:cs typeface="+mn-cs"/>
                        </a:rPr>
                        <a:t>A person driving under the influence of marijuana could get into a crash that could permanently maim or disfigure themselves/someone else. These injuries could lead to lifelong disability.</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9.6</a:t>
                      </a:r>
                    </a:p>
                  </a:txBody>
                  <a:tcPr marL="7620" marR="7620" marT="7620" marB="0" anchor="ctr"/>
                </a:tc>
                <a:extLst>
                  <a:ext uri="{0D108BD9-81ED-4DB2-BD59-A6C34878D82A}">
                    <a16:rowId xmlns:a16="http://schemas.microsoft.com/office/drawing/2014/main" val="900466122"/>
                  </a:ext>
                </a:extLst>
              </a:tr>
              <a:tr h="510540">
                <a:tc>
                  <a:txBody>
                    <a:bodyPr/>
                    <a:lstStyle/>
                    <a:p>
                      <a:pPr algn="l" fontAlgn="ctr"/>
                      <a:r>
                        <a:rPr lang="en-US" sz="1100" u="none" strike="noStrike" kern="1200" dirty="0">
                          <a:solidFill>
                            <a:srgbClr val="787878"/>
                          </a:solidFill>
                          <a:effectLst/>
                          <a:latin typeface="+mn-lt"/>
                          <a:ea typeface="+mn-ea"/>
                          <a:cs typeface="+mn-cs"/>
                        </a:rPr>
                        <a:t>Police departments across the state are conducting sobriety checkpoints to randomly pull over individuals and test if they are under the influence of marijuana.</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9.5</a:t>
                      </a:r>
                    </a:p>
                  </a:txBody>
                  <a:tcPr marL="7620" marR="7620" marT="7620" marB="0" anchor="ctr"/>
                </a:tc>
                <a:extLst>
                  <a:ext uri="{0D108BD9-81ED-4DB2-BD59-A6C34878D82A}">
                    <a16:rowId xmlns:a16="http://schemas.microsoft.com/office/drawing/2014/main" val="2902065180"/>
                  </a:ext>
                </a:extLst>
              </a:tr>
              <a:tr h="510540">
                <a:tc>
                  <a:txBody>
                    <a:bodyPr/>
                    <a:lstStyle/>
                    <a:p>
                      <a:pPr algn="l" fontAlgn="ctr"/>
                      <a:r>
                        <a:rPr lang="en-US" sz="1100" u="none" strike="noStrike" kern="1200" dirty="0">
                          <a:solidFill>
                            <a:srgbClr val="787878"/>
                          </a:solidFill>
                          <a:effectLst/>
                          <a:latin typeface="+mn-lt"/>
                          <a:ea typeface="+mn-ea"/>
                          <a:cs typeface="+mn-cs"/>
                        </a:rPr>
                        <a:t>Upon arrest for driving under the influence of marijuana you could lose your driver's license.</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8.4</a:t>
                      </a:r>
                    </a:p>
                  </a:txBody>
                  <a:tcPr marL="7620" marR="7620" marT="7620" marB="0" anchor="ctr"/>
                </a:tc>
                <a:extLst>
                  <a:ext uri="{0D108BD9-81ED-4DB2-BD59-A6C34878D82A}">
                    <a16:rowId xmlns:a16="http://schemas.microsoft.com/office/drawing/2014/main" val="1654308935"/>
                  </a:ext>
                </a:extLst>
              </a:tr>
              <a:tr h="510540">
                <a:tc>
                  <a:txBody>
                    <a:bodyPr/>
                    <a:lstStyle/>
                    <a:p>
                      <a:pPr algn="l" fontAlgn="ctr"/>
                      <a:r>
                        <a:rPr lang="en-US" sz="1100" u="none" strike="noStrike" kern="1200" dirty="0">
                          <a:solidFill>
                            <a:srgbClr val="787878"/>
                          </a:solidFill>
                          <a:effectLst/>
                          <a:latin typeface="+mn-lt"/>
                          <a:ea typeface="+mn-ea"/>
                          <a:cs typeface="+mn-cs"/>
                        </a:rPr>
                        <a:t>Police departments across the state are having extra police officers on patrol during the times drivers under the influence are most likely to be on the roads.</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8.1</a:t>
                      </a:r>
                    </a:p>
                  </a:txBody>
                  <a:tcPr marL="7620" marR="7620" marT="7620" marB="0" anchor="ctr"/>
                </a:tc>
                <a:extLst>
                  <a:ext uri="{0D108BD9-81ED-4DB2-BD59-A6C34878D82A}">
                    <a16:rowId xmlns:a16="http://schemas.microsoft.com/office/drawing/2014/main" val="3640596522"/>
                  </a:ext>
                </a:extLst>
              </a:tr>
              <a:tr h="510540">
                <a:tc>
                  <a:txBody>
                    <a:bodyPr/>
                    <a:lstStyle/>
                    <a:p>
                      <a:pPr algn="l" fontAlgn="ctr"/>
                      <a:r>
                        <a:rPr lang="en-US" sz="1100" u="none" strike="noStrike" kern="1200" dirty="0">
                          <a:solidFill>
                            <a:srgbClr val="787878"/>
                          </a:solidFill>
                          <a:effectLst/>
                          <a:latin typeface="+mn-lt"/>
                          <a:ea typeface="+mn-ea"/>
                          <a:cs typeface="+mn-cs"/>
                        </a:rPr>
                        <a:t>Some employers can choose to not hire those who have been convicted of driving under the influence of marijuana. Some employers will even fire current employees who have been convicted and currently work for them.</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8.0</a:t>
                      </a:r>
                    </a:p>
                  </a:txBody>
                  <a:tcPr marL="7620" marR="7620" marT="7620" marB="0" anchor="ctr"/>
                </a:tc>
                <a:extLst>
                  <a:ext uri="{0D108BD9-81ED-4DB2-BD59-A6C34878D82A}">
                    <a16:rowId xmlns:a16="http://schemas.microsoft.com/office/drawing/2014/main" val="3908921356"/>
                  </a:ext>
                </a:extLst>
              </a:tr>
              <a:tr h="510540">
                <a:tc>
                  <a:txBody>
                    <a:bodyPr/>
                    <a:lstStyle/>
                    <a:p>
                      <a:pPr algn="l" fontAlgn="ctr"/>
                      <a:r>
                        <a:rPr lang="en-US" sz="1100" u="none" strike="noStrike" kern="1200" dirty="0">
                          <a:solidFill>
                            <a:srgbClr val="787878"/>
                          </a:solidFill>
                          <a:effectLst/>
                          <a:latin typeface="+mn-lt"/>
                          <a:ea typeface="+mn-ea"/>
                          <a:cs typeface="+mn-cs"/>
                        </a:rPr>
                        <a:t>Police departments are investing in new equipment and training officers to detect people driving under the influence of marijuana.</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5.1</a:t>
                      </a:r>
                    </a:p>
                  </a:txBody>
                  <a:tcPr marL="7620" marR="7620" marT="7620" marB="0" anchor="ctr"/>
                </a:tc>
                <a:extLst>
                  <a:ext uri="{0D108BD9-81ED-4DB2-BD59-A6C34878D82A}">
                    <a16:rowId xmlns:a16="http://schemas.microsoft.com/office/drawing/2014/main" val="3872654116"/>
                  </a:ext>
                </a:extLst>
              </a:tr>
              <a:tr h="510540">
                <a:tc>
                  <a:txBody>
                    <a:bodyPr/>
                    <a:lstStyle/>
                    <a:p>
                      <a:pPr algn="l" fontAlgn="ctr"/>
                      <a:r>
                        <a:rPr lang="en-US" sz="1100" u="none" strike="noStrike" kern="1200" dirty="0">
                          <a:solidFill>
                            <a:srgbClr val="787878"/>
                          </a:solidFill>
                          <a:effectLst/>
                          <a:latin typeface="+mn-lt"/>
                          <a:ea typeface="+mn-ea"/>
                          <a:cs typeface="+mn-cs"/>
                        </a:rPr>
                        <a:t>Upon arrest for driving under the influence of marijuana you will be arrested and processed into jail.</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4.7</a:t>
                      </a:r>
                    </a:p>
                  </a:txBody>
                  <a:tcPr marL="7620" marR="7620" marT="7620" marB="0" anchor="ctr"/>
                </a:tc>
                <a:extLst>
                  <a:ext uri="{0D108BD9-81ED-4DB2-BD59-A6C34878D82A}">
                    <a16:rowId xmlns:a16="http://schemas.microsoft.com/office/drawing/2014/main" val="3387587436"/>
                  </a:ext>
                </a:extLst>
              </a:tr>
              <a:tr h="510540">
                <a:tc>
                  <a:txBody>
                    <a:bodyPr/>
                    <a:lstStyle/>
                    <a:p>
                      <a:pPr algn="l" fontAlgn="ctr"/>
                      <a:r>
                        <a:rPr lang="en-US" sz="1100" u="none" strike="noStrike" kern="1200" dirty="0">
                          <a:solidFill>
                            <a:srgbClr val="787878"/>
                          </a:solidFill>
                          <a:effectLst/>
                          <a:latin typeface="+mn-lt"/>
                          <a:ea typeface="+mn-ea"/>
                          <a:cs typeface="+mn-cs"/>
                        </a:rPr>
                        <a:t>It could cost a person up to $10,000 in fines, court costs, and legal fees if convicted of operating a motor vehicle under the influence of marijuana.</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4.6</a:t>
                      </a:r>
                    </a:p>
                  </a:txBody>
                  <a:tcPr marL="7620" marR="7620" marT="7620" marB="0" anchor="ctr"/>
                </a:tc>
                <a:extLst>
                  <a:ext uri="{0D108BD9-81ED-4DB2-BD59-A6C34878D82A}">
                    <a16:rowId xmlns:a16="http://schemas.microsoft.com/office/drawing/2014/main" val="3284298360"/>
                  </a:ext>
                </a:extLst>
              </a:tr>
            </a:tbl>
          </a:graphicData>
        </a:graphic>
      </p:graphicFrame>
      <p:sp>
        <p:nvSpPr>
          <p:cNvPr id="3" name="TextBox 2">
            <a:extLst>
              <a:ext uri="{FF2B5EF4-FFF2-40B4-BE49-F238E27FC236}">
                <a16:creationId xmlns:a16="http://schemas.microsoft.com/office/drawing/2014/main" id="{967CA85E-1E7C-5D56-A3DA-057061B91EF9}"/>
              </a:ext>
            </a:extLst>
          </p:cNvPr>
          <p:cNvSpPr txBox="1"/>
          <p:nvPr/>
        </p:nvSpPr>
        <p:spPr>
          <a:xfrm>
            <a:off x="1" y="6385086"/>
            <a:ext cx="12047456" cy="507831"/>
          </a:xfrm>
          <a:prstGeom prst="rect">
            <a:avLst/>
          </a:prstGeom>
          <a:noFill/>
        </p:spPr>
        <p:txBody>
          <a:bodyPr wrap="square" rtlCol="0">
            <a:spAutoFit/>
          </a:bodyPr>
          <a:lstStyle/>
          <a:p>
            <a:r>
              <a:rPr lang="en-US" sz="900" dirty="0">
                <a:solidFill>
                  <a:srgbClr val="787878"/>
                </a:solidFill>
              </a:rPr>
              <a:t>Q24. Please indicate if each of the following is very persuasive, somewhat persuasive, not very persuasive, or not at all persuasive in terms of getting you to NOT drive after you have used marijuana.</a:t>
            </a:r>
            <a:r>
              <a:rPr lang="en-US" sz="900" i="1" dirty="0">
                <a:solidFill>
                  <a:srgbClr val="787878"/>
                </a:solidFill>
              </a:rPr>
              <a:t> Base: Past 3-Month Marijuana Users (n=304) </a:t>
            </a:r>
          </a:p>
          <a:p>
            <a:r>
              <a:rPr lang="en-US" sz="900" dirty="0" err="1">
                <a:solidFill>
                  <a:srgbClr val="787878"/>
                </a:solidFill>
              </a:rPr>
              <a:t>Q11a</a:t>
            </a:r>
            <a:r>
              <a:rPr lang="en-US" sz="900" dirty="0">
                <a:solidFill>
                  <a:srgbClr val="787878"/>
                </a:solidFill>
              </a:rPr>
              <a:t>/Q25. How dangerous do you believe it is to drive after using marijuana? </a:t>
            </a:r>
            <a:r>
              <a:rPr lang="en-US" sz="900" i="1" dirty="0">
                <a:solidFill>
                  <a:srgbClr val="787878"/>
                </a:solidFill>
              </a:rPr>
              <a:t>Base: Past 3-Month Marijuana Users (n=304)</a:t>
            </a:r>
            <a:endParaRPr lang="en-US" sz="900" dirty="0">
              <a:solidFill>
                <a:srgbClr val="787878"/>
              </a:solidFill>
            </a:endParaRPr>
          </a:p>
        </p:txBody>
      </p:sp>
      <p:sp>
        <p:nvSpPr>
          <p:cNvPr id="6" name="Rectangle 5">
            <a:extLst>
              <a:ext uri="{FF2B5EF4-FFF2-40B4-BE49-F238E27FC236}">
                <a16:creationId xmlns:a16="http://schemas.microsoft.com/office/drawing/2014/main" id="{10877942-70C7-1D09-06CB-56FC1CB0F113}"/>
              </a:ext>
            </a:extLst>
          </p:cNvPr>
          <p:cNvSpPr/>
          <p:nvPr/>
        </p:nvSpPr>
        <p:spPr>
          <a:xfrm>
            <a:off x="3613220" y="412054"/>
            <a:ext cx="7934219" cy="307777"/>
          </a:xfrm>
          <a:prstGeom prst="rect">
            <a:avLst/>
          </a:prstGeom>
        </p:spPr>
        <p:txBody>
          <a:bodyPr wrap="square">
            <a:spAutoFit/>
          </a:bodyPr>
          <a:lstStyle/>
          <a:p>
            <a:pPr algn="ctr">
              <a:defRPr sz="1862" b="0" i="0" u="none" strike="noStrike" kern="1200" spc="0" baseline="0">
                <a:solidFill>
                  <a:srgbClr val="303030">
                    <a:lumMod val="65000"/>
                    <a:lumOff val="35000"/>
                  </a:srgbClr>
                </a:solidFill>
                <a:latin typeface="+mn-lt"/>
                <a:ea typeface="+mn-ea"/>
                <a:cs typeface="+mn-cs"/>
              </a:defRPr>
            </a:pPr>
            <a:r>
              <a:rPr lang="en-US" sz="1400" dirty="0">
                <a:solidFill>
                  <a:srgbClr val="787878"/>
                </a:solidFill>
              </a:rPr>
              <a:t>How Various Statements May Persuade Someone that Driving after Marijuana Use Is Dangerous</a:t>
            </a:r>
          </a:p>
        </p:txBody>
      </p:sp>
    </p:spTree>
    <p:extLst>
      <p:ext uri="{BB962C8B-B14F-4D97-AF65-F5344CB8AC3E}">
        <p14:creationId xmlns:p14="http://schemas.microsoft.com/office/powerpoint/2010/main" val="39893789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2012-3C7B-421F-90A4-F3A8F53529BC}"/>
              </a:ext>
            </a:extLst>
          </p:cNvPr>
          <p:cNvSpPr>
            <a:spLocks noGrp="1"/>
          </p:cNvSpPr>
          <p:nvPr>
            <p:ph type="title"/>
          </p:nvPr>
        </p:nvSpPr>
        <p:spPr/>
        <p:txBody>
          <a:bodyPr>
            <a:normAutofit fontScale="90000"/>
          </a:bodyPr>
          <a:lstStyle/>
          <a:p>
            <a:r>
              <a:rPr lang="en-US" sz="2800" dirty="0"/>
              <a:t>Among those who use marijuana, random sobriety checkpoints conducted by police departments seem to make respondents feel more certain they will get pulled over after using marijuana.</a:t>
            </a:r>
            <a:endParaRPr lang="en-US" dirty="0"/>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47</a:t>
            </a:fld>
            <a:endParaRPr lang="en-US" dirty="0"/>
          </a:p>
        </p:txBody>
      </p:sp>
      <p:sp>
        <p:nvSpPr>
          <p:cNvPr id="8" name="Content Placeholder 3">
            <a:extLst>
              <a:ext uri="{FF2B5EF4-FFF2-40B4-BE49-F238E27FC236}">
                <a16:creationId xmlns:a16="http://schemas.microsoft.com/office/drawing/2014/main" id="{9ED52408-19AA-42B9-9CA3-3583E522DA3B}"/>
              </a:ext>
            </a:extLst>
          </p:cNvPr>
          <p:cNvSpPr txBox="1">
            <a:spLocks/>
          </p:cNvSpPr>
          <p:nvPr/>
        </p:nvSpPr>
        <p:spPr>
          <a:xfrm>
            <a:off x="178232" y="1459423"/>
            <a:ext cx="11243142" cy="563965"/>
          </a:xfrm>
          <a:prstGeom prst="rect">
            <a:avLst/>
          </a:prstGeom>
        </p:spPr>
        <p:txBody>
          <a:bodyPr anchor="ctr"/>
          <a:lstStyle>
            <a:lvl1pPr marL="0" indent="0" algn="l" defTabSz="914400" rtl="0" eaLnBrk="1" latinLnBrk="0" hangingPunct="1">
              <a:lnSpc>
                <a:spcPct val="90000"/>
              </a:lnSpc>
              <a:spcBef>
                <a:spcPts val="1200"/>
              </a:spcBef>
              <a:buClr>
                <a:schemeClr val="accent1"/>
              </a:buClr>
              <a:buFont typeface="Wingdings" panose="05000000000000000000" pitchFamily="2" charset="2"/>
              <a:buNone/>
              <a:defRPr sz="4000" kern="1200">
                <a:solidFill>
                  <a:schemeClr val="tx1"/>
                </a:solidFill>
                <a:latin typeface="+mn-lt"/>
                <a:ea typeface="+mn-ea"/>
                <a:cs typeface="+mn-cs"/>
              </a:defRPr>
            </a:lvl1pPr>
            <a:lvl2pPr marL="341312" indent="0" algn="l" defTabSz="914400" rtl="0" eaLnBrk="1" latinLnBrk="0" hangingPunct="1">
              <a:lnSpc>
                <a:spcPct val="90000"/>
              </a:lnSpc>
              <a:spcBef>
                <a:spcPts val="250"/>
              </a:spcBef>
              <a:spcAft>
                <a:spcPts val="250"/>
              </a:spcAft>
              <a:buClr>
                <a:schemeClr val="accent1"/>
              </a:buClr>
              <a:buFont typeface="Tw Cen MT" panose="020B0602020104020603" pitchFamily="34" charset="0"/>
              <a:buNone/>
              <a:defRPr sz="4000" kern="1200">
                <a:solidFill>
                  <a:schemeClr val="tx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815975" marR="0" indent="-815975">
              <a:spcBef>
                <a:spcPts val="0"/>
              </a:spcBef>
              <a:spcAft>
                <a:spcPts val="0"/>
              </a:spcAft>
              <a:tabLst>
                <a:tab pos="-1028700" algn="l"/>
                <a:tab pos="-914400" algn="l"/>
                <a:tab pos="-457200" algn="l"/>
                <a:tab pos="181610" algn="l"/>
                <a:tab pos="544195" algn="l"/>
                <a:tab pos="815975" algn="l"/>
                <a:tab pos="914400" algn="l"/>
                <a:tab pos="1186180" algn="l"/>
                <a:tab pos="1458595" algn="l"/>
                <a:tab pos="1730375" algn="l"/>
                <a:tab pos="2002790" algn="l"/>
                <a:tab pos="2274570" algn="l"/>
                <a:tab pos="2546350" algn="l"/>
                <a:tab pos="2818765" algn="l"/>
                <a:tab pos="3090545" algn="l"/>
                <a:tab pos="3362960" algn="l"/>
                <a:tab pos="3634740" algn="l"/>
                <a:tab pos="3906520" algn="l"/>
                <a:tab pos="4178935" algn="l"/>
                <a:tab pos="4450715" algn="l"/>
                <a:tab pos="4723130" algn="l"/>
                <a:tab pos="4994910" algn="l"/>
                <a:tab pos="5266690" algn="l"/>
                <a:tab pos="5539105" algn="l"/>
                <a:tab pos="5810885" algn="l"/>
                <a:tab pos="6083300" algn="l"/>
                <a:tab pos="6355080" algn="l"/>
                <a:tab pos="6626860" algn="l"/>
                <a:tab pos="6899275" algn="l"/>
                <a:tab pos="7171055" algn="l"/>
                <a:tab pos="7443470" algn="l"/>
                <a:tab pos="7715250" algn="l"/>
              </a:tabLst>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p:txBody>
      </p:sp>
      <p:graphicFrame>
        <p:nvGraphicFramePr>
          <p:cNvPr id="13" name="Table 12">
            <a:extLst>
              <a:ext uri="{FF2B5EF4-FFF2-40B4-BE49-F238E27FC236}">
                <a16:creationId xmlns:a16="http://schemas.microsoft.com/office/drawing/2014/main" id="{905AA85D-DF05-E56D-6538-FB2FE4C13070}"/>
              </a:ext>
            </a:extLst>
          </p:cNvPr>
          <p:cNvGraphicFramePr>
            <a:graphicFrameLocks noGrp="1"/>
          </p:cNvGraphicFramePr>
          <p:nvPr>
            <p:extLst>
              <p:ext uri="{D42A27DB-BD31-4B8C-83A1-F6EECF244321}">
                <p14:modId xmlns:p14="http://schemas.microsoft.com/office/powerpoint/2010/main" val="805429999"/>
              </p:ext>
            </p:extLst>
          </p:nvPr>
        </p:nvGraphicFramePr>
        <p:xfrm>
          <a:off x="3712728" y="799357"/>
          <a:ext cx="7735204" cy="5547413"/>
        </p:xfrm>
        <a:graphic>
          <a:graphicData uri="http://schemas.openxmlformats.org/drawingml/2006/table">
            <a:tbl>
              <a:tblPr firstRow="1" bandRow="1">
                <a:tableStyleId>{6E25E649-3F16-4E02-A733-19D2CDBF48F0}</a:tableStyleId>
              </a:tblPr>
              <a:tblGrid>
                <a:gridCol w="6337283">
                  <a:extLst>
                    <a:ext uri="{9D8B030D-6E8A-4147-A177-3AD203B41FA5}">
                      <a16:colId xmlns:a16="http://schemas.microsoft.com/office/drawing/2014/main" val="779202136"/>
                    </a:ext>
                  </a:extLst>
                </a:gridCol>
                <a:gridCol w="1397921">
                  <a:extLst>
                    <a:ext uri="{9D8B030D-6E8A-4147-A177-3AD203B41FA5}">
                      <a16:colId xmlns:a16="http://schemas.microsoft.com/office/drawing/2014/main" val="2081309101"/>
                    </a:ext>
                  </a:extLst>
                </a:gridCol>
              </a:tblGrid>
              <a:tr h="4420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Marijuana Users (Past Three Month)</a:t>
                      </a:r>
                    </a:p>
                  </a:txBody>
                  <a:tcPr/>
                </a:tc>
                <a:tc>
                  <a:txBody>
                    <a:bodyPr/>
                    <a:lstStyle/>
                    <a:p>
                      <a:pPr algn="ctr" fontAlgn="ctr"/>
                      <a:r>
                        <a:rPr lang="en-US" sz="1200" b="0" u="none" strike="noStrike" dirty="0">
                          <a:effectLst/>
                        </a:rPr>
                        <a:t>Persuasion Score</a:t>
                      </a:r>
                      <a:endParaRPr lang="en-US" sz="1200" b="0" i="0" u="none" strike="noStrike" dirty="0">
                        <a:solidFill>
                          <a:schemeClr val="bg1"/>
                        </a:solidFill>
                        <a:effectLst/>
                        <a:latin typeface="+mn-lt"/>
                      </a:endParaRPr>
                    </a:p>
                  </a:txBody>
                  <a:tcPr marL="6609" marR="6609" marT="6609" marB="0" anchor="ctr"/>
                </a:tc>
                <a:extLst>
                  <a:ext uri="{0D108BD9-81ED-4DB2-BD59-A6C34878D82A}">
                    <a16:rowId xmlns:a16="http://schemas.microsoft.com/office/drawing/2014/main" val="2324510984"/>
                  </a:ext>
                </a:extLst>
              </a:tr>
              <a:tr h="510540">
                <a:tc>
                  <a:txBody>
                    <a:bodyPr/>
                    <a:lstStyle/>
                    <a:p>
                      <a:pPr algn="l" fontAlgn="t"/>
                      <a:r>
                        <a:rPr lang="en-US" sz="1100" u="none" strike="noStrike" kern="1200" dirty="0">
                          <a:solidFill>
                            <a:srgbClr val="787878"/>
                          </a:solidFill>
                          <a:effectLst/>
                          <a:latin typeface="+mn-lt"/>
                          <a:ea typeface="+mn-ea"/>
                          <a:cs typeface="+mn-cs"/>
                        </a:rPr>
                        <a:t>Police departments across the state are conducting sobriety checkpoints to randomly pull over individuals and test if they are under the influence of marijuana.</a:t>
                      </a:r>
                    </a:p>
                  </a:txBody>
                  <a:tcPr marL="7620" marR="7620" marT="7620" marB="0" anchor="ctr"/>
                </a:tc>
                <a:tc>
                  <a:txBody>
                    <a:bodyPr/>
                    <a:lstStyle/>
                    <a:p>
                      <a:pPr marL="0" algn="ctr" defTabSz="914400" rtl="0" eaLnBrk="1" fontAlgn="ctr" latinLnBrk="0" hangingPunct="1"/>
                      <a:r>
                        <a:rPr lang="en-US" sz="1200" u="none" strike="noStrike" kern="1200" dirty="0">
                          <a:solidFill>
                            <a:srgbClr val="787878"/>
                          </a:solidFill>
                          <a:effectLst/>
                          <a:latin typeface="+mn-lt"/>
                          <a:ea typeface="+mn-ea"/>
                          <a:cs typeface="+mn-cs"/>
                        </a:rPr>
                        <a:t>8.5</a:t>
                      </a:r>
                    </a:p>
                  </a:txBody>
                  <a:tcPr marL="7620" marR="7620" marT="7620" marB="0" anchor="ctr"/>
                </a:tc>
                <a:extLst>
                  <a:ext uri="{0D108BD9-81ED-4DB2-BD59-A6C34878D82A}">
                    <a16:rowId xmlns:a16="http://schemas.microsoft.com/office/drawing/2014/main" val="3314314209"/>
                  </a:ext>
                </a:extLst>
              </a:tr>
              <a:tr h="510540">
                <a:tc>
                  <a:txBody>
                    <a:bodyPr/>
                    <a:lstStyle/>
                    <a:p>
                      <a:pPr algn="l" fontAlgn="t"/>
                      <a:r>
                        <a:rPr lang="en-US" sz="1100" u="none" strike="noStrike" kern="1200" dirty="0">
                          <a:solidFill>
                            <a:srgbClr val="787878"/>
                          </a:solidFill>
                          <a:effectLst/>
                          <a:latin typeface="+mn-lt"/>
                          <a:ea typeface="+mn-ea"/>
                          <a:cs typeface="+mn-cs"/>
                        </a:rPr>
                        <a:t>If a person gets behind the wheel while under the influence of marijuana, they could get in a crash and kill themselves/someone else.</a:t>
                      </a:r>
                    </a:p>
                  </a:txBody>
                  <a:tcPr marL="7620" marR="7620" marT="7620" marB="0" anchor="ctr"/>
                </a:tc>
                <a:tc>
                  <a:txBody>
                    <a:bodyPr/>
                    <a:lstStyle/>
                    <a:p>
                      <a:pPr marL="0" algn="ctr" defTabSz="914400" rtl="0" eaLnBrk="1" fontAlgn="ctr" latinLnBrk="0" hangingPunct="1"/>
                      <a:r>
                        <a:rPr lang="en-US" sz="1200" u="none" strike="noStrike" kern="1200" dirty="0">
                          <a:solidFill>
                            <a:srgbClr val="787878"/>
                          </a:solidFill>
                          <a:effectLst/>
                          <a:latin typeface="+mn-lt"/>
                          <a:ea typeface="+mn-ea"/>
                          <a:cs typeface="+mn-cs"/>
                        </a:rPr>
                        <a:t>8.0</a:t>
                      </a:r>
                    </a:p>
                  </a:txBody>
                  <a:tcPr marL="7620" marR="7620" marT="7620" marB="0" anchor="ctr"/>
                </a:tc>
                <a:extLst>
                  <a:ext uri="{0D108BD9-81ED-4DB2-BD59-A6C34878D82A}">
                    <a16:rowId xmlns:a16="http://schemas.microsoft.com/office/drawing/2014/main" val="2137781653"/>
                  </a:ext>
                </a:extLst>
              </a:tr>
              <a:tr h="510540">
                <a:tc>
                  <a:txBody>
                    <a:bodyPr/>
                    <a:lstStyle/>
                    <a:p>
                      <a:pPr algn="l" fontAlgn="t"/>
                      <a:r>
                        <a:rPr lang="en-US" sz="1100" u="none" strike="noStrike" kern="1200" dirty="0">
                          <a:solidFill>
                            <a:srgbClr val="787878"/>
                          </a:solidFill>
                          <a:effectLst/>
                          <a:latin typeface="+mn-lt"/>
                          <a:ea typeface="+mn-ea"/>
                          <a:cs typeface="+mn-cs"/>
                        </a:rPr>
                        <a:t>A person driving under the influence of marijuana could get into a crash that could permanently maim or disfigure themselves/someone else. These injuries could lead to lifelong disability.</a:t>
                      </a:r>
                    </a:p>
                  </a:txBody>
                  <a:tcPr marL="7620" marR="7620" marT="7620" marB="0" anchor="ctr"/>
                </a:tc>
                <a:tc>
                  <a:txBody>
                    <a:bodyPr/>
                    <a:lstStyle/>
                    <a:p>
                      <a:pPr marL="0" algn="ctr" defTabSz="914400" rtl="0" eaLnBrk="1" fontAlgn="ctr" latinLnBrk="0" hangingPunct="1"/>
                      <a:r>
                        <a:rPr lang="en-US" sz="1200" u="none" strike="noStrike" kern="1200" dirty="0">
                          <a:solidFill>
                            <a:srgbClr val="787878"/>
                          </a:solidFill>
                          <a:effectLst/>
                          <a:latin typeface="+mn-lt"/>
                          <a:ea typeface="+mn-ea"/>
                          <a:cs typeface="+mn-cs"/>
                        </a:rPr>
                        <a:t>6.6</a:t>
                      </a:r>
                    </a:p>
                  </a:txBody>
                  <a:tcPr marL="7620" marR="7620" marT="7620" marB="0" anchor="ctr"/>
                </a:tc>
                <a:extLst>
                  <a:ext uri="{0D108BD9-81ED-4DB2-BD59-A6C34878D82A}">
                    <a16:rowId xmlns:a16="http://schemas.microsoft.com/office/drawing/2014/main" val="900466122"/>
                  </a:ext>
                </a:extLst>
              </a:tr>
              <a:tr h="510540">
                <a:tc>
                  <a:txBody>
                    <a:bodyPr/>
                    <a:lstStyle/>
                    <a:p>
                      <a:pPr algn="l" fontAlgn="t"/>
                      <a:r>
                        <a:rPr lang="en-US" sz="1100" u="none" strike="noStrike" kern="1200" dirty="0">
                          <a:solidFill>
                            <a:srgbClr val="787878"/>
                          </a:solidFill>
                          <a:effectLst/>
                          <a:latin typeface="+mn-lt"/>
                          <a:ea typeface="+mn-ea"/>
                          <a:cs typeface="+mn-cs"/>
                        </a:rPr>
                        <a:t>Some employers can choose to not hire those who have been convicted of driving under the influence of marijuana. Some employers will even fire current employees who have been convicted and currently work for them.</a:t>
                      </a:r>
                    </a:p>
                  </a:txBody>
                  <a:tcPr marL="7620" marR="7620" marT="7620" marB="0" anchor="ctr"/>
                </a:tc>
                <a:tc>
                  <a:txBody>
                    <a:bodyPr/>
                    <a:lstStyle/>
                    <a:p>
                      <a:pPr marL="0" algn="ctr" defTabSz="914400" rtl="0" eaLnBrk="1" fontAlgn="ctr" latinLnBrk="0" hangingPunct="1"/>
                      <a:r>
                        <a:rPr lang="en-US" sz="1200" u="none" strike="noStrike" kern="1200" dirty="0">
                          <a:solidFill>
                            <a:srgbClr val="787878"/>
                          </a:solidFill>
                          <a:effectLst/>
                          <a:latin typeface="+mn-lt"/>
                          <a:ea typeface="+mn-ea"/>
                          <a:cs typeface="+mn-cs"/>
                        </a:rPr>
                        <a:t>6.2</a:t>
                      </a:r>
                    </a:p>
                  </a:txBody>
                  <a:tcPr marL="7620" marR="7620" marT="7620" marB="0" anchor="ctr"/>
                </a:tc>
                <a:extLst>
                  <a:ext uri="{0D108BD9-81ED-4DB2-BD59-A6C34878D82A}">
                    <a16:rowId xmlns:a16="http://schemas.microsoft.com/office/drawing/2014/main" val="2902065180"/>
                  </a:ext>
                </a:extLst>
              </a:tr>
              <a:tr h="510540">
                <a:tc>
                  <a:txBody>
                    <a:bodyPr/>
                    <a:lstStyle/>
                    <a:p>
                      <a:pPr algn="l" fontAlgn="t"/>
                      <a:r>
                        <a:rPr lang="en-US" sz="1100" u="none" strike="noStrike" kern="1200" dirty="0">
                          <a:solidFill>
                            <a:srgbClr val="787878"/>
                          </a:solidFill>
                          <a:effectLst/>
                          <a:latin typeface="+mn-lt"/>
                          <a:ea typeface="+mn-ea"/>
                          <a:cs typeface="+mn-cs"/>
                        </a:rPr>
                        <a:t>Upon arrest for driving under the influence of marijuana you could lose your driver's license.</a:t>
                      </a:r>
                    </a:p>
                  </a:txBody>
                  <a:tcPr marL="7620" marR="7620" marT="7620" marB="0" anchor="ctr"/>
                </a:tc>
                <a:tc>
                  <a:txBody>
                    <a:bodyPr/>
                    <a:lstStyle/>
                    <a:p>
                      <a:pPr marL="0" algn="ctr" defTabSz="914400" rtl="0" eaLnBrk="1" fontAlgn="ctr" latinLnBrk="0" hangingPunct="1"/>
                      <a:r>
                        <a:rPr lang="en-US" sz="1200" u="none" strike="noStrike" kern="1200" dirty="0">
                          <a:solidFill>
                            <a:srgbClr val="787878"/>
                          </a:solidFill>
                          <a:effectLst/>
                          <a:latin typeface="+mn-lt"/>
                          <a:ea typeface="+mn-ea"/>
                          <a:cs typeface="+mn-cs"/>
                        </a:rPr>
                        <a:t>5.7</a:t>
                      </a:r>
                    </a:p>
                  </a:txBody>
                  <a:tcPr marL="7620" marR="7620" marT="7620" marB="0" anchor="ctr"/>
                </a:tc>
                <a:extLst>
                  <a:ext uri="{0D108BD9-81ED-4DB2-BD59-A6C34878D82A}">
                    <a16:rowId xmlns:a16="http://schemas.microsoft.com/office/drawing/2014/main" val="1654308935"/>
                  </a:ext>
                </a:extLst>
              </a:tr>
              <a:tr h="510540">
                <a:tc>
                  <a:txBody>
                    <a:bodyPr/>
                    <a:lstStyle/>
                    <a:p>
                      <a:pPr algn="l" fontAlgn="t"/>
                      <a:r>
                        <a:rPr lang="en-US" sz="1100" u="none" strike="noStrike" kern="1200" dirty="0">
                          <a:solidFill>
                            <a:srgbClr val="787878"/>
                          </a:solidFill>
                          <a:effectLst/>
                          <a:latin typeface="+mn-lt"/>
                          <a:ea typeface="+mn-ea"/>
                          <a:cs typeface="+mn-cs"/>
                        </a:rPr>
                        <a:t>The penalties for operating a vehicle under the influence of marijuana are the same as operating a vehicle under the influence of alcohol.</a:t>
                      </a:r>
                    </a:p>
                  </a:txBody>
                  <a:tcPr marL="7620" marR="7620" marT="7620" marB="0" anchor="ctr"/>
                </a:tc>
                <a:tc>
                  <a:txBody>
                    <a:bodyPr/>
                    <a:lstStyle/>
                    <a:p>
                      <a:pPr marL="0" algn="ctr" defTabSz="914400" rtl="0" eaLnBrk="1" fontAlgn="ctr" latinLnBrk="0" hangingPunct="1"/>
                      <a:r>
                        <a:rPr lang="en-US" sz="1200" u="none" strike="noStrike" kern="1200" dirty="0">
                          <a:solidFill>
                            <a:srgbClr val="787878"/>
                          </a:solidFill>
                          <a:effectLst/>
                          <a:latin typeface="+mn-lt"/>
                          <a:ea typeface="+mn-ea"/>
                          <a:cs typeface="+mn-cs"/>
                        </a:rPr>
                        <a:t>5.7</a:t>
                      </a:r>
                    </a:p>
                  </a:txBody>
                  <a:tcPr marL="7620" marR="7620" marT="7620" marB="0" anchor="ctr"/>
                </a:tc>
                <a:extLst>
                  <a:ext uri="{0D108BD9-81ED-4DB2-BD59-A6C34878D82A}">
                    <a16:rowId xmlns:a16="http://schemas.microsoft.com/office/drawing/2014/main" val="3640596522"/>
                  </a:ext>
                </a:extLst>
              </a:tr>
              <a:tr h="510540">
                <a:tc>
                  <a:txBody>
                    <a:bodyPr/>
                    <a:lstStyle/>
                    <a:p>
                      <a:pPr algn="l" fontAlgn="t"/>
                      <a:r>
                        <a:rPr lang="en-US" sz="1100" u="none" strike="noStrike" kern="1200" dirty="0">
                          <a:solidFill>
                            <a:srgbClr val="787878"/>
                          </a:solidFill>
                          <a:effectLst/>
                          <a:latin typeface="+mn-lt"/>
                          <a:ea typeface="+mn-ea"/>
                          <a:cs typeface="+mn-cs"/>
                        </a:rPr>
                        <a:t>Police departments are investing in new equipment and training officers to detect people driving under the influence of marijuana.</a:t>
                      </a:r>
                    </a:p>
                  </a:txBody>
                  <a:tcPr marL="7620" marR="7620" marT="7620" marB="0" anchor="ctr"/>
                </a:tc>
                <a:tc>
                  <a:txBody>
                    <a:bodyPr/>
                    <a:lstStyle/>
                    <a:p>
                      <a:pPr marL="0" algn="ctr" defTabSz="914400" rtl="0" eaLnBrk="1" fontAlgn="ctr" latinLnBrk="0" hangingPunct="1"/>
                      <a:r>
                        <a:rPr lang="en-US" sz="1200" u="none" strike="noStrike" kern="1200" dirty="0">
                          <a:solidFill>
                            <a:srgbClr val="787878"/>
                          </a:solidFill>
                          <a:effectLst/>
                          <a:latin typeface="+mn-lt"/>
                          <a:ea typeface="+mn-ea"/>
                          <a:cs typeface="+mn-cs"/>
                        </a:rPr>
                        <a:t>3.6</a:t>
                      </a:r>
                    </a:p>
                  </a:txBody>
                  <a:tcPr marL="7620" marR="7620" marT="7620" marB="0" anchor="ctr"/>
                </a:tc>
                <a:extLst>
                  <a:ext uri="{0D108BD9-81ED-4DB2-BD59-A6C34878D82A}">
                    <a16:rowId xmlns:a16="http://schemas.microsoft.com/office/drawing/2014/main" val="3908921356"/>
                  </a:ext>
                </a:extLst>
              </a:tr>
              <a:tr h="510540">
                <a:tc>
                  <a:txBody>
                    <a:bodyPr/>
                    <a:lstStyle/>
                    <a:p>
                      <a:pPr algn="l" fontAlgn="t"/>
                      <a:r>
                        <a:rPr lang="en-US" sz="1100" u="none" strike="noStrike" kern="1200" dirty="0">
                          <a:solidFill>
                            <a:srgbClr val="787878"/>
                          </a:solidFill>
                          <a:effectLst/>
                          <a:latin typeface="+mn-lt"/>
                          <a:ea typeface="+mn-ea"/>
                          <a:cs typeface="+mn-cs"/>
                        </a:rPr>
                        <a:t>Upon arrest for driving under the influence of marijuana you will be arrested and processed into jail.</a:t>
                      </a:r>
                    </a:p>
                  </a:txBody>
                  <a:tcPr marL="7620" marR="7620" marT="7620" marB="0" anchor="ctr"/>
                </a:tc>
                <a:tc>
                  <a:txBody>
                    <a:bodyPr/>
                    <a:lstStyle/>
                    <a:p>
                      <a:pPr marL="0" algn="ctr" defTabSz="914400" rtl="0" eaLnBrk="1" fontAlgn="ctr" latinLnBrk="0" hangingPunct="1"/>
                      <a:r>
                        <a:rPr lang="en-US" sz="1200" u="none" strike="noStrike" kern="1200" dirty="0">
                          <a:solidFill>
                            <a:srgbClr val="787878"/>
                          </a:solidFill>
                          <a:effectLst/>
                          <a:latin typeface="+mn-lt"/>
                          <a:ea typeface="+mn-ea"/>
                          <a:cs typeface="+mn-cs"/>
                        </a:rPr>
                        <a:t>3.1</a:t>
                      </a:r>
                    </a:p>
                  </a:txBody>
                  <a:tcPr marL="7620" marR="7620" marT="7620" marB="0" anchor="ctr"/>
                </a:tc>
                <a:extLst>
                  <a:ext uri="{0D108BD9-81ED-4DB2-BD59-A6C34878D82A}">
                    <a16:rowId xmlns:a16="http://schemas.microsoft.com/office/drawing/2014/main" val="3872654116"/>
                  </a:ext>
                </a:extLst>
              </a:tr>
              <a:tr h="510540">
                <a:tc>
                  <a:txBody>
                    <a:bodyPr/>
                    <a:lstStyle/>
                    <a:p>
                      <a:pPr algn="l" fontAlgn="t"/>
                      <a:r>
                        <a:rPr lang="en-US" sz="1100" u="none" strike="noStrike" kern="1200" dirty="0">
                          <a:solidFill>
                            <a:srgbClr val="787878"/>
                          </a:solidFill>
                          <a:effectLst/>
                          <a:latin typeface="+mn-lt"/>
                          <a:ea typeface="+mn-ea"/>
                          <a:cs typeface="+mn-cs"/>
                        </a:rPr>
                        <a:t>It could cost a person up to $10,000 in fines, court costs, and legal fees if convicted of operating a motor vehicle under the influence of marijuana.</a:t>
                      </a:r>
                    </a:p>
                  </a:txBody>
                  <a:tcPr marL="7620" marR="7620" marT="7620" marB="0" anchor="ctr"/>
                </a:tc>
                <a:tc>
                  <a:txBody>
                    <a:bodyPr/>
                    <a:lstStyle/>
                    <a:p>
                      <a:pPr marL="0" algn="ctr" defTabSz="914400" rtl="0" eaLnBrk="1" fontAlgn="ctr" latinLnBrk="0" hangingPunct="1"/>
                      <a:r>
                        <a:rPr lang="en-US" sz="1200" u="none" strike="noStrike" kern="1200" dirty="0">
                          <a:solidFill>
                            <a:srgbClr val="787878"/>
                          </a:solidFill>
                          <a:effectLst/>
                          <a:latin typeface="+mn-lt"/>
                          <a:ea typeface="+mn-ea"/>
                          <a:cs typeface="+mn-cs"/>
                        </a:rPr>
                        <a:t>3.1</a:t>
                      </a:r>
                    </a:p>
                  </a:txBody>
                  <a:tcPr marL="7620" marR="7620" marT="7620" marB="0" anchor="ctr"/>
                </a:tc>
                <a:extLst>
                  <a:ext uri="{0D108BD9-81ED-4DB2-BD59-A6C34878D82A}">
                    <a16:rowId xmlns:a16="http://schemas.microsoft.com/office/drawing/2014/main" val="3387587436"/>
                  </a:ext>
                </a:extLst>
              </a:tr>
              <a:tr h="510540">
                <a:tc>
                  <a:txBody>
                    <a:bodyPr/>
                    <a:lstStyle/>
                    <a:p>
                      <a:pPr algn="l" fontAlgn="t"/>
                      <a:r>
                        <a:rPr lang="en-US" sz="1100" u="none" strike="noStrike" kern="1200" dirty="0">
                          <a:solidFill>
                            <a:srgbClr val="787878"/>
                          </a:solidFill>
                          <a:effectLst/>
                          <a:latin typeface="+mn-lt"/>
                          <a:ea typeface="+mn-ea"/>
                          <a:cs typeface="+mn-cs"/>
                        </a:rPr>
                        <a:t>Police departments across the state are having extra police officers on patrol during the times drivers under the influence are most likely to be on the roads.</a:t>
                      </a:r>
                    </a:p>
                  </a:txBody>
                  <a:tcPr marL="7620" marR="7620" marT="7620" marB="0" anchor="ctr"/>
                </a:tc>
                <a:tc>
                  <a:txBody>
                    <a:bodyPr/>
                    <a:lstStyle/>
                    <a:p>
                      <a:pPr algn="ctr" fontAlgn="b"/>
                      <a:r>
                        <a:rPr lang="en-US" sz="1200" u="none" strike="noStrike" kern="1200" dirty="0">
                          <a:solidFill>
                            <a:srgbClr val="787878"/>
                          </a:solidFill>
                          <a:effectLst/>
                          <a:latin typeface="+mn-lt"/>
                          <a:ea typeface="+mn-ea"/>
                          <a:cs typeface="+mn-cs"/>
                        </a:rPr>
                        <a:t>0.8</a:t>
                      </a:r>
                    </a:p>
                  </a:txBody>
                  <a:tcPr marL="7620" marR="7620" marT="7620" marB="0" anchor="ctr"/>
                </a:tc>
                <a:extLst>
                  <a:ext uri="{0D108BD9-81ED-4DB2-BD59-A6C34878D82A}">
                    <a16:rowId xmlns:a16="http://schemas.microsoft.com/office/drawing/2014/main" val="3284298360"/>
                  </a:ext>
                </a:extLst>
              </a:tr>
            </a:tbl>
          </a:graphicData>
        </a:graphic>
      </p:graphicFrame>
      <p:sp>
        <p:nvSpPr>
          <p:cNvPr id="3" name="TextBox 2">
            <a:extLst>
              <a:ext uri="{FF2B5EF4-FFF2-40B4-BE49-F238E27FC236}">
                <a16:creationId xmlns:a16="http://schemas.microsoft.com/office/drawing/2014/main" id="{A9817E3F-4123-00C9-800C-468ABBE4716A}"/>
              </a:ext>
            </a:extLst>
          </p:cNvPr>
          <p:cNvSpPr txBox="1"/>
          <p:nvPr/>
        </p:nvSpPr>
        <p:spPr>
          <a:xfrm>
            <a:off x="0" y="6350169"/>
            <a:ext cx="12306247" cy="507831"/>
          </a:xfrm>
          <a:prstGeom prst="rect">
            <a:avLst/>
          </a:prstGeom>
          <a:noFill/>
        </p:spPr>
        <p:txBody>
          <a:bodyPr wrap="square" rtlCol="0">
            <a:spAutoFit/>
          </a:bodyPr>
          <a:lstStyle/>
          <a:p>
            <a:r>
              <a:rPr lang="en-US" sz="900" dirty="0">
                <a:solidFill>
                  <a:srgbClr val="787878"/>
                </a:solidFill>
              </a:rPr>
              <a:t>Q24. Please indicate if each of the following is very persuasive, somewhat persuasive, not very persuasive, or not at all persuasive in terms of getting you to NOT drive after you have used marijuana.</a:t>
            </a:r>
            <a:r>
              <a:rPr lang="en-US" sz="900" i="1" dirty="0">
                <a:solidFill>
                  <a:srgbClr val="787878"/>
                </a:solidFill>
              </a:rPr>
              <a:t> Base: Past 3-Month Marijuana Users (n=304) </a:t>
            </a:r>
          </a:p>
          <a:p>
            <a:r>
              <a:rPr lang="en-US" sz="900" dirty="0" err="1">
                <a:solidFill>
                  <a:srgbClr val="787878"/>
                </a:solidFill>
              </a:rPr>
              <a:t>Q23</a:t>
            </a:r>
            <a:r>
              <a:rPr lang="en-US" sz="900" dirty="0">
                <a:solidFill>
                  <a:srgbClr val="787878"/>
                </a:solidFill>
              </a:rPr>
              <a:t>/Q26. If you were to drive after using marijuana, how likely do you think it would be that you would be pulled over for driving under the influence of marijuana? </a:t>
            </a:r>
            <a:r>
              <a:rPr lang="en-US" sz="900" i="1" dirty="0">
                <a:solidFill>
                  <a:srgbClr val="787878"/>
                </a:solidFill>
              </a:rPr>
              <a:t>Base: Past 3-Month Marijuana Users (n=304) </a:t>
            </a:r>
            <a:endParaRPr lang="en-US" sz="900" dirty="0">
              <a:solidFill>
                <a:srgbClr val="787878"/>
              </a:solidFill>
            </a:endParaRPr>
          </a:p>
        </p:txBody>
      </p:sp>
      <p:sp>
        <p:nvSpPr>
          <p:cNvPr id="9" name="Rectangle 8">
            <a:extLst>
              <a:ext uri="{FF2B5EF4-FFF2-40B4-BE49-F238E27FC236}">
                <a16:creationId xmlns:a16="http://schemas.microsoft.com/office/drawing/2014/main" id="{7B6ED039-F50F-A752-2B0F-F023C56B68A7}"/>
              </a:ext>
            </a:extLst>
          </p:cNvPr>
          <p:cNvSpPr/>
          <p:nvPr/>
        </p:nvSpPr>
        <p:spPr>
          <a:xfrm>
            <a:off x="3363838" y="419322"/>
            <a:ext cx="8701819" cy="307777"/>
          </a:xfrm>
          <a:prstGeom prst="rect">
            <a:avLst/>
          </a:prstGeom>
        </p:spPr>
        <p:txBody>
          <a:bodyPr wrap="square">
            <a:spAutoFit/>
          </a:bodyPr>
          <a:lstStyle/>
          <a:p>
            <a:pPr algn="ctr">
              <a:defRPr sz="1862" b="0" i="0" u="none" strike="noStrike" kern="1200" spc="0" baseline="0">
                <a:solidFill>
                  <a:srgbClr val="303030">
                    <a:lumMod val="65000"/>
                    <a:lumOff val="35000"/>
                  </a:srgbClr>
                </a:solidFill>
                <a:latin typeface="+mn-lt"/>
                <a:ea typeface="+mn-ea"/>
                <a:cs typeface="+mn-cs"/>
              </a:defRPr>
            </a:pPr>
            <a:r>
              <a:rPr lang="en-US" sz="1400" dirty="0">
                <a:solidFill>
                  <a:srgbClr val="787878"/>
                </a:solidFill>
              </a:rPr>
              <a:t>How Various Statements May Persuade Someone to Think They Would Be Pulled Over for DUI of Marijuana</a:t>
            </a:r>
          </a:p>
        </p:txBody>
      </p:sp>
    </p:spTree>
    <p:extLst>
      <p:ext uri="{BB962C8B-B14F-4D97-AF65-F5344CB8AC3E}">
        <p14:creationId xmlns:p14="http://schemas.microsoft.com/office/powerpoint/2010/main" val="14198615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2012-3C7B-421F-90A4-F3A8F53529BC}"/>
              </a:ext>
            </a:extLst>
          </p:cNvPr>
          <p:cNvSpPr>
            <a:spLocks noGrp="1"/>
          </p:cNvSpPr>
          <p:nvPr>
            <p:ph type="title"/>
          </p:nvPr>
        </p:nvSpPr>
        <p:spPr>
          <a:xfrm>
            <a:off x="134362" y="1128408"/>
            <a:ext cx="3282133" cy="4601183"/>
          </a:xfrm>
        </p:spPr>
        <p:txBody>
          <a:bodyPr>
            <a:normAutofit fontScale="90000"/>
          </a:bodyPr>
          <a:lstStyle/>
          <a:p>
            <a:r>
              <a:rPr lang="en-US" sz="2800" dirty="0"/>
              <a:t>Among those who use marijuana, the risk high fines, court costs, and legal fees if convicted of operating a motor vehicle under the influence of marijuana is most persuasive in changing people’s likelihood to have a plan for a sober ride.</a:t>
            </a:r>
            <a:endParaRPr lang="en-US" dirty="0"/>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48</a:t>
            </a:fld>
            <a:endParaRPr lang="en-US" dirty="0"/>
          </a:p>
        </p:txBody>
      </p:sp>
      <p:sp>
        <p:nvSpPr>
          <p:cNvPr id="8" name="Content Placeholder 3">
            <a:extLst>
              <a:ext uri="{FF2B5EF4-FFF2-40B4-BE49-F238E27FC236}">
                <a16:creationId xmlns:a16="http://schemas.microsoft.com/office/drawing/2014/main" id="{9ED52408-19AA-42B9-9CA3-3583E522DA3B}"/>
              </a:ext>
            </a:extLst>
          </p:cNvPr>
          <p:cNvSpPr txBox="1">
            <a:spLocks/>
          </p:cNvSpPr>
          <p:nvPr/>
        </p:nvSpPr>
        <p:spPr>
          <a:xfrm>
            <a:off x="178232" y="1459423"/>
            <a:ext cx="11243142" cy="563965"/>
          </a:xfrm>
          <a:prstGeom prst="rect">
            <a:avLst/>
          </a:prstGeom>
        </p:spPr>
        <p:txBody>
          <a:bodyPr anchor="ctr"/>
          <a:lstStyle>
            <a:lvl1pPr marL="0" indent="0" algn="l" defTabSz="914400" rtl="0" eaLnBrk="1" latinLnBrk="0" hangingPunct="1">
              <a:lnSpc>
                <a:spcPct val="90000"/>
              </a:lnSpc>
              <a:spcBef>
                <a:spcPts val="1200"/>
              </a:spcBef>
              <a:buClr>
                <a:schemeClr val="accent1"/>
              </a:buClr>
              <a:buFont typeface="Wingdings" panose="05000000000000000000" pitchFamily="2" charset="2"/>
              <a:buNone/>
              <a:defRPr sz="4000" kern="1200">
                <a:solidFill>
                  <a:schemeClr val="tx1"/>
                </a:solidFill>
                <a:latin typeface="+mn-lt"/>
                <a:ea typeface="+mn-ea"/>
                <a:cs typeface="+mn-cs"/>
              </a:defRPr>
            </a:lvl1pPr>
            <a:lvl2pPr marL="341312" indent="0" algn="l" defTabSz="914400" rtl="0" eaLnBrk="1" latinLnBrk="0" hangingPunct="1">
              <a:lnSpc>
                <a:spcPct val="90000"/>
              </a:lnSpc>
              <a:spcBef>
                <a:spcPts val="250"/>
              </a:spcBef>
              <a:spcAft>
                <a:spcPts val="250"/>
              </a:spcAft>
              <a:buClr>
                <a:schemeClr val="accent1"/>
              </a:buClr>
              <a:buFont typeface="Tw Cen MT" panose="020B0602020104020603" pitchFamily="34" charset="0"/>
              <a:buNone/>
              <a:defRPr sz="4000" kern="1200">
                <a:solidFill>
                  <a:schemeClr val="tx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815975" marR="0" indent="-815975">
              <a:spcBef>
                <a:spcPts val="0"/>
              </a:spcBef>
              <a:spcAft>
                <a:spcPts val="0"/>
              </a:spcAft>
              <a:tabLst>
                <a:tab pos="-1028700" algn="l"/>
                <a:tab pos="-914400" algn="l"/>
                <a:tab pos="-457200" algn="l"/>
                <a:tab pos="181610" algn="l"/>
                <a:tab pos="544195" algn="l"/>
                <a:tab pos="815975" algn="l"/>
                <a:tab pos="914400" algn="l"/>
                <a:tab pos="1186180" algn="l"/>
                <a:tab pos="1458595" algn="l"/>
                <a:tab pos="1730375" algn="l"/>
                <a:tab pos="2002790" algn="l"/>
                <a:tab pos="2274570" algn="l"/>
                <a:tab pos="2546350" algn="l"/>
                <a:tab pos="2818765" algn="l"/>
                <a:tab pos="3090545" algn="l"/>
                <a:tab pos="3362960" algn="l"/>
                <a:tab pos="3634740" algn="l"/>
                <a:tab pos="3906520" algn="l"/>
                <a:tab pos="4178935" algn="l"/>
                <a:tab pos="4450715" algn="l"/>
                <a:tab pos="4723130" algn="l"/>
                <a:tab pos="4994910" algn="l"/>
                <a:tab pos="5266690" algn="l"/>
                <a:tab pos="5539105" algn="l"/>
                <a:tab pos="5810885" algn="l"/>
                <a:tab pos="6083300" algn="l"/>
                <a:tab pos="6355080" algn="l"/>
                <a:tab pos="6626860" algn="l"/>
                <a:tab pos="6899275" algn="l"/>
                <a:tab pos="7171055" algn="l"/>
                <a:tab pos="7443470" algn="l"/>
                <a:tab pos="7715250" algn="l"/>
              </a:tabLst>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p:txBody>
      </p:sp>
      <p:graphicFrame>
        <p:nvGraphicFramePr>
          <p:cNvPr id="13" name="Table 12">
            <a:extLst>
              <a:ext uri="{FF2B5EF4-FFF2-40B4-BE49-F238E27FC236}">
                <a16:creationId xmlns:a16="http://schemas.microsoft.com/office/drawing/2014/main" id="{905AA85D-DF05-E56D-6538-FB2FE4C13070}"/>
              </a:ext>
            </a:extLst>
          </p:cNvPr>
          <p:cNvGraphicFramePr>
            <a:graphicFrameLocks noGrp="1"/>
          </p:cNvGraphicFramePr>
          <p:nvPr>
            <p:extLst>
              <p:ext uri="{D42A27DB-BD31-4B8C-83A1-F6EECF244321}">
                <p14:modId xmlns:p14="http://schemas.microsoft.com/office/powerpoint/2010/main" val="116564313"/>
              </p:ext>
            </p:extLst>
          </p:nvPr>
        </p:nvGraphicFramePr>
        <p:xfrm>
          <a:off x="3730040" y="539627"/>
          <a:ext cx="7735204" cy="5532128"/>
        </p:xfrm>
        <a:graphic>
          <a:graphicData uri="http://schemas.openxmlformats.org/drawingml/2006/table">
            <a:tbl>
              <a:tblPr firstRow="1" bandRow="1">
                <a:tableStyleId>{6E25E649-3F16-4E02-A733-19D2CDBF48F0}</a:tableStyleId>
              </a:tblPr>
              <a:tblGrid>
                <a:gridCol w="6337283">
                  <a:extLst>
                    <a:ext uri="{9D8B030D-6E8A-4147-A177-3AD203B41FA5}">
                      <a16:colId xmlns:a16="http://schemas.microsoft.com/office/drawing/2014/main" val="779202136"/>
                    </a:ext>
                  </a:extLst>
                </a:gridCol>
                <a:gridCol w="1397921">
                  <a:extLst>
                    <a:ext uri="{9D8B030D-6E8A-4147-A177-3AD203B41FA5}">
                      <a16:colId xmlns:a16="http://schemas.microsoft.com/office/drawing/2014/main" val="2081309101"/>
                    </a:ext>
                  </a:extLst>
                </a:gridCol>
              </a:tblGrid>
              <a:tr h="4420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Marijuana Users (Past Three Month)</a:t>
                      </a:r>
                    </a:p>
                  </a:txBody>
                  <a:tcPr/>
                </a:tc>
                <a:tc>
                  <a:txBody>
                    <a:bodyPr/>
                    <a:lstStyle/>
                    <a:p>
                      <a:pPr algn="ctr" fontAlgn="ctr"/>
                      <a:r>
                        <a:rPr lang="en-US" sz="1200" b="0" u="none" strike="noStrike" dirty="0">
                          <a:effectLst/>
                        </a:rPr>
                        <a:t>Persuasion Score</a:t>
                      </a:r>
                      <a:endParaRPr lang="en-US" sz="1200" b="0" i="0" u="none" strike="noStrike" dirty="0">
                        <a:solidFill>
                          <a:schemeClr val="bg1"/>
                        </a:solidFill>
                        <a:effectLst/>
                        <a:latin typeface="+mn-lt"/>
                      </a:endParaRPr>
                    </a:p>
                  </a:txBody>
                  <a:tcPr marL="6609" marR="6609" marT="6609" marB="0" anchor="ctr"/>
                </a:tc>
                <a:extLst>
                  <a:ext uri="{0D108BD9-81ED-4DB2-BD59-A6C34878D82A}">
                    <a16:rowId xmlns:a16="http://schemas.microsoft.com/office/drawing/2014/main" val="2324510984"/>
                  </a:ext>
                </a:extLst>
              </a:tr>
              <a:tr h="510540">
                <a:tc>
                  <a:txBody>
                    <a:bodyPr/>
                    <a:lstStyle/>
                    <a:p>
                      <a:pPr algn="l" fontAlgn="t"/>
                      <a:r>
                        <a:rPr lang="en-US" sz="1100" u="none" strike="noStrike" kern="1200" dirty="0">
                          <a:solidFill>
                            <a:srgbClr val="787878"/>
                          </a:solidFill>
                          <a:effectLst/>
                          <a:latin typeface="+mn-lt"/>
                          <a:ea typeface="+mn-ea"/>
                          <a:cs typeface="+mn-cs"/>
                        </a:rPr>
                        <a:t>It could cost a person up to $10,000 in fines, court costs, and legal fees if convicted of operating a motor vehicle under the influence of marijuana.</a:t>
                      </a:r>
                    </a:p>
                  </a:txBody>
                  <a:tcPr marL="7620" marR="7620" marT="7620" marB="0" anchor="ctr"/>
                </a:tc>
                <a:tc>
                  <a:txBody>
                    <a:bodyPr/>
                    <a:lstStyle/>
                    <a:p>
                      <a:pPr algn="ctr" fontAlgn="b"/>
                      <a:r>
                        <a:rPr lang="en-US" sz="1200" u="none" strike="noStrike" kern="1200" dirty="0">
                          <a:solidFill>
                            <a:srgbClr val="787878"/>
                          </a:solidFill>
                          <a:effectLst/>
                          <a:latin typeface="+mn-lt"/>
                          <a:ea typeface="+mn-ea"/>
                          <a:cs typeface="+mn-cs"/>
                        </a:rPr>
                        <a:t>6.2</a:t>
                      </a:r>
                    </a:p>
                  </a:txBody>
                  <a:tcPr marL="7620" marR="7620" marT="7620" marB="0" anchor="ctr"/>
                </a:tc>
                <a:extLst>
                  <a:ext uri="{0D108BD9-81ED-4DB2-BD59-A6C34878D82A}">
                    <a16:rowId xmlns:a16="http://schemas.microsoft.com/office/drawing/2014/main" val="3314314209"/>
                  </a:ext>
                </a:extLst>
              </a:tr>
              <a:tr h="510540">
                <a:tc>
                  <a:txBody>
                    <a:bodyPr/>
                    <a:lstStyle/>
                    <a:p>
                      <a:pPr algn="l" fontAlgn="t"/>
                      <a:r>
                        <a:rPr lang="en-US" sz="1100" u="none" strike="noStrike" kern="1200" dirty="0">
                          <a:solidFill>
                            <a:srgbClr val="787878"/>
                          </a:solidFill>
                          <a:effectLst/>
                          <a:latin typeface="+mn-lt"/>
                          <a:ea typeface="+mn-ea"/>
                          <a:cs typeface="+mn-cs"/>
                        </a:rPr>
                        <a:t>The penalties for operating a vehicle under the influence of marijuana are the same as operating a vehicle under the influence of alcohol.</a:t>
                      </a:r>
                    </a:p>
                  </a:txBody>
                  <a:tcPr marL="7620" marR="7620" marT="7620" marB="0" anchor="ctr"/>
                </a:tc>
                <a:tc>
                  <a:txBody>
                    <a:bodyPr/>
                    <a:lstStyle/>
                    <a:p>
                      <a:pPr algn="ctr" fontAlgn="b"/>
                      <a:r>
                        <a:rPr lang="en-US" sz="1200" u="none" strike="noStrike" kern="1200" dirty="0">
                          <a:solidFill>
                            <a:srgbClr val="787878"/>
                          </a:solidFill>
                          <a:effectLst/>
                          <a:latin typeface="+mn-lt"/>
                          <a:ea typeface="+mn-ea"/>
                          <a:cs typeface="+mn-cs"/>
                        </a:rPr>
                        <a:t>3.2</a:t>
                      </a:r>
                    </a:p>
                  </a:txBody>
                  <a:tcPr marL="7620" marR="7620" marT="7620" marB="0" anchor="ctr"/>
                </a:tc>
                <a:extLst>
                  <a:ext uri="{0D108BD9-81ED-4DB2-BD59-A6C34878D82A}">
                    <a16:rowId xmlns:a16="http://schemas.microsoft.com/office/drawing/2014/main" val="2137781653"/>
                  </a:ext>
                </a:extLst>
              </a:tr>
              <a:tr h="510540">
                <a:tc>
                  <a:txBody>
                    <a:bodyPr/>
                    <a:lstStyle/>
                    <a:p>
                      <a:pPr algn="l" fontAlgn="t"/>
                      <a:r>
                        <a:rPr lang="en-US" sz="1100" u="none" strike="noStrike" kern="1200" dirty="0">
                          <a:solidFill>
                            <a:srgbClr val="787878"/>
                          </a:solidFill>
                          <a:effectLst/>
                          <a:latin typeface="+mn-lt"/>
                          <a:ea typeface="+mn-ea"/>
                          <a:cs typeface="+mn-cs"/>
                        </a:rPr>
                        <a:t>A person driving under the influence of marijuana could get into a crash that could permanently maim or disfigure themselves/someone else. These injuries could lead to lifelong disability.</a:t>
                      </a:r>
                    </a:p>
                  </a:txBody>
                  <a:tcPr marL="7620" marR="7620" marT="7620" marB="0" anchor="ctr"/>
                </a:tc>
                <a:tc>
                  <a:txBody>
                    <a:bodyPr/>
                    <a:lstStyle/>
                    <a:p>
                      <a:pPr algn="ctr" fontAlgn="b"/>
                      <a:r>
                        <a:rPr lang="en-US" sz="1200" u="none" strike="noStrike" kern="1200" dirty="0">
                          <a:solidFill>
                            <a:srgbClr val="787878"/>
                          </a:solidFill>
                          <a:effectLst/>
                          <a:latin typeface="+mn-lt"/>
                          <a:ea typeface="+mn-ea"/>
                          <a:cs typeface="+mn-cs"/>
                        </a:rPr>
                        <a:t>2.6</a:t>
                      </a:r>
                    </a:p>
                  </a:txBody>
                  <a:tcPr marL="7620" marR="7620" marT="7620" marB="0" anchor="ctr"/>
                </a:tc>
                <a:extLst>
                  <a:ext uri="{0D108BD9-81ED-4DB2-BD59-A6C34878D82A}">
                    <a16:rowId xmlns:a16="http://schemas.microsoft.com/office/drawing/2014/main" val="900466122"/>
                  </a:ext>
                </a:extLst>
              </a:tr>
              <a:tr h="396195">
                <a:tc>
                  <a:txBody>
                    <a:bodyPr/>
                    <a:lstStyle/>
                    <a:p>
                      <a:pPr algn="l" fontAlgn="t"/>
                      <a:r>
                        <a:rPr lang="en-US" sz="1100" u="none" strike="noStrike" kern="1200" dirty="0">
                          <a:solidFill>
                            <a:srgbClr val="787878"/>
                          </a:solidFill>
                          <a:effectLst/>
                          <a:latin typeface="+mn-lt"/>
                          <a:ea typeface="+mn-ea"/>
                          <a:cs typeface="+mn-cs"/>
                        </a:rPr>
                        <a:t>Upon arrest for driving under the influence of marijuana you could lose your driver's license.</a:t>
                      </a:r>
                    </a:p>
                  </a:txBody>
                  <a:tcPr marL="7620" marR="7620" marT="7620" marB="0" anchor="ctr"/>
                </a:tc>
                <a:tc>
                  <a:txBody>
                    <a:bodyPr/>
                    <a:lstStyle/>
                    <a:p>
                      <a:pPr algn="ctr" fontAlgn="b"/>
                      <a:r>
                        <a:rPr lang="en-US" sz="1200" u="none" strike="noStrike" kern="1200" dirty="0">
                          <a:solidFill>
                            <a:srgbClr val="787878"/>
                          </a:solidFill>
                          <a:effectLst/>
                          <a:latin typeface="+mn-lt"/>
                          <a:ea typeface="+mn-ea"/>
                          <a:cs typeface="+mn-cs"/>
                        </a:rPr>
                        <a:t>1.6</a:t>
                      </a:r>
                    </a:p>
                  </a:txBody>
                  <a:tcPr marL="7620" marR="7620" marT="7620" marB="0" anchor="ctr"/>
                </a:tc>
                <a:extLst>
                  <a:ext uri="{0D108BD9-81ED-4DB2-BD59-A6C34878D82A}">
                    <a16:rowId xmlns:a16="http://schemas.microsoft.com/office/drawing/2014/main" val="2902065180"/>
                  </a:ext>
                </a:extLst>
              </a:tr>
              <a:tr h="609600">
                <a:tc>
                  <a:txBody>
                    <a:bodyPr/>
                    <a:lstStyle/>
                    <a:p>
                      <a:pPr algn="l" fontAlgn="t"/>
                      <a:r>
                        <a:rPr lang="en-US" sz="1100" u="none" strike="noStrike" kern="1200" dirty="0">
                          <a:solidFill>
                            <a:srgbClr val="787878"/>
                          </a:solidFill>
                          <a:effectLst/>
                          <a:latin typeface="+mn-lt"/>
                          <a:ea typeface="+mn-ea"/>
                          <a:cs typeface="+mn-cs"/>
                        </a:rPr>
                        <a:t>Some employers can choose to not hire those who have been convicted of driving under the influence of marijuana. Some employers will even fire current employees who have been convicted and currently work for them.</a:t>
                      </a:r>
                    </a:p>
                  </a:txBody>
                  <a:tcPr marL="7620" marR="7620" marT="7620" marB="0" anchor="ctr"/>
                </a:tc>
                <a:tc>
                  <a:txBody>
                    <a:bodyPr/>
                    <a:lstStyle/>
                    <a:p>
                      <a:pPr algn="ctr" fontAlgn="b"/>
                      <a:r>
                        <a:rPr lang="en-US" sz="1200" u="none" strike="noStrike" kern="1200" dirty="0">
                          <a:solidFill>
                            <a:srgbClr val="787878"/>
                          </a:solidFill>
                          <a:effectLst/>
                          <a:latin typeface="+mn-lt"/>
                          <a:ea typeface="+mn-ea"/>
                          <a:cs typeface="+mn-cs"/>
                        </a:rPr>
                        <a:t>1.6</a:t>
                      </a:r>
                    </a:p>
                  </a:txBody>
                  <a:tcPr marL="7620" marR="7620" marT="7620" marB="0" anchor="ctr"/>
                </a:tc>
                <a:extLst>
                  <a:ext uri="{0D108BD9-81ED-4DB2-BD59-A6C34878D82A}">
                    <a16:rowId xmlns:a16="http://schemas.microsoft.com/office/drawing/2014/main" val="1654308935"/>
                  </a:ext>
                </a:extLst>
              </a:tr>
              <a:tr h="510540">
                <a:tc>
                  <a:txBody>
                    <a:bodyPr/>
                    <a:lstStyle/>
                    <a:p>
                      <a:pPr algn="l" fontAlgn="t"/>
                      <a:r>
                        <a:rPr lang="en-US" sz="1100" u="none" strike="noStrike" kern="1200" dirty="0">
                          <a:solidFill>
                            <a:srgbClr val="787878"/>
                          </a:solidFill>
                          <a:effectLst/>
                          <a:latin typeface="+mn-lt"/>
                          <a:ea typeface="+mn-ea"/>
                          <a:cs typeface="+mn-cs"/>
                        </a:rPr>
                        <a:t>Police departments across the state are conducting sobriety checkpoints to randomly pull over individuals and test if they are under the influence of marijuana.</a:t>
                      </a:r>
                    </a:p>
                  </a:txBody>
                  <a:tcPr marL="7620" marR="7620" marT="7620" marB="0" anchor="ctr"/>
                </a:tc>
                <a:tc>
                  <a:txBody>
                    <a:bodyPr/>
                    <a:lstStyle/>
                    <a:p>
                      <a:pPr algn="ctr" fontAlgn="b"/>
                      <a:r>
                        <a:rPr lang="en-US" sz="1200" u="none" strike="noStrike" kern="1200" dirty="0">
                          <a:solidFill>
                            <a:srgbClr val="787878"/>
                          </a:solidFill>
                          <a:effectLst/>
                          <a:latin typeface="+mn-lt"/>
                          <a:ea typeface="+mn-ea"/>
                          <a:cs typeface="+mn-cs"/>
                        </a:rPr>
                        <a:t>1.1</a:t>
                      </a:r>
                    </a:p>
                  </a:txBody>
                  <a:tcPr marL="7620" marR="7620" marT="7620" marB="0" anchor="ctr"/>
                </a:tc>
                <a:extLst>
                  <a:ext uri="{0D108BD9-81ED-4DB2-BD59-A6C34878D82A}">
                    <a16:rowId xmlns:a16="http://schemas.microsoft.com/office/drawing/2014/main" val="3640596522"/>
                  </a:ext>
                </a:extLst>
              </a:tr>
              <a:tr h="510540">
                <a:tc>
                  <a:txBody>
                    <a:bodyPr/>
                    <a:lstStyle/>
                    <a:p>
                      <a:pPr algn="l" fontAlgn="t"/>
                      <a:r>
                        <a:rPr lang="en-US" sz="1100" u="none" strike="noStrike" kern="1200" dirty="0">
                          <a:solidFill>
                            <a:srgbClr val="787878"/>
                          </a:solidFill>
                          <a:effectLst/>
                          <a:latin typeface="+mn-lt"/>
                          <a:ea typeface="+mn-ea"/>
                          <a:cs typeface="+mn-cs"/>
                        </a:rPr>
                        <a:t>Police departments are investing in new equipment and training officers to detect people driving under the influence of marijuana.</a:t>
                      </a:r>
                    </a:p>
                  </a:txBody>
                  <a:tcPr marL="7620" marR="7620" marT="7620" marB="0" anchor="ctr"/>
                </a:tc>
                <a:tc>
                  <a:txBody>
                    <a:bodyPr/>
                    <a:lstStyle/>
                    <a:p>
                      <a:pPr algn="ctr" fontAlgn="b"/>
                      <a:r>
                        <a:rPr lang="en-US" sz="1200" u="none" strike="noStrike" kern="1200" dirty="0">
                          <a:solidFill>
                            <a:srgbClr val="787878"/>
                          </a:solidFill>
                          <a:effectLst/>
                          <a:latin typeface="+mn-lt"/>
                          <a:ea typeface="+mn-ea"/>
                          <a:cs typeface="+mn-cs"/>
                        </a:rPr>
                        <a:t>0.4</a:t>
                      </a:r>
                    </a:p>
                  </a:txBody>
                  <a:tcPr marL="7620" marR="7620" marT="7620" marB="0" anchor="ctr"/>
                </a:tc>
                <a:extLst>
                  <a:ext uri="{0D108BD9-81ED-4DB2-BD59-A6C34878D82A}">
                    <a16:rowId xmlns:a16="http://schemas.microsoft.com/office/drawing/2014/main" val="3908921356"/>
                  </a:ext>
                </a:extLst>
              </a:tr>
              <a:tr h="510540">
                <a:tc>
                  <a:txBody>
                    <a:bodyPr/>
                    <a:lstStyle/>
                    <a:p>
                      <a:pPr algn="l" fontAlgn="t"/>
                      <a:r>
                        <a:rPr lang="en-US" sz="1100" u="none" strike="noStrike" kern="1200" dirty="0">
                          <a:solidFill>
                            <a:srgbClr val="787878"/>
                          </a:solidFill>
                          <a:effectLst/>
                          <a:latin typeface="+mn-lt"/>
                          <a:ea typeface="+mn-ea"/>
                          <a:cs typeface="+mn-cs"/>
                        </a:rPr>
                        <a:t>If a person gets behind the wheel while under the influence of marijuana, they could get in a crash and kill themselves/someone else.</a:t>
                      </a:r>
                    </a:p>
                  </a:txBody>
                  <a:tcPr marL="7620" marR="7620" marT="7620" marB="0" anchor="ctr"/>
                </a:tc>
                <a:tc>
                  <a:txBody>
                    <a:bodyPr/>
                    <a:lstStyle/>
                    <a:p>
                      <a:pPr algn="ctr" fontAlgn="b"/>
                      <a:r>
                        <a:rPr lang="en-US" sz="1200" u="none" strike="noStrike" kern="1200" dirty="0">
                          <a:solidFill>
                            <a:srgbClr val="787878"/>
                          </a:solidFill>
                          <a:effectLst/>
                          <a:latin typeface="+mn-lt"/>
                          <a:ea typeface="+mn-ea"/>
                          <a:cs typeface="+mn-cs"/>
                        </a:rPr>
                        <a:t>0.4</a:t>
                      </a:r>
                    </a:p>
                  </a:txBody>
                  <a:tcPr marL="7620" marR="7620" marT="7620" marB="0" anchor="ctr"/>
                </a:tc>
                <a:extLst>
                  <a:ext uri="{0D108BD9-81ED-4DB2-BD59-A6C34878D82A}">
                    <a16:rowId xmlns:a16="http://schemas.microsoft.com/office/drawing/2014/main" val="3872654116"/>
                  </a:ext>
                </a:extLst>
              </a:tr>
              <a:tr h="510540">
                <a:tc>
                  <a:txBody>
                    <a:bodyPr/>
                    <a:lstStyle/>
                    <a:p>
                      <a:pPr algn="l" fontAlgn="t"/>
                      <a:r>
                        <a:rPr lang="en-US" sz="1100" u="none" strike="noStrike" kern="1200" dirty="0">
                          <a:solidFill>
                            <a:srgbClr val="787878"/>
                          </a:solidFill>
                          <a:effectLst/>
                          <a:latin typeface="+mn-lt"/>
                          <a:ea typeface="+mn-ea"/>
                          <a:cs typeface="+mn-cs"/>
                        </a:rPr>
                        <a:t>Upon arrest for driving under the influence of marijuana you will be arrested and processed into jail.</a:t>
                      </a:r>
                    </a:p>
                  </a:txBody>
                  <a:tcPr marL="7620" marR="7620" marT="7620" marB="0" anchor="ctr"/>
                </a:tc>
                <a:tc>
                  <a:txBody>
                    <a:bodyPr/>
                    <a:lstStyle/>
                    <a:p>
                      <a:pPr algn="ctr" fontAlgn="b"/>
                      <a:r>
                        <a:rPr lang="en-US" sz="1200" u="none" strike="noStrike" kern="1200" dirty="0">
                          <a:solidFill>
                            <a:srgbClr val="787878"/>
                          </a:solidFill>
                          <a:effectLst/>
                          <a:latin typeface="+mn-lt"/>
                          <a:ea typeface="+mn-ea"/>
                          <a:cs typeface="+mn-cs"/>
                        </a:rPr>
                        <a:t>0.1</a:t>
                      </a:r>
                    </a:p>
                  </a:txBody>
                  <a:tcPr marL="7620" marR="7620" marT="7620" marB="0" anchor="ctr"/>
                </a:tc>
                <a:extLst>
                  <a:ext uri="{0D108BD9-81ED-4DB2-BD59-A6C34878D82A}">
                    <a16:rowId xmlns:a16="http://schemas.microsoft.com/office/drawing/2014/main" val="3387587436"/>
                  </a:ext>
                </a:extLst>
              </a:tr>
              <a:tr h="510540">
                <a:tc>
                  <a:txBody>
                    <a:bodyPr/>
                    <a:lstStyle/>
                    <a:p>
                      <a:pPr algn="l" fontAlgn="t"/>
                      <a:r>
                        <a:rPr lang="en-US" sz="1100" u="none" strike="noStrike" kern="1200" dirty="0">
                          <a:solidFill>
                            <a:srgbClr val="787878"/>
                          </a:solidFill>
                          <a:effectLst/>
                          <a:latin typeface="+mn-lt"/>
                          <a:ea typeface="+mn-ea"/>
                          <a:cs typeface="+mn-cs"/>
                        </a:rPr>
                        <a:t>Police departments across the state are having extra police officers on patrol during the times drivers under the influence are most likely to be on the roads.</a:t>
                      </a:r>
                    </a:p>
                  </a:txBody>
                  <a:tcPr marL="7620" marR="7620" marT="7620" marB="0" anchor="ctr"/>
                </a:tc>
                <a:tc>
                  <a:txBody>
                    <a:bodyPr/>
                    <a:lstStyle/>
                    <a:p>
                      <a:pPr algn="ctr" fontAlgn="b"/>
                      <a:r>
                        <a:rPr lang="en-US" sz="1200" u="none" strike="noStrike" kern="1200" dirty="0">
                          <a:solidFill>
                            <a:srgbClr val="787878"/>
                          </a:solidFill>
                          <a:effectLst/>
                          <a:latin typeface="+mn-lt"/>
                          <a:ea typeface="+mn-ea"/>
                          <a:cs typeface="+mn-cs"/>
                        </a:rPr>
                        <a:t>0.04</a:t>
                      </a:r>
                    </a:p>
                  </a:txBody>
                  <a:tcPr marL="7620" marR="7620" marT="7620" marB="0" anchor="ctr"/>
                </a:tc>
                <a:extLst>
                  <a:ext uri="{0D108BD9-81ED-4DB2-BD59-A6C34878D82A}">
                    <a16:rowId xmlns:a16="http://schemas.microsoft.com/office/drawing/2014/main" val="3284298360"/>
                  </a:ext>
                </a:extLst>
              </a:tr>
            </a:tbl>
          </a:graphicData>
        </a:graphic>
      </p:graphicFrame>
      <p:sp>
        <p:nvSpPr>
          <p:cNvPr id="3" name="TextBox 2">
            <a:extLst>
              <a:ext uri="{FF2B5EF4-FFF2-40B4-BE49-F238E27FC236}">
                <a16:creationId xmlns:a16="http://schemas.microsoft.com/office/drawing/2014/main" id="{402FF3D8-9B54-7DCC-72A8-0E1B75774CFA}"/>
              </a:ext>
            </a:extLst>
          </p:cNvPr>
          <p:cNvSpPr txBox="1"/>
          <p:nvPr/>
        </p:nvSpPr>
        <p:spPr>
          <a:xfrm>
            <a:off x="0" y="6211669"/>
            <a:ext cx="11945520" cy="646331"/>
          </a:xfrm>
          <a:prstGeom prst="rect">
            <a:avLst/>
          </a:prstGeom>
          <a:noFill/>
        </p:spPr>
        <p:txBody>
          <a:bodyPr wrap="square" rtlCol="0">
            <a:spAutoFit/>
          </a:bodyPr>
          <a:lstStyle/>
          <a:p>
            <a:r>
              <a:rPr lang="en-US" sz="900" dirty="0">
                <a:solidFill>
                  <a:srgbClr val="787878"/>
                </a:solidFill>
              </a:rPr>
              <a:t>Q24. Please indicate if each of the following is very persuasive, somewhat persuasive, not very persuasive, or not at all persuasive in terms of getting you to NOT drive after you have used marijuana.</a:t>
            </a:r>
            <a:r>
              <a:rPr lang="en-US" sz="900" i="1" dirty="0">
                <a:solidFill>
                  <a:srgbClr val="787878"/>
                </a:solidFill>
              </a:rPr>
              <a:t> Base: Past 3-Month Marijuana Users (n=304) </a:t>
            </a:r>
          </a:p>
          <a:p>
            <a:r>
              <a:rPr lang="en-US" sz="900" dirty="0" err="1">
                <a:solidFill>
                  <a:srgbClr val="787878"/>
                </a:solidFill>
              </a:rPr>
              <a:t>Q16</a:t>
            </a:r>
            <a:r>
              <a:rPr lang="en-US" sz="900" dirty="0">
                <a:solidFill>
                  <a:srgbClr val="787878"/>
                </a:solidFill>
              </a:rPr>
              <a:t>. Prior to using marijuana, how often do you have a plan for a sober ride to drive you? </a:t>
            </a:r>
            <a:r>
              <a:rPr lang="en-US" sz="900" i="1" dirty="0">
                <a:solidFill>
                  <a:srgbClr val="787878"/>
                </a:solidFill>
              </a:rPr>
              <a:t>Base: Past 3-Month Marijuana Users (n=304) </a:t>
            </a:r>
          </a:p>
          <a:p>
            <a:r>
              <a:rPr lang="en-US" sz="900" dirty="0" err="1">
                <a:solidFill>
                  <a:srgbClr val="787878"/>
                </a:solidFill>
              </a:rPr>
              <a:t>Q27</a:t>
            </a:r>
            <a:r>
              <a:rPr lang="en-US" sz="900" dirty="0">
                <a:solidFill>
                  <a:srgbClr val="787878"/>
                </a:solidFill>
              </a:rPr>
              <a:t>. From today forward, prior to using marijuana, how often will you have a plan for a sober ride to drive you? </a:t>
            </a:r>
            <a:r>
              <a:rPr lang="en-US" sz="900" i="1" dirty="0">
                <a:solidFill>
                  <a:srgbClr val="787878"/>
                </a:solidFill>
              </a:rPr>
              <a:t>Base: Past 3-Month Marijuana Users (n=304) </a:t>
            </a:r>
          </a:p>
        </p:txBody>
      </p:sp>
      <p:sp>
        <p:nvSpPr>
          <p:cNvPr id="6" name="Rectangle 5">
            <a:extLst>
              <a:ext uri="{FF2B5EF4-FFF2-40B4-BE49-F238E27FC236}">
                <a16:creationId xmlns:a16="http://schemas.microsoft.com/office/drawing/2014/main" id="{188E18AB-94B2-EFFB-6D7D-FA58D8F2B1E9}"/>
              </a:ext>
            </a:extLst>
          </p:cNvPr>
          <p:cNvSpPr/>
          <p:nvPr/>
        </p:nvSpPr>
        <p:spPr>
          <a:xfrm>
            <a:off x="3630532" y="152324"/>
            <a:ext cx="7934219" cy="307777"/>
          </a:xfrm>
          <a:prstGeom prst="rect">
            <a:avLst/>
          </a:prstGeom>
        </p:spPr>
        <p:txBody>
          <a:bodyPr wrap="square">
            <a:spAutoFit/>
          </a:bodyPr>
          <a:lstStyle/>
          <a:p>
            <a:pPr algn="ctr">
              <a:defRPr sz="1862" b="0" i="0" u="none" strike="noStrike" kern="1200" spc="0" baseline="0">
                <a:solidFill>
                  <a:srgbClr val="303030">
                    <a:lumMod val="65000"/>
                    <a:lumOff val="35000"/>
                  </a:srgbClr>
                </a:solidFill>
                <a:latin typeface="+mn-lt"/>
                <a:ea typeface="+mn-ea"/>
                <a:cs typeface="+mn-cs"/>
              </a:defRPr>
            </a:pPr>
            <a:r>
              <a:rPr lang="en-US" sz="1400" dirty="0">
                <a:solidFill>
                  <a:srgbClr val="787878"/>
                </a:solidFill>
              </a:rPr>
              <a:t>How Various Statements May Persuade Someone to Have a Plan for a Sober Ride</a:t>
            </a:r>
          </a:p>
        </p:txBody>
      </p:sp>
    </p:spTree>
    <p:extLst>
      <p:ext uri="{BB962C8B-B14F-4D97-AF65-F5344CB8AC3E}">
        <p14:creationId xmlns:p14="http://schemas.microsoft.com/office/powerpoint/2010/main" val="37308418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D54EE-BA76-4F26-ABA0-DAB654DC7C8E}"/>
              </a:ext>
            </a:extLst>
          </p:cNvPr>
          <p:cNvSpPr>
            <a:spLocks noGrp="1"/>
          </p:cNvSpPr>
          <p:nvPr>
            <p:ph type="title"/>
          </p:nvPr>
        </p:nvSpPr>
        <p:spPr>
          <a:xfrm>
            <a:off x="185714" y="4409268"/>
            <a:ext cx="8046423" cy="1424480"/>
          </a:xfrm>
        </p:spPr>
        <p:txBody>
          <a:bodyPr/>
          <a:lstStyle/>
          <a:p>
            <a:r>
              <a:rPr lang="en-US" dirty="0"/>
              <a:t>Impact of Policy Statements</a:t>
            </a:r>
          </a:p>
        </p:txBody>
      </p:sp>
    </p:spTree>
    <p:extLst>
      <p:ext uri="{BB962C8B-B14F-4D97-AF65-F5344CB8AC3E}">
        <p14:creationId xmlns:p14="http://schemas.microsoft.com/office/powerpoint/2010/main" val="1347991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3D0E827-B20A-4C6E-9300-3DD6EFDB4151}"/>
              </a:ext>
            </a:extLst>
          </p:cNvPr>
          <p:cNvSpPr/>
          <p:nvPr/>
        </p:nvSpPr>
        <p:spPr>
          <a:xfrm>
            <a:off x="2071046" y="916956"/>
            <a:ext cx="1920240" cy="23285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While many believe it to be dangerous, Virginians are generally less knowledgeable about the dangers of driving after using marijuana compared to alcohol.</a:t>
            </a:r>
          </a:p>
        </p:txBody>
      </p:sp>
      <p:sp>
        <p:nvSpPr>
          <p:cNvPr id="19" name="Rectangle 18">
            <a:extLst>
              <a:ext uri="{FF2B5EF4-FFF2-40B4-BE49-F238E27FC236}">
                <a16:creationId xmlns:a16="http://schemas.microsoft.com/office/drawing/2014/main" id="{EEAB5B94-527E-4247-9D6D-1D22EC2F1724}"/>
              </a:ext>
            </a:extLst>
          </p:cNvPr>
          <p:cNvSpPr/>
          <p:nvPr/>
        </p:nvSpPr>
        <p:spPr>
          <a:xfrm>
            <a:off x="4108905" y="906965"/>
            <a:ext cx="1920240" cy="23485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Messaging around penalties for driving under the influence of marijuana are most persuasive (losing license, fines, etc.), though only a small number actually changed their perception of the level of danger.</a:t>
            </a:r>
          </a:p>
        </p:txBody>
      </p:sp>
      <p:sp>
        <p:nvSpPr>
          <p:cNvPr id="21" name="Rectangle 20">
            <a:extLst>
              <a:ext uri="{FF2B5EF4-FFF2-40B4-BE49-F238E27FC236}">
                <a16:creationId xmlns:a16="http://schemas.microsoft.com/office/drawing/2014/main" id="{92262E9F-4063-429A-86CA-81531EA26440}"/>
              </a:ext>
            </a:extLst>
          </p:cNvPr>
          <p:cNvSpPr/>
          <p:nvPr/>
        </p:nvSpPr>
        <p:spPr>
          <a:xfrm>
            <a:off x="6146764" y="906966"/>
            <a:ext cx="1920240" cy="2338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effectLst/>
                <a:latin typeface="Segoe UI" panose="020B0502040204020203" pitchFamily="34" charset="0"/>
              </a:rPr>
              <a:t>Messaging around </a:t>
            </a:r>
            <a:br>
              <a:rPr lang="en-US" sz="1200" b="1" dirty="0">
                <a:effectLst/>
                <a:latin typeface="Segoe UI" panose="020B0502040204020203" pitchFamily="34" charset="0"/>
              </a:rPr>
            </a:br>
            <a:r>
              <a:rPr lang="en-US" sz="1200" b="1" dirty="0">
                <a:effectLst/>
                <a:latin typeface="Segoe UI" panose="020B0502040204020203" pitchFamily="34" charset="0"/>
              </a:rPr>
              <a:t>police departments conducting sobriety checkpoints are the most persuasive in increasing certainty for being pulled over for driving under the influence of marijuana.</a:t>
            </a:r>
          </a:p>
        </p:txBody>
      </p:sp>
      <p:sp>
        <p:nvSpPr>
          <p:cNvPr id="23" name="Rectangle 22">
            <a:extLst>
              <a:ext uri="{FF2B5EF4-FFF2-40B4-BE49-F238E27FC236}">
                <a16:creationId xmlns:a16="http://schemas.microsoft.com/office/drawing/2014/main" id="{E75CFA3E-5259-4387-A5FC-627396888943}"/>
              </a:ext>
            </a:extLst>
          </p:cNvPr>
          <p:cNvSpPr/>
          <p:nvPr/>
        </p:nvSpPr>
        <p:spPr>
          <a:xfrm>
            <a:off x="8184623" y="916956"/>
            <a:ext cx="1920240" cy="23285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effectLst/>
                <a:latin typeface="Segoe UI" panose="020B0502040204020203" pitchFamily="34" charset="0"/>
              </a:rPr>
              <a:t>Messaging around </a:t>
            </a:r>
            <a:br>
              <a:rPr lang="en-US" sz="1200" b="1" dirty="0">
                <a:effectLst/>
                <a:latin typeface="Segoe UI" panose="020B0502040204020203" pitchFamily="34" charset="0"/>
              </a:rPr>
            </a:br>
            <a:r>
              <a:rPr lang="en-US" sz="1200" b="1" dirty="0">
                <a:latin typeface="Segoe UI" panose="020B0502040204020203" pitchFamily="34" charset="0"/>
              </a:rPr>
              <a:t>the cost of fines if convicted </a:t>
            </a:r>
            <a:r>
              <a:rPr lang="en-US" sz="1200" b="1" dirty="0">
                <a:effectLst/>
                <a:latin typeface="Segoe UI" panose="020B0502040204020203" pitchFamily="34" charset="0"/>
              </a:rPr>
              <a:t>for driving under the influence of marijuana are the most persuasive in increasing likelihood of having a plan for a sober ride home.</a:t>
            </a:r>
          </a:p>
        </p:txBody>
      </p:sp>
      <p:sp>
        <p:nvSpPr>
          <p:cNvPr id="25" name="Rectangle 24">
            <a:extLst>
              <a:ext uri="{FF2B5EF4-FFF2-40B4-BE49-F238E27FC236}">
                <a16:creationId xmlns:a16="http://schemas.microsoft.com/office/drawing/2014/main" id="{E823FC92-2E68-441B-AB16-B2E1AF41DCC5}"/>
              </a:ext>
            </a:extLst>
          </p:cNvPr>
          <p:cNvSpPr/>
          <p:nvPr/>
        </p:nvSpPr>
        <p:spPr>
          <a:xfrm>
            <a:off x="10238571" y="906966"/>
            <a:ext cx="1761091" cy="23285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0"/>
              </a:spcAft>
            </a:pPr>
            <a:r>
              <a:rPr lang="en-US" sz="1200" b="1" dirty="0">
                <a:latin typeface="Segoe UI" panose="020B0502040204020203" pitchFamily="34" charset="0"/>
              </a:rPr>
              <a:t>Virginians find law enforcement officers and family members the most trusted sources of information when it comes to driving after marijuana usage.</a:t>
            </a:r>
          </a:p>
        </p:txBody>
      </p:sp>
      <p:sp>
        <p:nvSpPr>
          <p:cNvPr id="18" name="Rectangle 17">
            <a:extLst>
              <a:ext uri="{FF2B5EF4-FFF2-40B4-BE49-F238E27FC236}">
                <a16:creationId xmlns:a16="http://schemas.microsoft.com/office/drawing/2014/main" id="{1B9144BF-327E-4A3E-970F-CF540C561C23}"/>
              </a:ext>
            </a:extLst>
          </p:cNvPr>
          <p:cNvSpPr/>
          <p:nvPr/>
        </p:nvSpPr>
        <p:spPr>
          <a:xfrm>
            <a:off x="2058524" y="3255482"/>
            <a:ext cx="1920240" cy="2134214"/>
          </a:xfrm>
          <a:prstGeom prst="rect">
            <a:avLst/>
          </a:prstGeom>
          <a:solidFill>
            <a:srgbClr val="F2F2F2">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2713" indent="-112713">
              <a:buFont typeface="Arial" panose="020B0604020202020204" pitchFamily="34" charset="0"/>
              <a:buChar char="•"/>
            </a:pPr>
            <a:r>
              <a:rPr lang="en-US" sz="1050" dirty="0">
                <a:solidFill>
                  <a:schemeClr val="tx2"/>
                </a:solidFill>
                <a:latin typeface="+mn-lt"/>
              </a:rPr>
              <a:t>Many fewer perceive driving under the influence of marijuana as extremely dangerous (26%) compared to driving under the influence of alcohol (49%). </a:t>
            </a:r>
          </a:p>
          <a:p>
            <a:pPr marL="112713" indent="-112713">
              <a:buFont typeface="Arial" panose="020B0604020202020204" pitchFamily="34" charset="0"/>
              <a:buChar char="•"/>
            </a:pPr>
            <a:r>
              <a:rPr lang="en-US" sz="1050" dirty="0">
                <a:solidFill>
                  <a:schemeClr val="tx2"/>
                </a:solidFill>
                <a:latin typeface="+mn-lt"/>
              </a:rPr>
              <a:t>Only 70% believe those who consume marijuana are a danger to others while driving. </a:t>
            </a:r>
            <a:endParaRPr lang="en-US" sz="1050" dirty="0">
              <a:solidFill>
                <a:schemeClr val="tx2"/>
              </a:solidFill>
            </a:endParaRPr>
          </a:p>
          <a:p>
            <a:pPr marL="112713" indent="-112713">
              <a:buFont typeface="Arial" panose="020B0604020202020204" pitchFamily="34" charset="0"/>
              <a:buChar char="•"/>
            </a:pPr>
            <a:endParaRPr lang="en-US" sz="1050" dirty="0">
              <a:solidFill>
                <a:schemeClr val="tx2"/>
              </a:solidFill>
              <a:latin typeface="+mn-lt"/>
            </a:endParaRPr>
          </a:p>
          <a:p>
            <a:pPr marL="112713" indent="-112713">
              <a:buFont typeface="Arial" panose="020B0604020202020204" pitchFamily="34" charset="0"/>
              <a:buChar char="•"/>
            </a:pPr>
            <a:endParaRPr lang="en-US" sz="1050" dirty="0">
              <a:solidFill>
                <a:schemeClr val="tx2"/>
              </a:solidFill>
              <a:latin typeface="+mn-lt"/>
            </a:endParaRPr>
          </a:p>
          <a:p>
            <a:endParaRPr lang="en-US" sz="1050" dirty="0">
              <a:solidFill>
                <a:schemeClr val="tx2"/>
              </a:solidFill>
              <a:latin typeface="+mn-lt"/>
            </a:endParaRPr>
          </a:p>
        </p:txBody>
      </p:sp>
      <p:sp>
        <p:nvSpPr>
          <p:cNvPr id="20" name="Rectangle 19">
            <a:extLst>
              <a:ext uri="{FF2B5EF4-FFF2-40B4-BE49-F238E27FC236}">
                <a16:creationId xmlns:a16="http://schemas.microsoft.com/office/drawing/2014/main" id="{B0B71EFE-08BD-45D8-986E-EFAF565D5920}"/>
              </a:ext>
            </a:extLst>
          </p:cNvPr>
          <p:cNvSpPr/>
          <p:nvPr/>
        </p:nvSpPr>
        <p:spPr>
          <a:xfrm>
            <a:off x="4108905" y="3248941"/>
            <a:ext cx="1920240" cy="2140754"/>
          </a:xfrm>
          <a:prstGeom prst="rect">
            <a:avLst/>
          </a:prstGeom>
          <a:solidFill>
            <a:srgbClr val="F2F2F2">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2713" indent="-112713">
              <a:buFont typeface="Arial" panose="020B0604020202020204" pitchFamily="34" charset="0"/>
              <a:buChar char="•"/>
            </a:pPr>
            <a:r>
              <a:rPr lang="en-US" sz="1050" dirty="0">
                <a:solidFill>
                  <a:schemeClr val="tx2"/>
                </a:solidFill>
              </a:rPr>
              <a:t>In terms of the perception of danger before and after message exposure, 26% of Virginians originally found driving under the influence of marijuana extremely dangerous, compared to 30% who felt the same in the post evaluation. </a:t>
            </a:r>
          </a:p>
        </p:txBody>
      </p:sp>
      <p:sp>
        <p:nvSpPr>
          <p:cNvPr id="22" name="Rectangle 21">
            <a:extLst>
              <a:ext uri="{FF2B5EF4-FFF2-40B4-BE49-F238E27FC236}">
                <a16:creationId xmlns:a16="http://schemas.microsoft.com/office/drawing/2014/main" id="{0DF0A064-893C-4663-89B8-9B306104D449}"/>
              </a:ext>
            </a:extLst>
          </p:cNvPr>
          <p:cNvSpPr/>
          <p:nvPr/>
        </p:nvSpPr>
        <p:spPr>
          <a:xfrm>
            <a:off x="6146764" y="3248941"/>
            <a:ext cx="1920240" cy="2140754"/>
          </a:xfrm>
          <a:prstGeom prst="rect">
            <a:avLst/>
          </a:prstGeom>
          <a:solidFill>
            <a:srgbClr val="F2F2F2">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2713" indent="-112713">
              <a:buFont typeface="Arial" panose="020B0604020202020204" pitchFamily="34" charset="0"/>
              <a:buChar char="•"/>
            </a:pPr>
            <a:r>
              <a:rPr lang="en-US" sz="1050" dirty="0">
                <a:solidFill>
                  <a:schemeClr val="tx2"/>
                </a:solidFill>
              </a:rPr>
              <a:t>In terms of the pre and post evaluation, 11% of Virginians originally thought they would certainly get pulled over for driving under the influence of marijuana, compared to 15% who felt the same in the post evaluation. </a:t>
            </a:r>
          </a:p>
        </p:txBody>
      </p:sp>
      <p:sp>
        <p:nvSpPr>
          <p:cNvPr id="24" name="Rectangle 23">
            <a:extLst>
              <a:ext uri="{FF2B5EF4-FFF2-40B4-BE49-F238E27FC236}">
                <a16:creationId xmlns:a16="http://schemas.microsoft.com/office/drawing/2014/main" id="{EDD1E55C-DCA0-4982-9F7C-1EDF45572DDA}"/>
              </a:ext>
            </a:extLst>
          </p:cNvPr>
          <p:cNvSpPr/>
          <p:nvPr/>
        </p:nvSpPr>
        <p:spPr>
          <a:xfrm>
            <a:off x="8200712" y="3248940"/>
            <a:ext cx="1920240" cy="2142867"/>
          </a:xfrm>
          <a:prstGeom prst="rect">
            <a:avLst/>
          </a:prstGeom>
          <a:solidFill>
            <a:srgbClr val="F2F2F2">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2713" indent="-112713">
              <a:buFont typeface="Arial" panose="020B0604020202020204" pitchFamily="34" charset="0"/>
              <a:buChar char="•"/>
            </a:pPr>
            <a:r>
              <a:rPr lang="en-US" sz="1050" dirty="0">
                <a:solidFill>
                  <a:schemeClr val="tx2"/>
                </a:solidFill>
              </a:rPr>
              <a:t>In terms of the pre and post evaluation, 54% of Virginia marijuana users originally said they always have a plan for a sober ride home before using marijuana, compared to 60% who felt the same in the post evaluation. This was the greatest increase in terms of the different pre and post evaluation questions. </a:t>
            </a:r>
          </a:p>
        </p:txBody>
      </p:sp>
      <p:sp>
        <p:nvSpPr>
          <p:cNvPr id="26" name="Rectangle 25">
            <a:extLst>
              <a:ext uri="{FF2B5EF4-FFF2-40B4-BE49-F238E27FC236}">
                <a16:creationId xmlns:a16="http://schemas.microsoft.com/office/drawing/2014/main" id="{765A350B-0A7C-4512-8D06-D42EB5896E44}"/>
              </a:ext>
            </a:extLst>
          </p:cNvPr>
          <p:cNvSpPr/>
          <p:nvPr/>
        </p:nvSpPr>
        <p:spPr>
          <a:xfrm>
            <a:off x="10238571" y="3251053"/>
            <a:ext cx="1761091" cy="2140754"/>
          </a:xfrm>
          <a:prstGeom prst="rect">
            <a:avLst/>
          </a:prstGeom>
          <a:solidFill>
            <a:srgbClr val="F2F2F2">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US" sz="1050" dirty="0">
                <a:solidFill>
                  <a:schemeClr val="tx2"/>
                </a:solidFill>
              </a:rPr>
              <a:t>When asked to choose the </a:t>
            </a:r>
            <a:r>
              <a:rPr lang="en-US" sz="1050" u="sng" dirty="0">
                <a:solidFill>
                  <a:schemeClr val="tx2"/>
                </a:solidFill>
              </a:rPr>
              <a:t>one</a:t>
            </a:r>
            <a:r>
              <a:rPr lang="en-US" sz="1050" dirty="0">
                <a:solidFill>
                  <a:schemeClr val="tx2"/>
                </a:solidFill>
              </a:rPr>
              <a:t> most trustworthy source of information, law enforcement officers come out on top (24%).</a:t>
            </a:r>
          </a:p>
          <a:p>
            <a:pPr marL="171450" indent="-171450">
              <a:buFont typeface="Arial" panose="020B0604020202020204" pitchFamily="34" charset="0"/>
              <a:buChar char="•"/>
            </a:pPr>
            <a:r>
              <a:rPr lang="en-US" sz="1050" dirty="0">
                <a:solidFill>
                  <a:schemeClr val="tx2"/>
                </a:solidFill>
              </a:rPr>
              <a:t>77% trust law enforcement officers and 79% trust family to give them honest, objective information about driving after marijuana usage.</a:t>
            </a:r>
          </a:p>
        </p:txBody>
      </p:sp>
      <p:sp>
        <p:nvSpPr>
          <p:cNvPr id="6" name="Rectangle 5">
            <a:extLst>
              <a:ext uri="{FF2B5EF4-FFF2-40B4-BE49-F238E27FC236}">
                <a16:creationId xmlns:a16="http://schemas.microsoft.com/office/drawing/2014/main" id="{0A6B9B4E-B175-4534-847C-9DC1C142237B}"/>
              </a:ext>
            </a:extLst>
          </p:cNvPr>
          <p:cNvSpPr/>
          <p:nvPr/>
        </p:nvSpPr>
        <p:spPr>
          <a:xfrm>
            <a:off x="143459" y="916956"/>
            <a:ext cx="1809968" cy="23285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Some Virginians are engaging in dangerous behavior with regard to usage of marijuana.</a:t>
            </a:r>
          </a:p>
        </p:txBody>
      </p:sp>
      <p:sp>
        <p:nvSpPr>
          <p:cNvPr id="4" name="Slide Number Placeholder 3">
            <a:extLst>
              <a:ext uri="{FF2B5EF4-FFF2-40B4-BE49-F238E27FC236}">
                <a16:creationId xmlns:a16="http://schemas.microsoft.com/office/drawing/2014/main" id="{E0C56436-0BDB-4361-883D-5D322C784628}"/>
              </a:ext>
            </a:extLst>
          </p:cNvPr>
          <p:cNvSpPr>
            <a:spLocks noGrp="1"/>
          </p:cNvSpPr>
          <p:nvPr>
            <p:ph type="sldNum" sz="quarter" idx="4"/>
          </p:nvPr>
        </p:nvSpPr>
        <p:spPr/>
        <p:txBody>
          <a:bodyPr/>
          <a:lstStyle/>
          <a:p>
            <a:fld id="{3AFB7006-8003-4929-A787-32E51C1CB892}" type="slidenum">
              <a:rPr lang="en-US" smtClean="0"/>
              <a:pPr/>
              <a:t>5</a:t>
            </a:fld>
            <a:endParaRPr lang="en-US" dirty="0"/>
          </a:p>
        </p:txBody>
      </p:sp>
      <p:sp>
        <p:nvSpPr>
          <p:cNvPr id="10" name="Oval 9">
            <a:extLst>
              <a:ext uri="{FF2B5EF4-FFF2-40B4-BE49-F238E27FC236}">
                <a16:creationId xmlns:a16="http://schemas.microsoft.com/office/drawing/2014/main" id="{70B2A868-B5E0-4FBE-8E73-12C90ACDF539}"/>
              </a:ext>
            </a:extLst>
          </p:cNvPr>
          <p:cNvSpPr/>
          <p:nvPr/>
        </p:nvSpPr>
        <p:spPr>
          <a:xfrm>
            <a:off x="632464" y="426294"/>
            <a:ext cx="831958" cy="651151"/>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mj-lt"/>
              </a:rPr>
              <a:t>1</a:t>
            </a:r>
          </a:p>
        </p:txBody>
      </p:sp>
      <p:sp>
        <p:nvSpPr>
          <p:cNvPr id="11" name="Oval 10">
            <a:extLst>
              <a:ext uri="{FF2B5EF4-FFF2-40B4-BE49-F238E27FC236}">
                <a16:creationId xmlns:a16="http://schemas.microsoft.com/office/drawing/2014/main" id="{8E776F7D-4A77-4B39-8D1C-2B170AFC3D9D}"/>
              </a:ext>
            </a:extLst>
          </p:cNvPr>
          <p:cNvSpPr/>
          <p:nvPr/>
        </p:nvSpPr>
        <p:spPr>
          <a:xfrm>
            <a:off x="2602665" y="413231"/>
            <a:ext cx="831958" cy="651151"/>
          </a:xfrm>
          <a:prstGeom prst="ellipse">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mj-lt"/>
              </a:rPr>
              <a:t>2</a:t>
            </a:r>
          </a:p>
        </p:txBody>
      </p:sp>
      <p:sp>
        <p:nvSpPr>
          <p:cNvPr id="12" name="Oval 11">
            <a:extLst>
              <a:ext uri="{FF2B5EF4-FFF2-40B4-BE49-F238E27FC236}">
                <a16:creationId xmlns:a16="http://schemas.microsoft.com/office/drawing/2014/main" id="{FDAB3D20-8FA0-4509-9F6E-A977BD869FAB}"/>
              </a:ext>
            </a:extLst>
          </p:cNvPr>
          <p:cNvSpPr/>
          <p:nvPr/>
        </p:nvSpPr>
        <p:spPr>
          <a:xfrm>
            <a:off x="4652774" y="407594"/>
            <a:ext cx="831958" cy="669851"/>
          </a:xfrm>
          <a:prstGeom prst="ellipse">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mj-lt"/>
              </a:rPr>
              <a:t>3</a:t>
            </a:r>
          </a:p>
        </p:txBody>
      </p:sp>
      <p:sp>
        <p:nvSpPr>
          <p:cNvPr id="13" name="Oval 12">
            <a:extLst>
              <a:ext uri="{FF2B5EF4-FFF2-40B4-BE49-F238E27FC236}">
                <a16:creationId xmlns:a16="http://schemas.microsoft.com/office/drawing/2014/main" id="{B17643E3-73BD-458B-BAF0-6BA7FD24C902}"/>
              </a:ext>
            </a:extLst>
          </p:cNvPr>
          <p:cNvSpPr/>
          <p:nvPr/>
        </p:nvSpPr>
        <p:spPr>
          <a:xfrm>
            <a:off x="6679344" y="403243"/>
            <a:ext cx="831958" cy="661140"/>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mj-lt"/>
              </a:rPr>
              <a:t>4</a:t>
            </a:r>
          </a:p>
        </p:txBody>
      </p:sp>
      <p:sp>
        <p:nvSpPr>
          <p:cNvPr id="14" name="Oval 13">
            <a:extLst>
              <a:ext uri="{FF2B5EF4-FFF2-40B4-BE49-F238E27FC236}">
                <a16:creationId xmlns:a16="http://schemas.microsoft.com/office/drawing/2014/main" id="{F557317B-BD9D-42F6-A895-ABC66C57B40C}"/>
              </a:ext>
            </a:extLst>
          </p:cNvPr>
          <p:cNvSpPr/>
          <p:nvPr/>
        </p:nvSpPr>
        <p:spPr>
          <a:xfrm>
            <a:off x="8699505" y="413232"/>
            <a:ext cx="831958" cy="669851"/>
          </a:xfrm>
          <a:prstGeom prst="ellipse">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mj-lt"/>
              </a:rPr>
              <a:t>5</a:t>
            </a:r>
          </a:p>
        </p:txBody>
      </p:sp>
      <p:sp>
        <p:nvSpPr>
          <p:cNvPr id="15" name="Oval 14">
            <a:extLst>
              <a:ext uri="{FF2B5EF4-FFF2-40B4-BE49-F238E27FC236}">
                <a16:creationId xmlns:a16="http://schemas.microsoft.com/office/drawing/2014/main" id="{AE26308E-E5C3-40EE-9AE1-17C534143E69}"/>
              </a:ext>
            </a:extLst>
          </p:cNvPr>
          <p:cNvSpPr/>
          <p:nvPr/>
        </p:nvSpPr>
        <p:spPr>
          <a:xfrm>
            <a:off x="10702225" y="422439"/>
            <a:ext cx="831958" cy="679843"/>
          </a:xfrm>
          <a:prstGeom prst="ellipse">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mj-lt"/>
              </a:rPr>
              <a:t>6</a:t>
            </a:r>
          </a:p>
        </p:txBody>
      </p:sp>
      <p:sp>
        <p:nvSpPr>
          <p:cNvPr id="16" name="Rectangle 15">
            <a:extLst>
              <a:ext uri="{FF2B5EF4-FFF2-40B4-BE49-F238E27FC236}">
                <a16:creationId xmlns:a16="http://schemas.microsoft.com/office/drawing/2014/main" id="{D2110835-D2E6-4B59-B06A-66D238B23997}"/>
              </a:ext>
            </a:extLst>
          </p:cNvPr>
          <p:cNvSpPr/>
          <p:nvPr/>
        </p:nvSpPr>
        <p:spPr>
          <a:xfrm>
            <a:off x="143458" y="3245492"/>
            <a:ext cx="1793879" cy="2140754"/>
          </a:xfrm>
          <a:prstGeom prst="rect">
            <a:avLst/>
          </a:prstGeom>
          <a:solidFill>
            <a:srgbClr val="F2F2F2">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2713" indent="-112713">
              <a:buFont typeface="Arial" panose="020B0604020202020204" pitchFamily="34" charset="0"/>
              <a:buChar char="•"/>
            </a:pPr>
            <a:r>
              <a:rPr lang="en-US" sz="1050" b="0" dirty="0">
                <a:solidFill>
                  <a:schemeClr val="tx2"/>
                </a:solidFill>
              </a:rPr>
              <a:t>More than one in ten Virginians (11%) have driven at least once a month in the past year after using marijuana.</a:t>
            </a:r>
          </a:p>
        </p:txBody>
      </p:sp>
      <p:sp>
        <p:nvSpPr>
          <p:cNvPr id="43" name="Content Placeholder 8">
            <a:extLst>
              <a:ext uri="{FF2B5EF4-FFF2-40B4-BE49-F238E27FC236}">
                <a16:creationId xmlns:a16="http://schemas.microsoft.com/office/drawing/2014/main" id="{10C36821-2390-A0CB-80ED-404CBEA6C500}"/>
              </a:ext>
            </a:extLst>
          </p:cNvPr>
          <p:cNvSpPr txBox="1">
            <a:spLocks/>
          </p:cNvSpPr>
          <p:nvPr/>
        </p:nvSpPr>
        <p:spPr>
          <a:xfrm>
            <a:off x="143459" y="-33354"/>
            <a:ext cx="11856203" cy="436594"/>
          </a:xfrm>
          <a:prstGeom prst="rect">
            <a:avLst/>
          </a:prstGeom>
        </p:spPr>
        <p:txBody>
          <a:bodyPr anchor="ctr"/>
          <a:lstStyle>
            <a:lvl1pPr marL="0" indent="0" algn="l" defTabSz="914400" rtl="0" eaLnBrk="1" latinLnBrk="0" hangingPunct="1">
              <a:lnSpc>
                <a:spcPct val="90000"/>
              </a:lnSpc>
              <a:spcBef>
                <a:spcPts val="1200"/>
              </a:spcBef>
              <a:buClr>
                <a:schemeClr val="accent1"/>
              </a:buClr>
              <a:buFont typeface="Wingdings" panose="05000000000000000000" pitchFamily="2" charset="2"/>
              <a:buNone/>
              <a:defRPr sz="2700" b="1" kern="1200">
                <a:solidFill>
                  <a:schemeClr val="tx2"/>
                </a:solidFill>
                <a:latin typeface="+mn-lt"/>
                <a:ea typeface="+mn-ea"/>
                <a:cs typeface="+mn-cs"/>
              </a:defRPr>
            </a:lvl1pPr>
            <a:lvl2pPr marL="341312" indent="0" algn="l" defTabSz="914400" rtl="0" eaLnBrk="1" latinLnBrk="0" hangingPunct="1">
              <a:lnSpc>
                <a:spcPct val="90000"/>
              </a:lnSpc>
              <a:spcBef>
                <a:spcPts val="250"/>
              </a:spcBef>
              <a:spcAft>
                <a:spcPts val="250"/>
              </a:spcAft>
              <a:buClr>
                <a:schemeClr val="accent1"/>
              </a:buClr>
              <a:buFont typeface="Tw Cen MT" panose="020B0602020104020603" pitchFamily="34" charset="0"/>
              <a:buNone/>
              <a:defRPr sz="4000" kern="1200">
                <a:solidFill>
                  <a:schemeClr val="tx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dirty="0"/>
              <a:t>Key Findings &amp; Implications</a:t>
            </a:r>
          </a:p>
        </p:txBody>
      </p:sp>
      <p:sp>
        <p:nvSpPr>
          <p:cNvPr id="45" name="Rectangle 44">
            <a:extLst>
              <a:ext uri="{FF2B5EF4-FFF2-40B4-BE49-F238E27FC236}">
                <a16:creationId xmlns:a16="http://schemas.microsoft.com/office/drawing/2014/main" id="{6A63BDC1-EFD1-A40C-9F5A-A3B82A6ECD95}"/>
              </a:ext>
            </a:extLst>
          </p:cNvPr>
          <p:cNvSpPr/>
          <p:nvPr/>
        </p:nvSpPr>
        <p:spPr>
          <a:xfrm>
            <a:off x="143459" y="5502228"/>
            <a:ext cx="11856203" cy="1355772"/>
          </a:xfrm>
          <a:prstGeom prst="rect">
            <a:avLst/>
          </a:prstGeom>
          <a:solidFill>
            <a:srgbClr val="F2F2F2">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u="sng" dirty="0">
                <a:solidFill>
                  <a:schemeClr val="tx2"/>
                </a:solidFill>
              </a:rPr>
              <a:t>IMPLICATIONS:</a:t>
            </a:r>
          </a:p>
          <a:p>
            <a:pPr marL="171450" indent="-171450">
              <a:spcAft>
                <a:spcPts val="600"/>
              </a:spcAft>
              <a:buFont typeface="Arial" panose="020B0604020202020204" pitchFamily="34" charset="0"/>
              <a:buChar char="•"/>
            </a:pPr>
            <a:r>
              <a:rPr lang="en-US" sz="1050" dirty="0">
                <a:solidFill>
                  <a:schemeClr val="tx2"/>
                </a:solidFill>
              </a:rPr>
              <a:t>As marijuana legalization continues to take hold in Virginia and nationally, policymakers and advocacy groups should work to address key misunderstandings about the effects of driving under the influence of marijuana – namely that far fewer Virginians feel it is extremely dangerous to drive under the influence of marijuana compared to alcohol.</a:t>
            </a:r>
          </a:p>
          <a:p>
            <a:pPr marL="171450" indent="-171450">
              <a:spcAft>
                <a:spcPts val="600"/>
              </a:spcAft>
              <a:buFont typeface="Arial" panose="020B0604020202020204" pitchFamily="34" charset="0"/>
              <a:buChar char="•"/>
            </a:pPr>
            <a:r>
              <a:rPr lang="en-US" sz="1050" dirty="0">
                <a:solidFill>
                  <a:schemeClr val="tx2"/>
                </a:solidFill>
              </a:rPr>
              <a:t>Messaging should focus on the dangers of driving under the influence of marijuana and the penalties for such behavior. Alerting Virginians to the penalties (arrest, large fine, license suspension, etc.) proved to be moderately effective in getting some to see the dangers of marijuana and driving. Law enforcement and family members will best convey this information.</a:t>
            </a:r>
          </a:p>
          <a:p>
            <a:pPr marL="171450" indent="-171450">
              <a:spcAft>
                <a:spcPts val="600"/>
              </a:spcAft>
              <a:buFont typeface="Arial" panose="020B0604020202020204" pitchFamily="34" charset="0"/>
              <a:buChar char="•"/>
            </a:pPr>
            <a:r>
              <a:rPr lang="en-US" sz="1050" dirty="0">
                <a:solidFill>
                  <a:schemeClr val="tx2"/>
                </a:solidFill>
              </a:rPr>
              <a:t>Similarly, police department use of sobriety checkpoints messaging may help encourage more responsible marijuana use (not driving all together, fear of getting pulled over, etc.).</a:t>
            </a:r>
            <a:endParaRPr lang="en-US" sz="1200" dirty="0">
              <a:solidFill>
                <a:schemeClr val="tx2"/>
              </a:solidFill>
            </a:endParaRPr>
          </a:p>
          <a:p>
            <a:pPr marL="171450" indent="-171450">
              <a:buFont typeface="Arial" panose="020B0604020202020204" pitchFamily="34" charset="0"/>
              <a:buChar char="•"/>
            </a:pPr>
            <a:endParaRPr lang="en-US" sz="1050" dirty="0">
              <a:solidFill>
                <a:schemeClr val="tx2"/>
              </a:solidFill>
            </a:endParaRPr>
          </a:p>
        </p:txBody>
      </p:sp>
    </p:spTree>
    <p:extLst>
      <p:ext uri="{BB962C8B-B14F-4D97-AF65-F5344CB8AC3E}">
        <p14:creationId xmlns:p14="http://schemas.microsoft.com/office/powerpoint/2010/main" val="10674004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F493A8F-569E-7F0F-8E0E-07DC1FE0CCF4}"/>
              </a:ext>
            </a:extLst>
          </p:cNvPr>
          <p:cNvGraphicFramePr/>
          <p:nvPr>
            <p:extLst>
              <p:ext uri="{D42A27DB-BD31-4B8C-83A1-F6EECF244321}">
                <p14:modId xmlns:p14="http://schemas.microsoft.com/office/powerpoint/2010/main" val="595548703"/>
              </p:ext>
            </p:extLst>
          </p:nvPr>
        </p:nvGraphicFramePr>
        <p:xfrm>
          <a:off x="5276191" y="638212"/>
          <a:ext cx="666289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6">
            <a:extLst>
              <a:ext uri="{FF2B5EF4-FFF2-40B4-BE49-F238E27FC236}">
                <a16:creationId xmlns:a16="http://schemas.microsoft.com/office/drawing/2014/main" id="{4F0A9845-3E27-402D-BA60-A3C8C1453E35}"/>
              </a:ext>
            </a:extLst>
          </p:cNvPr>
          <p:cNvSpPr>
            <a:spLocks noGrp="1"/>
          </p:cNvSpPr>
          <p:nvPr>
            <p:ph type="title"/>
          </p:nvPr>
        </p:nvSpPr>
        <p:spPr/>
        <p:txBody>
          <a:bodyPr>
            <a:normAutofit fontScale="90000"/>
          </a:bodyPr>
          <a:lstStyle/>
          <a:p>
            <a:r>
              <a:rPr lang="en-US" sz="2800" dirty="0">
                <a:solidFill>
                  <a:schemeClr val="bg1"/>
                </a:solidFill>
              </a:rPr>
              <a:t>Having messaging could work: once informed, almost two-thirds </a:t>
            </a:r>
            <a:r>
              <a:rPr lang="en-US" sz="2800" dirty="0"/>
              <a:t>(</a:t>
            </a:r>
            <a:r>
              <a:rPr lang="en-US" sz="2800" dirty="0">
                <a:solidFill>
                  <a:schemeClr val="bg1"/>
                </a:solidFill>
              </a:rPr>
              <a:t>62%</a:t>
            </a:r>
            <a:r>
              <a:rPr lang="en-US" sz="2800" baseline="30000" dirty="0">
                <a:solidFill>
                  <a:schemeClr val="bg1"/>
                </a:solidFill>
              </a:rPr>
              <a:t>*</a:t>
            </a:r>
            <a:r>
              <a:rPr lang="en-US" sz="2800" dirty="0"/>
              <a:t>) believe it is dangerous to drive after using marijuana -  compared to 55% when asked at the beginning of the survey.</a:t>
            </a:r>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a:xfrm>
            <a:off x="11427892" y="6482095"/>
            <a:ext cx="547057" cy="301059"/>
          </a:xfrm>
        </p:spPr>
        <p:txBody>
          <a:bodyPr/>
          <a:lstStyle/>
          <a:p>
            <a:fld id="{3AFB7006-8003-4929-A787-32E51C1CB892}" type="slidenum">
              <a:rPr lang="en-US" smtClean="0"/>
              <a:pPr/>
              <a:t>50</a:t>
            </a:fld>
            <a:endParaRPr lang="en-US" dirty="0"/>
          </a:p>
        </p:txBody>
      </p:sp>
      <p:sp>
        <p:nvSpPr>
          <p:cNvPr id="6" name="Rectangle 5">
            <a:extLst>
              <a:ext uri="{FF2B5EF4-FFF2-40B4-BE49-F238E27FC236}">
                <a16:creationId xmlns:a16="http://schemas.microsoft.com/office/drawing/2014/main" id="{DA3C9CF1-29F7-71C7-EBD7-447C6D80F5FF}"/>
              </a:ext>
            </a:extLst>
          </p:cNvPr>
          <p:cNvSpPr/>
          <p:nvPr/>
        </p:nvSpPr>
        <p:spPr>
          <a:xfrm>
            <a:off x="3433863" y="938718"/>
            <a:ext cx="8390337" cy="307777"/>
          </a:xfrm>
          <a:prstGeom prst="rect">
            <a:avLst/>
          </a:prstGeom>
        </p:spPr>
        <p:txBody>
          <a:bodyPr wrap="square">
            <a:spAutoFit/>
          </a:bodyPr>
          <a:lstStyle/>
          <a:p>
            <a:pPr algn="ctr">
              <a:defRPr sz="1862" b="0" i="0" u="none" strike="noStrike" kern="1200" spc="0" baseline="0">
                <a:solidFill>
                  <a:srgbClr val="303030">
                    <a:lumMod val="65000"/>
                    <a:lumOff val="35000"/>
                  </a:srgbClr>
                </a:solidFill>
                <a:latin typeface="+mn-lt"/>
                <a:ea typeface="+mn-ea"/>
                <a:cs typeface="+mn-cs"/>
              </a:defRPr>
            </a:pPr>
            <a:r>
              <a:rPr lang="en-US" sz="1400" dirty="0">
                <a:solidFill>
                  <a:srgbClr val="787878"/>
                </a:solidFill>
              </a:rPr>
              <a:t>Danger of Driving After Using Marijuana – Pre vs. Post</a:t>
            </a:r>
          </a:p>
        </p:txBody>
      </p:sp>
      <p:sp>
        <p:nvSpPr>
          <p:cNvPr id="8" name="TextBox 7">
            <a:extLst>
              <a:ext uri="{FF2B5EF4-FFF2-40B4-BE49-F238E27FC236}">
                <a16:creationId xmlns:a16="http://schemas.microsoft.com/office/drawing/2014/main" id="{0965064C-F678-A4E5-3969-BB6FBA8D19A0}"/>
              </a:ext>
            </a:extLst>
          </p:cNvPr>
          <p:cNvSpPr txBox="1"/>
          <p:nvPr/>
        </p:nvSpPr>
        <p:spPr>
          <a:xfrm>
            <a:off x="8793" y="6464679"/>
            <a:ext cx="6266172" cy="369332"/>
          </a:xfrm>
          <a:prstGeom prst="rect">
            <a:avLst/>
          </a:prstGeom>
          <a:noFill/>
        </p:spPr>
        <p:txBody>
          <a:bodyPr wrap="square" rtlCol="0">
            <a:spAutoFit/>
          </a:bodyPr>
          <a:lstStyle/>
          <a:p>
            <a:r>
              <a:rPr lang="en-US" sz="900" dirty="0">
                <a:solidFill>
                  <a:srgbClr val="787878"/>
                </a:solidFill>
              </a:rPr>
              <a:t>Q11a/Q25. How dangerous do you believe it is to drive after using marijuana? </a:t>
            </a:r>
            <a:r>
              <a:rPr lang="en-US" sz="900" i="1" dirty="0">
                <a:solidFill>
                  <a:srgbClr val="787878"/>
                </a:solidFill>
              </a:rPr>
              <a:t>Base: Total Respondents (n=783)</a:t>
            </a:r>
          </a:p>
          <a:p>
            <a:r>
              <a:rPr lang="en-US" sz="900" i="1" dirty="0">
                <a:solidFill>
                  <a:srgbClr val="787878"/>
                </a:solidFill>
              </a:rPr>
              <a:t>*Due to rounding, the Post sum of “Extremely” and “Very” is 62%. Note that this increase is not statistically significant.</a:t>
            </a:r>
            <a:endParaRPr lang="en-US" sz="900" dirty="0">
              <a:solidFill>
                <a:srgbClr val="787878"/>
              </a:solidFill>
            </a:endParaRPr>
          </a:p>
        </p:txBody>
      </p:sp>
      <p:sp>
        <p:nvSpPr>
          <p:cNvPr id="3" name="TextBox 2">
            <a:extLst>
              <a:ext uri="{FF2B5EF4-FFF2-40B4-BE49-F238E27FC236}">
                <a16:creationId xmlns:a16="http://schemas.microsoft.com/office/drawing/2014/main" id="{6B2809E5-83E1-50F1-480E-02C5D35A479E}"/>
              </a:ext>
            </a:extLst>
          </p:cNvPr>
          <p:cNvSpPr txBox="1"/>
          <p:nvPr/>
        </p:nvSpPr>
        <p:spPr>
          <a:xfrm>
            <a:off x="3536499" y="5135677"/>
            <a:ext cx="1959231" cy="276999"/>
          </a:xfrm>
          <a:prstGeom prst="rect">
            <a:avLst/>
          </a:prstGeom>
          <a:noFill/>
        </p:spPr>
        <p:txBody>
          <a:bodyPr wrap="square" rtlCol="0">
            <a:spAutoFit/>
          </a:bodyPr>
          <a:lstStyle/>
          <a:p>
            <a:r>
              <a:rPr lang="en-US" sz="1200" dirty="0">
                <a:solidFill>
                  <a:schemeClr val="bg2">
                    <a:lumMod val="50000"/>
                  </a:schemeClr>
                </a:solidFill>
              </a:rPr>
              <a:t>Increased post response</a:t>
            </a:r>
          </a:p>
        </p:txBody>
      </p:sp>
    </p:spTree>
    <p:extLst>
      <p:ext uri="{BB962C8B-B14F-4D97-AF65-F5344CB8AC3E}">
        <p14:creationId xmlns:p14="http://schemas.microsoft.com/office/powerpoint/2010/main" val="23211822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0A9845-3E27-402D-BA60-A3C8C1453E35}"/>
              </a:ext>
            </a:extLst>
          </p:cNvPr>
          <p:cNvSpPr>
            <a:spLocks noGrp="1"/>
          </p:cNvSpPr>
          <p:nvPr>
            <p:ph type="title"/>
          </p:nvPr>
        </p:nvSpPr>
        <p:spPr/>
        <p:txBody>
          <a:bodyPr>
            <a:normAutofit/>
          </a:bodyPr>
          <a:lstStyle/>
          <a:p>
            <a:r>
              <a:rPr lang="en-US" sz="2800" dirty="0"/>
              <a:t>After viewing the policy statements, more than one-quarter (26%) changed their decision to a more dangerous stance about driving after using marijuana.</a:t>
            </a:r>
          </a:p>
        </p:txBody>
      </p:sp>
      <p:sp>
        <p:nvSpPr>
          <p:cNvPr id="3" name="Rectangle 2">
            <a:extLst>
              <a:ext uri="{FF2B5EF4-FFF2-40B4-BE49-F238E27FC236}">
                <a16:creationId xmlns:a16="http://schemas.microsoft.com/office/drawing/2014/main" id="{81D8453B-143E-02EE-3974-E2FB607CB5DC}"/>
              </a:ext>
            </a:extLst>
          </p:cNvPr>
          <p:cNvSpPr/>
          <p:nvPr/>
        </p:nvSpPr>
        <p:spPr>
          <a:xfrm>
            <a:off x="3544733" y="784565"/>
            <a:ext cx="8245190" cy="584775"/>
          </a:xfrm>
          <a:prstGeom prst="rect">
            <a:avLst/>
          </a:prstGeom>
        </p:spPr>
        <p:txBody>
          <a:bodyPr wrap="square">
            <a:spAutoFit/>
          </a:bodyPr>
          <a:lstStyle/>
          <a:p>
            <a:r>
              <a:rPr lang="en-US" sz="1600" dirty="0">
                <a:solidFill>
                  <a:schemeClr val="tx1">
                    <a:lumMod val="50000"/>
                    <a:lumOff val="50000"/>
                  </a:schemeClr>
                </a:solidFill>
              </a:rPr>
              <a:t>Just over half (59%) of respondents had no change in their views around the danger for driving under the influence of marijuana.</a:t>
            </a:r>
          </a:p>
        </p:txBody>
      </p:sp>
      <p:sp>
        <p:nvSpPr>
          <p:cNvPr id="2" name="TextBox 1">
            <a:extLst>
              <a:ext uri="{FF2B5EF4-FFF2-40B4-BE49-F238E27FC236}">
                <a16:creationId xmlns:a16="http://schemas.microsoft.com/office/drawing/2014/main" id="{FF8017FB-9291-DD64-C839-46DB90777274}"/>
              </a:ext>
            </a:extLst>
          </p:cNvPr>
          <p:cNvSpPr txBox="1"/>
          <p:nvPr/>
        </p:nvSpPr>
        <p:spPr>
          <a:xfrm>
            <a:off x="8793" y="6632625"/>
            <a:ext cx="6266172" cy="230832"/>
          </a:xfrm>
          <a:prstGeom prst="rect">
            <a:avLst/>
          </a:prstGeom>
          <a:noFill/>
        </p:spPr>
        <p:txBody>
          <a:bodyPr wrap="square" rtlCol="0">
            <a:spAutoFit/>
          </a:bodyPr>
          <a:lstStyle/>
          <a:p>
            <a:r>
              <a:rPr lang="en-US" sz="900" dirty="0">
                <a:solidFill>
                  <a:srgbClr val="787878"/>
                </a:solidFill>
              </a:rPr>
              <a:t>Q11a/Q25. How dangerous do you believe it is to drive after using marijuana? </a:t>
            </a:r>
            <a:r>
              <a:rPr lang="en-US" sz="900" i="1" dirty="0">
                <a:solidFill>
                  <a:srgbClr val="787878"/>
                </a:solidFill>
              </a:rPr>
              <a:t>Base: Total Respondents (n=783)</a:t>
            </a:r>
            <a:endParaRPr lang="en-US" sz="900" dirty="0">
              <a:solidFill>
                <a:srgbClr val="787878"/>
              </a:solidFill>
            </a:endParaRPr>
          </a:p>
        </p:txBody>
      </p:sp>
      <p:sp>
        <p:nvSpPr>
          <p:cNvPr id="25" name="Slide Number Placeholder 24">
            <a:extLst>
              <a:ext uri="{FF2B5EF4-FFF2-40B4-BE49-F238E27FC236}">
                <a16:creationId xmlns:a16="http://schemas.microsoft.com/office/drawing/2014/main" id="{E0245D77-16B5-4957-64B2-28E8EC101E69}"/>
              </a:ext>
            </a:extLst>
          </p:cNvPr>
          <p:cNvSpPr>
            <a:spLocks noGrp="1"/>
          </p:cNvSpPr>
          <p:nvPr>
            <p:ph type="sldNum" sz="quarter" idx="4"/>
          </p:nvPr>
        </p:nvSpPr>
        <p:spPr/>
        <p:txBody>
          <a:bodyPr/>
          <a:lstStyle/>
          <a:p>
            <a:fld id="{3AFB7006-8003-4929-A787-32E51C1CB892}" type="slidenum">
              <a:rPr lang="en-US" smtClean="0"/>
              <a:pPr/>
              <a:t>51</a:t>
            </a:fld>
            <a:endParaRPr lang="en-US" dirty="0"/>
          </a:p>
        </p:txBody>
      </p:sp>
      <p:graphicFrame>
        <p:nvGraphicFramePr>
          <p:cNvPr id="22" name="Chart 21">
            <a:extLst>
              <a:ext uri="{FF2B5EF4-FFF2-40B4-BE49-F238E27FC236}">
                <a16:creationId xmlns:a16="http://schemas.microsoft.com/office/drawing/2014/main" id="{FFF475FB-EB04-8659-9747-11261164092F}"/>
              </a:ext>
            </a:extLst>
          </p:cNvPr>
          <p:cNvGraphicFramePr>
            <a:graphicFrameLocks noChangeAspect="1"/>
          </p:cNvGraphicFramePr>
          <p:nvPr>
            <p:extLst>
              <p:ext uri="{D42A27DB-BD31-4B8C-83A1-F6EECF244321}">
                <p14:modId xmlns:p14="http://schemas.microsoft.com/office/powerpoint/2010/main" val="3116414701"/>
              </p:ext>
            </p:extLst>
          </p:nvPr>
        </p:nvGraphicFramePr>
        <p:xfrm>
          <a:off x="3544733" y="1438275"/>
          <a:ext cx="6714438" cy="4022749"/>
        </p:xfrm>
        <a:graphic>
          <a:graphicData uri="http://schemas.openxmlformats.org/drawingml/2006/chart">
            <c:chart xmlns:c="http://schemas.openxmlformats.org/drawingml/2006/chart" xmlns:r="http://schemas.openxmlformats.org/officeDocument/2006/relationships" r:id="rId3"/>
          </a:graphicData>
        </a:graphic>
      </p:graphicFrame>
      <p:sp>
        <p:nvSpPr>
          <p:cNvPr id="6" name="Arrow: Right 5">
            <a:extLst>
              <a:ext uri="{FF2B5EF4-FFF2-40B4-BE49-F238E27FC236}">
                <a16:creationId xmlns:a16="http://schemas.microsoft.com/office/drawing/2014/main" id="{BC370E37-E50A-3FD0-3CC8-1700BB8881FC}"/>
              </a:ext>
            </a:extLst>
          </p:cNvPr>
          <p:cNvSpPr/>
          <p:nvPr/>
        </p:nvSpPr>
        <p:spPr>
          <a:xfrm>
            <a:off x="7792396" y="3424428"/>
            <a:ext cx="689131" cy="677357"/>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dirty="0"/>
          </a:p>
        </p:txBody>
      </p:sp>
      <p:graphicFrame>
        <p:nvGraphicFramePr>
          <p:cNvPr id="10" name="Chart 9">
            <a:extLst>
              <a:ext uri="{FF2B5EF4-FFF2-40B4-BE49-F238E27FC236}">
                <a16:creationId xmlns:a16="http://schemas.microsoft.com/office/drawing/2014/main" id="{C2AD6354-72BA-F3E7-AC68-3E1643820342}"/>
              </a:ext>
            </a:extLst>
          </p:cNvPr>
          <p:cNvGraphicFramePr/>
          <p:nvPr>
            <p:extLst>
              <p:ext uri="{D42A27DB-BD31-4B8C-83A1-F6EECF244321}">
                <p14:modId xmlns:p14="http://schemas.microsoft.com/office/powerpoint/2010/main" val="727399980"/>
              </p:ext>
            </p:extLst>
          </p:nvPr>
        </p:nvGraphicFramePr>
        <p:xfrm>
          <a:off x="7667328" y="2425766"/>
          <a:ext cx="4850882" cy="372170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75C474D1-AC2B-5BEE-0FDB-265E9A0813DE}"/>
              </a:ext>
            </a:extLst>
          </p:cNvPr>
          <p:cNvSpPr txBox="1"/>
          <p:nvPr/>
        </p:nvSpPr>
        <p:spPr>
          <a:xfrm>
            <a:off x="9586912" y="2718781"/>
            <a:ext cx="404813" cy="276999"/>
          </a:xfrm>
          <a:prstGeom prst="rect">
            <a:avLst/>
          </a:prstGeom>
          <a:noFill/>
        </p:spPr>
        <p:txBody>
          <a:bodyPr wrap="square" rtlCol="0">
            <a:spAutoFit/>
          </a:bodyPr>
          <a:lstStyle/>
          <a:p>
            <a:r>
              <a:rPr lang="en-US" sz="1200" b="1" dirty="0"/>
              <a:t>6%</a:t>
            </a:r>
          </a:p>
        </p:txBody>
      </p:sp>
      <p:sp>
        <p:nvSpPr>
          <p:cNvPr id="12" name="TextBox 11">
            <a:extLst>
              <a:ext uri="{FF2B5EF4-FFF2-40B4-BE49-F238E27FC236}">
                <a16:creationId xmlns:a16="http://schemas.microsoft.com/office/drawing/2014/main" id="{B9D26B93-15E1-54AC-DEFE-E40A6DE701F9}"/>
              </a:ext>
            </a:extLst>
          </p:cNvPr>
          <p:cNvSpPr txBox="1"/>
          <p:nvPr/>
        </p:nvSpPr>
        <p:spPr>
          <a:xfrm>
            <a:off x="9854358" y="2545814"/>
            <a:ext cx="404813" cy="276999"/>
          </a:xfrm>
          <a:prstGeom prst="rect">
            <a:avLst/>
          </a:prstGeom>
          <a:noFill/>
        </p:spPr>
        <p:txBody>
          <a:bodyPr wrap="square" rtlCol="0">
            <a:spAutoFit/>
          </a:bodyPr>
          <a:lstStyle/>
          <a:p>
            <a:r>
              <a:rPr lang="en-US" sz="1200" b="1" dirty="0"/>
              <a:t>2%</a:t>
            </a:r>
          </a:p>
        </p:txBody>
      </p:sp>
      <p:sp>
        <p:nvSpPr>
          <p:cNvPr id="5" name="TextBox 4">
            <a:extLst>
              <a:ext uri="{FF2B5EF4-FFF2-40B4-BE49-F238E27FC236}">
                <a16:creationId xmlns:a16="http://schemas.microsoft.com/office/drawing/2014/main" id="{7C671275-37B9-0156-3E50-65D0918B3BBA}"/>
              </a:ext>
            </a:extLst>
          </p:cNvPr>
          <p:cNvSpPr txBox="1"/>
          <p:nvPr/>
        </p:nvSpPr>
        <p:spPr>
          <a:xfrm>
            <a:off x="8051449" y="2102213"/>
            <a:ext cx="3532857" cy="461665"/>
          </a:xfrm>
          <a:prstGeom prst="rect">
            <a:avLst/>
          </a:prstGeom>
          <a:noFill/>
        </p:spPr>
        <p:txBody>
          <a:bodyPr wrap="square">
            <a:spAutoFit/>
          </a:bodyPr>
          <a:lstStyle/>
          <a:p>
            <a:pPr lvl="1" algn="ctr"/>
            <a:r>
              <a:rPr lang="en-US" sz="1200" dirty="0">
                <a:solidFill>
                  <a:srgbClr val="787878"/>
                </a:solidFill>
              </a:rPr>
              <a:t>Level of Concern of Danger Among Those Who Didn’t Change Their Opinion</a:t>
            </a:r>
          </a:p>
        </p:txBody>
      </p:sp>
      <p:sp>
        <p:nvSpPr>
          <p:cNvPr id="9" name="TextBox 8">
            <a:extLst>
              <a:ext uri="{FF2B5EF4-FFF2-40B4-BE49-F238E27FC236}">
                <a16:creationId xmlns:a16="http://schemas.microsoft.com/office/drawing/2014/main" id="{1314B992-013A-9A87-01F0-9F941CCB38E3}"/>
              </a:ext>
            </a:extLst>
          </p:cNvPr>
          <p:cNvSpPr txBox="1"/>
          <p:nvPr/>
        </p:nvSpPr>
        <p:spPr>
          <a:xfrm>
            <a:off x="7940856" y="6171516"/>
            <a:ext cx="3754045" cy="553998"/>
          </a:xfrm>
          <a:prstGeom prst="rect">
            <a:avLst/>
          </a:prstGeom>
          <a:noFill/>
        </p:spPr>
        <p:txBody>
          <a:bodyPr wrap="square">
            <a:spAutoFit/>
          </a:bodyPr>
          <a:lstStyle/>
          <a:p>
            <a:pPr lvl="1"/>
            <a:r>
              <a:rPr lang="en-US" sz="1000" dirty="0">
                <a:solidFill>
                  <a:srgbClr val="787878"/>
                </a:solidFill>
              </a:rPr>
              <a:t>For those who did not change their perceptions, more than three-fifths (61%) find driving after using marijuana to be Extremely or Very Dangerous.</a:t>
            </a:r>
          </a:p>
        </p:txBody>
      </p:sp>
      <p:pic>
        <p:nvPicPr>
          <p:cNvPr id="13" name="Picture 2" descr="Weed - icon by Adioma">
            <a:extLst>
              <a:ext uri="{FF2B5EF4-FFF2-40B4-BE49-F238E27FC236}">
                <a16:creationId xmlns:a16="http://schemas.microsoft.com/office/drawing/2014/main" id="{3EA12420-FB87-97F0-7456-C7C79035296E}"/>
              </a:ext>
            </a:extLst>
          </p:cNvPr>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99658" y="6089432"/>
            <a:ext cx="674606" cy="674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2300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0A9845-3E27-402D-BA60-A3C8C1453E35}"/>
              </a:ext>
            </a:extLst>
          </p:cNvPr>
          <p:cNvSpPr>
            <a:spLocks noGrp="1"/>
          </p:cNvSpPr>
          <p:nvPr>
            <p:ph type="title"/>
          </p:nvPr>
        </p:nvSpPr>
        <p:spPr/>
        <p:txBody>
          <a:bodyPr>
            <a:normAutofit/>
          </a:bodyPr>
          <a:lstStyle/>
          <a:p>
            <a:r>
              <a:rPr lang="en-US" sz="2800" dirty="0"/>
              <a:t>After being shown different policy statements, respondents’ views did change, making their feelings of likelihood to be pulled over increase. </a:t>
            </a:r>
          </a:p>
        </p:txBody>
      </p:sp>
      <p:graphicFrame>
        <p:nvGraphicFramePr>
          <p:cNvPr id="3" name="Chart 2">
            <a:extLst>
              <a:ext uri="{FF2B5EF4-FFF2-40B4-BE49-F238E27FC236}">
                <a16:creationId xmlns:a16="http://schemas.microsoft.com/office/drawing/2014/main" id="{E060BC6E-F1C4-CB8A-0A93-7195B4DE5D93}"/>
              </a:ext>
            </a:extLst>
          </p:cNvPr>
          <p:cNvGraphicFramePr/>
          <p:nvPr>
            <p:extLst>
              <p:ext uri="{D42A27DB-BD31-4B8C-83A1-F6EECF244321}">
                <p14:modId xmlns:p14="http://schemas.microsoft.com/office/powerpoint/2010/main" val="2987063723"/>
              </p:ext>
            </p:extLst>
          </p:nvPr>
        </p:nvGraphicFramePr>
        <p:xfrm>
          <a:off x="5215813" y="382556"/>
          <a:ext cx="6346050" cy="552717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8BAD5D9-6F8B-18AF-C334-C828C64385C8}"/>
              </a:ext>
            </a:extLst>
          </p:cNvPr>
          <p:cNvSpPr txBox="1"/>
          <p:nvPr/>
        </p:nvSpPr>
        <p:spPr>
          <a:xfrm>
            <a:off x="8793" y="6631776"/>
            <a:ext cx="10125108" cy="230832"/>
          </a:xfrm>
          <a:prstGeom prst="rect">
            <a:avLst/>
          </a:prstGeom>
          <a:noFill/>
        </p:spPr>
        <p:txBody>
          <a:bodyPr wrap="square" rtlCol="0">
            <a:spAutoFit/>
          </a:bodyPr>
          <a:lstStyle/>
          <a:p>
            <a:r>
              <a:rPr lang="en-US" sz="900" dirty="0">
                <a:solidFill>
                  <a:srgbClr val="787878"/>
                </a:solidFill>
              </a:rPr>
              <a:t>Q23/Q26. If you were to drive after using marijuana, how likely do you think it would be that you would be pulled over for driving under the influence of marijuana? </a:t>
            </a:r>
            <a:r>
              <a:rPr lang="en-US" sz="900" i="1" dirty="0">
                <a:solidFill>
                  <a:srgbClr val="787878"/>
                </a:solidFill>
              </a:rPr>
              <a:t>Base: Total Respondents (n=783)</a:t>
            </a:r>
            <a:endParaRPr lang="en-US" sz="900" dirty="0">
              <a:solidFill>
                <a:srgbClr val="787878"/>
              </a:solidFill>
            </a:endParaRPr>
          </a:p>
        </p:txBody>
      </p:sp>
      <p:sp>
        <p:nvSpPr>
          <p:cNvPr id="2" name="Rectangle 1">
            <a:extLst>
              <a:ext uri="{FF2B5EF4-FFF2-40B4-BE49-F238E27FC236}">
                <a16:creationId xmlns:a16="http://schemas.microsoft.com/office/drawing/2014/main" id="{5F3D3698-0CA7-2DFB-3883-4345666A02C8}"/>
              </a:ext>
            </a:extLst>
          </p:cNvPr>
          <p:cNvSpPr/>
          <p:nvPr/>
        </p:nvSpPr>
        <p:spPr>
          <a:xfrm>
            <a:off x="3480516" y="1203416"/>
            <a:ext cx="8390337" cy="307777"/>
          </a:xfrm>
          <a:prstGeom prst="rect">
            <a:avLst/>
          </a:prstGeom>
        </p:spPr>
        <p:txBody>
          <a:bodyPr wrap="square">
            <a:spAutoFit/>
          </a:bodyPr>
          <a:lstStyle/>
          <a:p>
            <a:pPr algn="ctr">
              <a:defRPr sz="1862" b="0" i="0" u="none" strike="noStrike" kern="1200" spc="0" baseline="0">
                <a:solidFill>
                  <a:srgbClr val="303030">
                    <a:lumMod val="65000"/>
                    <a:lumOff val="35000"/>
                  </a:srgbClr>
                </a:solidFill>
                <a:latin typeface="+mn-lt"/>
                <a:ea typeface="+mn-ea"/>
                <a:cs typeface="+mn-cs"/>
              </a:defRPr>
            </a:pPr>
            <a:r>
              <a:rPr lang="en-US" sz="1400" dirty="0"/>
              <a:t>Likelihood of Being Pulled Over for Driving Under the Influence of Marijuana – Pre vs. Post</a:t>
            </a:r>
          </a:p>
        </p:txBody>
      </p:sp>
      <p:sp>
        <p:nvSpPr>
          <p:cNvPr id="6" name="TextBox 5">
            <a:extLst>
              <a:ext uri="{FF2B5EF4-FFF2-40B4-BE49-F238E27FC236}">
                <a16:creationId xmlns:a16="http://schemas.microsoft.com/office/drawing/2014/main" id="{EA69984F-96D5-E748-7AFA-0032E0D73334}"/>
              </a:ext>
            </a:extLst>
          </p:cNvPr>
          <p:cNvSpPr txBox="1"/>
          <p:nvPr/>
        </p:nvSpPr>
        <p:spPr>
          <a:xfrm>
            <a:off x="5937757" y="5113927"/>
            <a:ext cx="649705" cy="276999"/>
          </a:xfrm>
          <a:prstGeom prst="rect">
            <a:avLst/>
          </a:prstGeom>
          <a:noFill/>
        </p:spPr>
        <p:txBody>
          <a:bodyPr wrap="square" rtlCol="0">
            <a:spAutoFit/>
          </a:bodyPr>
          <a:lstStyle/>
          <a:p>
            <a:pPr algn="ctr"/>
            <a:r>
              <a:rPr lang="en-US" sz="1200" dirty="0">
                <a:solidFill>
                  <a:schemeClr val="bg2">
                    <a:lumMod val="50000"/>
                  </a:schemeClr>
                </a:solidFill>
              </a:rPr>
              <a:t>+11</a:t>
            </a:r>
          </a:p>
        </p:txBody>
      </p:sp>
      <p:sp>
        <p:nvSpPr>
          <p:cNvPr id="4" name="TextBox 3">
            <a:extLst>
              <a:ext uri="{FF2B5EF4-FFF2-40B4-BE49-F238E27FC236}">
                <a16:creationId xmlns:a16="http://schemas.microsoft.com/office/drawing/2014/main" id="{E6029B50-7A0E-D47F-CF45-5F18CF820914}"/>
              </a:ext>
            </a:extLst>
          </p:cNvPr>
          <p:cNvSpPr txBox="1"/>
          <p:nvPr/>
        </p:nvSpPr>
        <p:spPr>
          <a:xfrm>
            <a:off x="3567412" y="5113927"/>
            <a:ext cx="1959231" cy="276999"/>
          </a:xfrm>
          <a:prstGeom prst="rect">
            <a:avLst/>
          </a:prstGeom>
          <a:noFill/>
        </p:spPr>
        <p:txBody>
          <a:bodyPr wrap="square" rtlCol="0">
            <a:spAutoFit/>
          </a:bodyPr>
          <a:lstStyle/>
          <a:p>
            <a:r>
              <a:rPr lang="en-US" sz="1200" dirty="0">
                <a:solidFill>
                  <a:schemeClr val="bg2">
                    <a:lumMod val="50000"/>
                  </a:schemeClr>
                </a:solidFill>
              </a:rPr>
              <a:t>Increased post response</a:t>
            </a:r>
          </a:p>
        </p:txBody>
      </p:sp>
    </p:spTree>
    <p:extLst>
      <p:ext uri="{BB962C8B-B14F-4D97-AF65-F5344CB8AC3E}">
        <p14:creationId xmlns:p14="http://schemas.microsoft.com/office/powerpoint/2010/main" val="10077754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0A9845-3E27-402D-BA60-A3C8C1453E35}"/>
              </a:ext>
            </a:extLst>
          </p:cNvPr>
          <p:cNvSpPr>
            <a:spLocks noGrp="1"/>
          </p:cNvSpPr>
          <p:nvPr>
            <p:ph type="title"/>
          </p:nvPr>
        </p:nvSpPr>
        <p:spPr/>
        <p:txBody>
          <a:bodyPr>
            <a:normAutofit fontScale="90000"/>
          </a:bodyPr>
          <a:lstStyle/>
          <a:p>
            <a:r>
              <a:rPr lang="en-US" sz="2800" dirty="0"/>
              <a:t>Similar to dangerous driving, more than one-quarter (27%) changed their level of certainty for being pulled over for driving under the influence of marijuana to be more certain.</a:t>
            </a:r>
          </a:p>
        </p:txBody>
      </p:sp>
      <p:sp>
        <p:nvSpPr>
          <p:cNvPr id="6" name="Rectangle 5">
            <a:extLst>
              <a:ext uri="{FF2B5EF4-FFF2-40B4-BE49-F238E27FC236}">
                <a16:creationId xmlns:a16="http://schemas.microsoft.com/office/drawing/2014/main" id="{5938BD0E-3DBD-F6DD-6F88-844698B96489}"/>
              </a:ext>
            </a:extLst>
          </p:cNvPr>
          <p:cNvSpPr/>
          <p:nvPr/>
        </p:nvSpPr>
        <p:spPr>
          <a:xfrm>
            <a:off x="3521094" y="738287"/>
            <a:ext cx="8259953" cy="584775"/>
          </a:xfrm>
          <a:prstGeom prst="rect">
            <a:avLst/>
          </a:prstGeom>
        </p:spPr>
        <p:txBody>
          <a:bodyPr wrap="square">
            <a:spAutoFit/>
          </a:bodyPr>
          <a:lstStyle/>
          <a:p>
            <a:r>
              <a:rPr lang="en-US" sz="1600" dirty="0">
                <a:solidFill>
                  <a:schemeClr val="tx1">
                    <a:lumMod val="50000"/>
                    <a:lumOff val="50000"/>
                  </a:schemeClr>
                </a:solidFill>
              </a:rPr>
              <a:t>Two-thirds (67%) had no change in their views about being pulled over for driving under the influence of marijuana.</a:t>
            </a:r>
          </a:p>
        </p:txBody>
      </p:sp>
      <p:sp>
        <p:nvSpPr>
          <p:cNvPr id="8" name="Rectangle 7">
            <a:extLst>
              <a:ext uri="{FF2B5EF4-FFF2-40B4-BE49-F238E27FC236}">
                <a16:creationId xmlns:a16="http://schemas.microsoft.com/office/drawing/2014/main" id="{551808E5-AFB1-0301-827E-2269514BAE1D}"/>
              </a:ext>
            </a:extLst>
          </p:cNvPr>
          <p:cNvSpPr/>
          <p:nvPr/>
        </p:nvSpPr>
        <p:spPr>
          <a:xfrm>
            <a:off x="4818861" y="1645922"/>
            <a:ext cx="5664417" cy="523220"/>
          </a:xfrm>
          <a:prstGeom prst="rect">
            <a:avLst/>
          </a:prstGeom>
        </p:spPr>
        <p:txBody>
          <a:bodyPr wrap="square">
            <a:spAutoFit/>
          </a:bodyPr>
          <a:lstStyle/>
          <a:p>
            <a:pPr algn="ctr" fontAlgn="b"/>
            <a:r>
              <a:rPr lang="en-US" sz="1400" dirty="0">
                <a:solidFill>
                  <a:srgbClr val="787878"/>
                </a:solidFill>
              </a:rPr>
              <a:t>Identifying Movement Between Pre &amp; Post Positions Of Certainty of Being Pulled Over While Driving Under The Influence Of Marijuana</a:t>
            </a:r>
          </a:p>
        </p:txBody>
      </p:sp>
      <p:sp>
        <p:nvSpPr>
          <p:cNvPr id="3" name="TextBox 2">
            <a:extLst>
              <a:ext uri="{FF2B5EF4-FFF2-40B4-BE49-F238E27FC236}">
                <a16:creationId xmlns:a16="http://schemas.microsoft.com/office/drawing/2014/main" id="{816B8AA2-D799-99D7-FB28-4EC84611E62A}"/>
              </a:ext>
            </a:extLst>
          </p:cNvPr>
          <p:cNvSpPr txBox="1"/>
          <p:nvPr/>
        </p:nvSpPr>
        <p:spPr>
          <a:xfrm>
            <a:off x="8793" y="6631776"/>
            <a:ext cx="10125108" cy="230832"/>
          </a:xfrm>
          <a:prstGeom prst="rect">
            <a:avLst/>
          </a:prstGeom>
          <a:noFill/>
        </p:spPr>
        <p:txBody>
          <a:bodyPr wrap="square" rtlCol="0">
            <a:spAutoFit/>
          </a:bodyPr>
          <a:lstStyle/>
          <a:p>
            <a:r>
              <a:rPr lang="en-US" sz="900" dirty="0">
                <a:solidFill>
                  <a:srgbClr val="787878"/>
                </a:solidFill>
              </a:rPr>
              <a:t>Q23/Q26. If you were to drive after using marijuana, how likely do you think it would be that you would be pulled over for driving under the influence of marijuana? </a:t>
            </a:r>
            <a:r>
              <a:rPr lang="en-US" sz="900" i="1" dirty="0">
                <a:solidFill>
                  <a:srgbClr val="787878"/>
                </a:solidFill>
              </a:rPr>
              <a:t>Base: Total Respondents (n=783)</a:t>
            </a:r>
            <a:endParaRPr lang="en-US" sz="900" dirty="0">
              <a:solidFill>
                <a:srgbClr val="787878"/>
              </a:solidFill>
            </a:endParaRPr>
          </a:p>
        </p:txBody>
      </p:sp>
      <p:sp>
        <p:nvSpPr>
          <p:cNvPr id="28" name="Slide Number Placeholder 27">
            <a:extLst>
              <a:ext uri="{FF2B5EF4-FFF2-40B4-BE49-F238E27FC236}">
                <a16:creationId xmlns:a16="http://schemas.microsoft.com/office/drawing/2014/main" id="{30745916-371F-5165-ED2C-C0ED846B6733}"/>
              </a:ext>
            </a:extLst>
          </p:cNvPr>
          <p:cNvSpPr>
            <a:spLocks noGrp="1"/>
          </p:cNvSpPr>
          <p:nvPr>
            <p:ph type="sldNum" sz="quarter" idx="4"/>
          </p:nvPr>
        </p:nvSpPr>
        <p:spPr/>
        <p:txBody>
          <a:bodyPr/>
          <a:lstStyle/>
          <a:p>
            <a:fld id="{3AFB7006-8003-4929-A787-32E51C1CB892}" type="slidenum">
              <a:rPr lang="en-US" smtClean="0"/>
              <a:pPr/>
              <a:t>53</a:t>
            </a:fld>
            <a:endParaRPr lang="en-US" dirty="0"/>
          </a:p>
        </p:txBody>
      </p:sp>
      <p:graphicFrame>
        <p:nvGraphicFramePr>
          <p:cNvPr id="2" name="Chart 1">
            <a:extLst>
              <a:ext uri="{FF2B5EF4-FFF2-40B4-BE49-F238E27FC236}">
                <a16:creationId xmlns:a16="http://schemas.microsoft.com/office/drawing/2014/main" id="{166B40BB-6F86-6207-B7EA-82A7566FEA1A}"/>
              </a:ext>
            </a:extLst>
          </p:cNvPr>
          <p:cNvGraphicFramePr>
            <a:graphicFrameLocks noChangeAspect="1"/>
          </p:cNvGraphicFramePr>
          <p:nvPr>
            <p:extLst>
              <p:ext uri="{D42A27DB-BD31-4B8C-83A1-F6EECF244321}">
                <p14:modId xmlns:p14="http://schemas.microsoft.com/office/powerpoint/2010/main" val="1546025339"/>
              </p:ext>
            </p:extLst>
          </p:nvPr>
        </p:nvGraphicFramePr>
        <p:xfrm>
          <a:off x="3521094" y="2104433"/>
          <a:ext cx="6273304" cy="36492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B5556880-BD07-C043-475D-83FDBDD6C288}"/>
              </a:ext>
            </a:extLst>
          </p:cNvPr>
          <p:cNvGraphicFramePr/>
          <p:nvPr>
            <p:extLst>
              <p:ext uri="{D42A27DB-BD31-4B8C-83A1-F6EECF244321}">
                <p14:modId xmlns:p14="http://schemas.microsoft.com/office/powerpoint/2010/main" val="1606926149"/>
              </p:ext>
            </p:extLst>
          </p:nvPr>
        </p:nvGraphicFramePr>
        <p:xfrm>
          <a:off x="7839640" y="2624725"/>
          <a:ext cx="4850882" cy="3721704"/>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3F2D9512-0C3C-0700-1185-14D1666130A6}"/>
              </a:ext>
            </a:extLst>
          </p:cNvPr>
          <p:cNvSpPr txBox="1"/>
          <p:nvPr/>
        </p:nvSpPr>
        <p:spPr>
          <a:xfrm>
            <a:off x="9794398" y="2897516"/>
            <a:ext cx="521598" cy="276999"/>
          </a:xfrm>
          <a:prstGeom prst="rect">
            <a:avLst/>
          </a:prstGeom>
          <a:noFill/>
        </p:spPr>
        <p:txBody>
          <a:bodyPr wrap="square" rtlCol="0">
            <a:spAutoFit/>
          </a:bodyPr>
          <a:lstStyle/>
          <a:p>
            <a:r>
              <a:rPr lang="en-US" sz="1200" b="1" dirty="0"/>
              <a:t>11%</a:t>
            </a:r>
          </a:p>
        </p:txBody>
      </p:sp>
      <p:sp>
        <p:nvSpPr>
          <p:cNvPr id="9" name="TextBox 8">
            <a:extLst>
              <a:ext uri="{FF2B5EF4-FFF2-40B4-BE49-F238E27FC236}">
                <a16:creationId xmlns:a16="http://schemas.microsoft.com/office/drawing/2014/main" id="{5DD1EF78-5E4B-4044-2C3D-D6CF25E141C6}"/>
              </a:ext>
            </a:extLst>
          </p:cNvPr>
          <p:cNvSpPr txBox="1"/>
          <p:nvPr/>
        </p:nvSpPr>
        <p:spPr>
          <a:xfrm>
            <a:off x="10680763" y="3335315"/>
            <a:ext cx="514459" cy="276999"/>
          </a:xfrm>
          <a:prstGeom prst="rect">
            <a:avLst/>
          </a:prstGeom>
          <a:noFill/>
        </p:spPr>
        <p:txBody>
          <a:bodyPr wrap="square" rtlCol="0">
            <a:spAutoFit/>
          </a:bodyPr>
          <a:lstStyle/>
          <a:p>
            <a:r>
              <a:rPr lang="en-US" sz="1200" b="1" dirty="0"/>
              <a:t>12%</a:t>
            </a:r>
          </a:p>
        </p:txBody>
      </p:sp>
      <p:sp>
        <p:nvSpPr>
          <p:cNvPr id="10" name="Arrow: Right 9">
            <a:extLst>
              <a:ext uri="{FF2B5EF4-FFF2-40B4-BE49-F238E27FC236}">
                <a16:creationId xmlns:a16="http://schemas.microsoft.com/office/drawing/2014/main" id="{1D0C6A2D-168A-BF60-C1AB-3E8BB1596785}"/>
              </a:ext>
            </a:extLst>
          </p:cNvPr>
          <p:cNvSpPr/>
          <p:nvPr/>
        </p:nvSpPr>
        <p:spPr>
          <a:xfrm>
            <a:off x="7839640" y="3473814"/>
            <a:ext cx="681850" cy="866131"/>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dirty="0"/>
          </a:p>
        </p:txBody>
      </p:sp>
      <p:sp>
        <p:nvSpPr>
          <p:cNvPr id="11" name="TextBox 10">
            <a:extLst>
              <a:ext uri="{FF2B5EF4-FFF2-40B4-BE49-F238E27FC236}">
                <a16:creationId xmlns:a16="http://schemas.microsoft.com/office/drawing/2014/main" id="{751D0DE6-BB52-700D-D020-E4B6D29CD14A}"/>
              </a:ext>
            </a:extLst>
          </p:cNvPr>
          <p:cNvSpPr txBox="1"/>
          <p:nvPr/>
        </p:nvSpPr>
        <p:spPr>
          <a:xfrm>
            <a:off x="8126700" y="2236778"/>
            <a:ext cx="3532857" cy="461665"/>
          </a:xfrm>
          <a:prstGeom prst="rect">
            <a:avLst/>
          </a:prstGeom>
          <a:noFill/>
        </p:spPr>
        <p:txBody>
          <a:bodyPr wrap="square">
            <a:spAutoFit/>
          </a:bodyPr>
          <a:lstStyle/>
          <a:p>
            <a:pPr lvl="1" algn="ctr"/>
            <a:r>
              <a:rPr lang="en-US" sz="1200" dirty="0">
                <a:solidFill>
                  <a:srgbClr val="787878"/>
                </a:solidFill>
              </a:rPr>
              <a:t>Level of Concern Among Those Who Didn’t Change Their Opinion</a:t>
            </a:r>
          </a:p>
        </p:txBody>
      </p:sp>
      <p:sp>
        <p:nvSpPr>
          <p:cNvPr id="12" name="TextBox 11">
            <a:extLst>
              <a:ext uri="{FF2B5EF4-FFF2-40B4-BE49-F238E27FC236}">
                <a16:creationId xmlns:a16="http://schemas.microsoft.com/office/drawing/2014/main" id="{F2AC0EE5-787B-0115-103B-51524EDC2DD5}"/>
              </a:ext>
            </a:extLst>
          </p:cNvPr>
          <p:cNvSpPr txBox="1"/>
          <p:nvPr/>
        </p:nvSpPr>
        <p:spPr>
          <a:xfrm>
            <a:off x="7940856" y="6244253"/>
            <a:ext cx="3754045" cy="400110"/>
          </a:xfrm>
          <a:prstGeom prst="rect">
            <a:avLst/>
          </a:prstGeom>
          <a:noFill/>
        </p:spPr>
        <p:txBody>
          <a:bodyPr wrap="square">
            <a:spAutoFit/>
          </a:bodyPr>
          <a:lstStyle/>
          <a:p>
            <a:pPr lvl="1"/>
            <a:r>
              <a:rPr lang="en-US" sz="1000" dirty="0">
                <a:solidFill>
                  <a:srgbClr val="787878"/>
                </a:solidFill>
              </a:rPr>
              <a:t>For those who did not change their perceptions, only one quarter (25%) thought they would be pulled over. </a:t>
            </a:r>
          </a:p>
        </p:txBody>
      </p:sp>
      <p:pic>
        <p:nvPicPr>
          <p:cNvPr id="13" name="Picture 2" descr="Weed - icon by Adioma">
            <a:extLst>
              <a:ext uri="{FF2B5EF4-FFF2-40B4-BE49-F238E27FC236}">
                <a16:creationId xmlns:a16="http://schemas.microsoft.com/office/drawing/2014/main" id="{40CCE12A-CC60-0A2B-D6CA-AFE32B97103D}"/>
              </a:ext>
            </a:extLst>
          </p:cNvPr>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89397" y="6015937"/>
            <a:ext cx="674606" cy="674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3575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0A9845-3E27-402D-BA60-A3C8C1453E35}"/>
              </a:ext>
            </a:extLst>
          </p:cNvPr>
          <p:cNvSpPr>
            <a:spLocks noGrp="1"/>
          </p:cNvSpPr>
          <p:nvPr>
            <p:ph type="title"/>
          </p:nvPr>
        </p:nvSpPr>
        <p:spPr/>
        <p:txBody>
          <a:bodyPr>
            <a:normAutofit/>
          </a:bodyPr>
          <a:lstStyle/>
          <a:p>
            <a:r>
              <a:rPr lang="en-US" sz="2800" dirty="0">
                <a:solidFill>
                  <a:schemeClr val="bg1"/>
                </a:solidFill>
              </a:rPr>
              <a:t>After seeing various messages, marijuana users increased their likelihood to </a:t>
            </a:r>
            <a:r>
              <a:rPr lang="en-US" sz="2800" dirty="0"/>
              <a:t>always have a plan for a sober ride home from 54% to 60%.</a:t>
            </a:r>
          </a:p>
        </p:txBody>
      </p:sp>
      <p:graphicFrame>
        <p:nvGraphicFramePr>
          <p:cNvPr id="2" name="Chart 1">
            <a:extLst>
              <a:ext uri="{FF2B5EF4-FFF2-40B4-BE49-F238E27FC236}">
                <a16:creationId xmlns:a16="http://schemas.microsoft.com/office/drawing/2014/main" id="{1E3A7068-A2CC-3DAA-AAE3-B6E3CC994235}"/>
              </a:ext>
            </a:extLst>
          </p:cNvPr>
          <p:cNvGraphicFramePr/>
          <p:nvPr>
            <p:extLst>
              <p:ext uri="{D42A27DB-BD31-4B8C-83A1-F6EECF244321}">
                <p14:modId xmlns:p14="http://schemas.microsoft.com/office/powerpoint/2010/main" val="226473383"/>
              </p:ext>
            </p:extLst>
          </p:nvPr>
        </p:nvGraphicFramePr>
        <p:xfrm>
          <a:off x="4655976" y="394552"/>
          <a:ext cx="6900573"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0490F745-BB81-06B9-64FA-4EEF61261655}"/>
              </a:ext>
            </a:extLst>
          </p:cNvPr>
          <p:cNvSpPr txBox="1"/>
          <p:nvPr/>
        </p:nvSpPr>
        <p:spPr>
          <a:xfrm>
            <a:off x="8793" y="6489255"/>
            <a:ext cx="8245974" cy="369332"/>
          </a:xfrm>
          <a:prstGeom prst="rect">
            <a:avLst/>
          </a:prstGeom>
          <a:noFill/>
        </p:spPr>
        <p:txBody>
          <a:bodyPr wrap="square" rtlCol="0">
            <a:spAutoFit/>
          </a:bodyPr>
          <a:lstStyle/>
          <a:p>
            <a:r>
              <a:rPr lang="en-US" sz="900" dirty="0">
                <a:solidFill>
                  <a:srgbClr val="787878"/>
                </a:solidFill>
              </a:rPr>
              <a:t>Q16. Prior to using marijuana, how often do you have a plan for a sober ride to drive you? </a:t>
            </a:r>
            <a:r>
              <a:rPr lang="en-US" sz="900" i="1" dirty="0">
                <a:solidFill>
                  <a:srgbClr val="787878"/>
                </a:solidFill>
              </a:rPr>
              <a:t>Base: Marijuana Users (n=468) </a:t>
            </a:r>
          </a:p>
          <a:p>
            <a:r>
              <a:rPr lang="en-US" sz="900" dirty="0">
                <a:solidFill>
                  <a:srgbClr val="787878"/>
                </a:solidFill>
              </a:rPr>
              <a:t>Q27. From today forward, prior to using marijuana, how often will you have a plan for a sober ride to drive you? </a:t>
            </a:r>
            <a:r>
              <a:rPr lang="en-US" sz="900" i="1" dirty="0">
                <a:solidFill>
                  <a:srgbClr val="787878"/>
                </a:solidFill>
              </a:rPr>
              <a:t>Base: Marijuana Users (n=468)</a:t>
            </a:r>
            <a:endParaRPr lang="en-US" sz="900" dirty="0">
              <a:solidFill>
                <a:srgbClr val="787878"/>
              </a:solidFill>
            </a:endParaRPr>
          </a:p>
        </p:txBody>
      </p:sp>
      <p:sp>
        <p:nvSpPr>
          <p:cNvPr id="8" name="TextBox 7">
            <a:extLst>
              <a:ext uri="{FF2B5EF4-FFF2-40B4-BE49-F238E27FC236}">
                <a16:creationId xmlns:a16="http://schemas.microsoft.com/office/drawing/2014/main" id="{BEFEF80E-D694-F1D7-694C-B11C3B424097}"/>
              </a:ext>
            </a:extLst>
          </p:cNvPr>
          <p:cNvSpPr txBox="1"/>
          <p:nvPr/>
        </p:nvSpPr>
        <p:spPr>
          <a:xfrm>
            <a:off x="3433863" y="758759"/>
            <a:ext cx="8385243" cy="830997"/>
          </a:xfrm>
          <a:prstGeom prst="rect">
            <a:avLst/>
          </a:prstGeom>
          <a:noFill/>
        </p:spPr>
        <p:txBody>
          <a:bodyPr wrap="square" rtlCol="0">
            <a:spAutoFit/>
          </a:bodyPr>
          <a:lstStyle/>
          <a:p>
            <a:r>
              <a:rPr lang="en-US" sz="1600" dirty="0">
                <a:solidFill>
                  <a:schemeClr val="bg1">
                    <a:lumMod val="50000"/>
                  </a:schemeClr>
                </a:solidFill>
              </a:rPr>
              <a:t>After being shown different policy statements, the bulk of the growth (+6 ppts) in those who would always plan a sober ride came from those who sometimes would, suggesting those who are more “on the fence” may be the most easily swayed.</a:t>
            </a:r>
          </a:p>
        </p:txBody>
      </p:sp>
      <p:sp>
        <p:nvSpPr>
          <p:cNvPr id="3" name="Rectangle 2">
            <a:extLst>
              <a:ext uri="{FF2B5EF4-FFF2-40B4-BE49-F238E27FC236}">
                <a16:creationId xmlns:a16="http://schemas.microsoft.com/office/drawing/2014/main" id="{301CBDC0-C9B5-05C0-591C-B8C5F6177A22}"/>
              </a:ext>
            </a:extLst>
          </p:cNvPr>
          <p:cNvSpPr/>
          <p:nvPr/>
        </p:nvSpPr>
        <p:spPr>
          <a:xfrm>
            <a:off x="3433863" y="1733849"/>
            <a:ext cx="8390337" cy="307777"/>
          </a:xfrm>
          <a:prstGeom prst="rect">
            <a:avLst/>
          </a:prstGeom>
        </p:spPr>
        <p:txBody>
          <a:bodyPr wrap="square">
            <a:spAutoFit/>
          </a:bodyPr>
          <a:lstStyle/>
          <a:p>
            <a:pPr algn="ctr">
              <a:defRPr sz="1862" b="0" i="0" u="none" strike="noStrike" kern="1200" spc="0" baseline="0">
                <a:solidFill>
                  <a:srgbClr val="303030">
                    <a:lumMod val="65000"/>
                    <a:lumOff val="35000"/>
                  </a:srgbClr>
                </a:solidFill>
                <a:latin typeface="+mn-lt"/>
                <a:ea typeface="+mn-ea"/>
                <a:cs typeface="+mn-cs"/>
              </a:defRPr>
            </a:pPr>
            <a:r>
              <a:rPr lang="en-US" sz="1400" dirty="0"/>
              <a:t>Plan for a Sober Ride – Pre vs. Post</a:t>
            </a:r>
          </a:p>
        </p:txBody>
      </p:sp>
      <p:sp>
        <p:nvSpPr>
          <p:cNvPr id="4" name="TextBox 3">
            <a:extLst>
              <a:ext uri="{FF2B5EF4-FFF2-40B4-BE49-F238E27FC236}">
                <a16:creationId xmlns:a16="http://schemas.microsoft.com/office/drawing/2014/main" id="{BF9F28DD-8AF2-9161-D88C-D3A898815B83}"/>
              </a:ext>
            </a:extLst>
          </p:cNvPr>
          <p:cNvSpPr txBox="1"/>
          <p:nvPr/>
        </p:nvSpPr>
        <p:spPr>
          <a:xfrm>
            <a:off x="3442898" y="5098354"/>
            <a:ext cx="1959231" cy="276999"/>
          </a:xfrm>
          <a:prstGeom prst="rect">
            <a:avLst/>
          </a:prstGeom>
          <a:noFill/>
        </p:spPr>
        <p:txBody>
          <a:bodyPr wrap="square" rtlCol="0">
            <a:spAutoFit/>
          </a:bodyPr>
          <a:lstStyle/>
          <a:p>
            <a:r>
              <a:rPr lang="en-US" sz="1200" dirty="0">
                <a:solidFill>
                  <a:schemeClr val="bg2">
                    <a:lumMod val="50000"/>
                  </a:schemeClr>
                </a:solidFill>
              </a:rPr>
              <a:t>Increased post response</a:t>
            </a:r>
          </a:p>
        </p:txBody>
      </p:sp>
    </p:spTree>
    <p:extLst>
      <p:ext uri="{BB962C8B-B14F-4D97-AF65-F5344CB8AC3E}">
        <p14:creationId xmlns:p14="http://schemas.microsoft.com/office/powerpoint/2010/main" val="37972238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0A9845-3E27-402D-BA60-A3C8C1453E35}"/>
              </a:ext>
            </a:extLst>
          </p:cNvPr>
          <p:cNvSpPr>
            <a:spLocks noGrp="1"/>
          </p:cNvSpPr>
          <p:nvPr>
            <p:ph type="title"/>
          </p:nvPr>
        </p:nvSpPr>
        <p:spPr>
          <a:xfrm>
            <a:off x="97053" y="1123837"/>
            <a:ext cx="3268175" cy="4601183"/>
          </a:xfrm>
        </p:spPr>
        <p:txBody>
          <a:bodyPr>
            <a:normAutofit fontScale="90000"/>
          </a:bodyPr>
          <a:lstStyle/>
          <a:p>
            <a:r>
              <a:rPr lang="en-US" sz="2800" dirty="0"/>
              <a:t>Two in ten (21%) increased their likelihood of having a </a:t>
            </a:r>
            <a:r>
              <a:rPr lang="en-US" sz="2800" dirty="0">
                <a:solidFill>
                  <a:schemeClr val="bg1"/>
                </a:solidFill>
              </a:rPr>
              <a:t>plan for a sober ride home in their post evaluation, suggesting the messages are less likely to move the needle on this dimension, perhaps because so many already always have a plan for a sober ride.</a:t>
            </a:r>
          </a:p>
        </p:txBody>
      </p:sp>
      <p:sp>
        <p:nvSpPr>
          <p:cNvPr id="3" name="Rectangle 2">
            <a:extLst>
              <a:ext uri="{FF2B5EF4-FFF2-40B4-BE49-F238E27FC236}">
                <a16:creationId xmlns:a16="http://schemas.microsoft.com/office/drawing/2014/main" id="{3D415D35-C52E-FCF2-16D9-42C909A4A663}"/>
              </a:ext>
            </a:extLst>
          </p:cNvPr>
          <p:cNvSpPr/>
          <p:nvPr/>
        </p:nvSpPr>
        <p:spPr>
          <a:xfrm>
            <a:off x="3521094" y="738287"/>
            <a:ext cx="8259953" cy="1077218"/>
          </a:xfrm>
          <a:prstGeom prst="rect">
            <a:avLst/>
          </a:prstGeom>
        </p:spPr>
        <p:txBody>
          <a:bodyPr wrap="square">
            <a:spAutoFit/>
          </a:bodyPr>
          <a:lstStyle/>
          <a:p>
            <a:r>
              <a:rPr lang="en-US" sz="1600" dirty="0">
                <a:solidFill>
                  <a:schemeClr val="tx1">
                    <a:lumMod val="50000"/>
                    <a:lumOff val="50000"/>
                  </a:schemeClr>
                </a:solidFill>
              </a:rPr>
              <a:t>Almost two-thirds (62%) had no change in their views about their likelihood to have a plan for a sober ride home.</a:t>
            </a:r>
          </a:p>
          <a:p>
            <a:r>
              <a:rPr lang="en-US" sz="1600" dirty="0">
                <a:solidFill>
                  <a:schemeClr val="tx1">
                    <a:lumMod val="50000"/>
                    <a:lumOff val="50000"/>
                  </a:schemeClr>
                </a:solidFill>
              </a:rPr>
              <a:t>Approximately one in five (17%) changed their views and said they are less likely to have a plan for a sober ride home after using marijuana.</a:t>
            </a:r>
          </a:p>
        </p:txBody>
      </p:sp>
      <p:sp>
        <p:nvSpPr>
          <p:cNvPr id="5" name="Rectangle 4">
            <a:extLst>
              <a:ext uri="{FF2B5EF4-FFF2-40B4-BE49-F238E27FC236}">
                <a16:creationId xmlns:a16="http://schemas.microsoft.com/office/drawing/2014/main" id="{D55FC9BF-0ACB-411D-723F-A86D73AD1D67}"/>
              </a:ext>
            </a:extLst>
          </p:cNvPr>
          <p:cNvSpPr/>
          <p:nvPr/>
        </p:nvSpPr>
        <p:spPr>
          <a:xfrm>
            <a:off x="5908911" y="1825508"/>
            <a:ext cx="3703886" cy="523220"/>
          </a:xfrm>
          <a:prstGeom prst="rect">
            <a:avLst/>
          </a:prstGeom>
        </p:spPr>
        <p:txBody>
          <a:bodyPr wrap="square">
            <a:spAutoFit/>
          </a:bodyPr>
          <a:lstStyle/>
          <a:p>
            <a:pPr algn="ctr" fontAlgn="b"/>
            <a:r>
              <a:rPr lang="en-US" sz="1400" dirty="0">
                <a:solidFill>
                  <a:srgbClr val="787878"/>
                </a:solidFill>
              </a:rPr>
              <a:t>Identifying Movement Between Pre &amp; Post Positions Of Plan for a Sober Ride Home</a:t>
            </a:r>
          </a:p>
        </p:txBody>
      </p:sp>
      <p:sp>
        <p:nvSpPr>
          <p:cNvPr id="2" name="TextBox 1">
            <a:extLst>
              <a:ext uri="{FF2B5EF4-FFF2-40B4-BE49-F238E27FC236}">
                <a16:creationId xmlns:a16="http://schemas.microsoft.com/office/drawing/2014/main" id="{315C0438-7897-C84B-4623-69D6FCDF3819}"/>
              </a:ext>
            </a:extLst>
          </p:cNvPr>
          <p:cNvSpPr txBox="1"/>
          <p:nvPr/>
        </p:nvSpPr>
        <p:spPr>
          <a:xfrm>
            <a:off x="8792" y="6489255"/>
            <a:ext cx="8782869" cy="369332"/>
          </a:xfrm>
          <a:prstGeom prst="rect">
            <a:avLst/>
          </a:prstGeom>
          <a:noFill/>
        </p:spPr>
        <p:txBody>
          <a:bodyPr wrap="square" rtlCol="0">
            <a:spAutoFit/>
          </a:bodyPr>
          <a:lstStyle/>
          <a:p>
            <a:r>
              <a:rPr lang="en-US" sz="900" dirty="0">
                <a:solidFill>
                  <a:srgbClr val="787878"/>
                </a:solidFill>
              </a:rPr>
              <a:t>Q16. Prior to using marijuana, how often do you have a plan for a sober ride to drive you? </a:t>
            </a:r>
            <a:r>
              <a:rPr lang="en-US" sz="900" i="1" dirty="0">
                <a:solidFill>
                  <a:srgbClr val="787878"/>
                </a:solidFill>
              </a:rPr>
              <a:t>Base: Marijuana Users (n=468)</a:t>
            </a:r>
            <a:r>
              <a:rPr lang="en-US" sz="900" dirty="0">
                <a:solidFill>
                  <a:srgbClr val="787878"/>
                </a:solidFill>
              </a:rPr>
              <a:t> </a:t>
            </a:r>
          </a:p>
          <a:p>
            <a:r>
              <a:rPr lang="en-US" sz="900" dirty="0">
                <a:solidFill>
                  <a:srgbClr val="787878"/>
                </a:solidFill>
              </a:rPr>
              <a:t>Q27. From today forward, prior to using marijuana, how often will you have a plan for a sober ride to drive you? </a:t>
            </a:r>
            <a:r>
              <a:rPr lang="en-US" sz="900" i="1" dirty="0">
                <a:solidFill>
                  <a:srgbClr val="787878"/>
                </a:solidFill>
              </a:rPr>
              <a:t>Base: Marijuana Users (n=468)</a:t>
            </a:r>
            <a:r>
              <a:rPr lang="en-US" sz="900" dirty="0">
                <a:solidFill>
                  <a:srgbClr val="787878"/>
                </a:solidFill>
              </a:rPr>
              <a:t> </a:t>
            </a:r>
          </a:p>
        </p:txBody>
      </p:sp>
      <p:sp>
        <p:nvSpPr>
          <p:cNvPr id="20" name="Slide Number Placeholder 19">
            <a:extLst>
              <a:ext uri="{FF2B5EF4-FFF2-40B4-BE49-F238E27FC236}">
                <a16:creationId xmlns:a16="http://schemas.microsoft.com/office/drawing/2014/main" id="{501C1D57-67CB-8A0F-11D1-BC1752855753}"/>
              </a:ext>
            </a:extLst>
          </p:cNvPr>
          <p:cNvSpPr>
            <a:spLocks noGrp="1"/>
          </p:cNvSpPr>
          <p:nvPr>
            <p:ph type="sldNum" sz="quarter" idx="4"/>
          </p:nvPr>
        </p:nvSpPr>
        <p:spPr/>
        <p:txBody>
          <a:bodyPr/>
          <a:lstStyle/>
          <a:p>
            <a:fld id="{3AFB7006-8003-4929-A787-32E51C1CB892}" type="slidenum">
              <a:rPr lang="en-US" smtClean="0"/>
              <a:pPr/>
              <a:t>55</a:t>
            </a:fld>
            <a:endParaRPr lang="en-US" dirty="0"/>
          </a:p>
        </p:txBody>
      </p:sp>
      <p:graphicFrame>
        <p:nvGraphicFramePr>
          <p:cNvPr id="28" name="Chart 27">
            <a:extLst>
              <a:ext uri="{FF2B5EF4-FFF2-40B4-BE49-F238E27FC236}">
                <a16:creationId xmlns:a16="http://schemas.microsoft.com/office/drawing/2014/main" id="{C4E546FE-4F30-AE90-CEAF-9C4DDFEE765B}"/>
              </a:ext>
            </a:extLst>
          </p:cNvPr>
          <p:cNvGraphicFramePr>
            <a:graphicFrameLocks noChangeAspect="1"/>
          </p:cNvGraphicFramePr>
          <p:nvPr>
            <p:extLst>
              <p:ext uri="{D42A27DB-BD31-4B8C-83A1-F6EECF244321}">
                <p14:modId xmlns:p14="http://schemas.microsoft.com/office/powerpoint/2010/main" val="1391823005"/>
              </p:ext>
            </p:extLst>
          </p:nvPr>
        </p:nvGraphicFramePr>
        <p:xfrm>
          <a:off x="3826619" y="2161590"/>
          <a:ext cx="7372553" cy="39815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95E39ADB-7076-76CC-2222-17F9FA80D0F9}"/>
              </a:ext>
            </a:extLst>
          </p:cNvPr>
          <p:cNvGraphicFramePr/>
          <p:nvPr>
            <p:extLst>
              <p:ext uri="{D42A27DB-BD31-4B8C-83A1-F6EECF244321}">
                <p14:modId xmlns:p14="http://schemas.microsoft.com/office/powerpoint/2010/main" val="330686423"/>
              </p:ext>
            </p:extLst>
          </p:nvPr>
        </p:nvGraphicFramePr>
        <p:xfrm>
          <a:off x="7765499" y="2623445"/>
          <a:ext cx="4850882" cy="3721704"/>
        </p:xfrm>
        <a:graphic>
          <a:graphicData uri="http://schemas.openxmlformats.org/drawingml/2006/chart">
            <c:chart xmlns:c="http://schemas.openxmlformats.org/drawingml/2006/chart" xmlns:r="http://schemas.openxmlformats.org/officeDocument/2006/relationships" r:id="rId4"/>
          </a:graphicData>
        </a:graphic>
      </p:graphicFrame>
      <p:sp>
        <p:nvSpPr>
          <p:cNvPr id="6" name="Arrow: Right 5">
            <a:extLst>
              <a:ext uri="{FF2B5EF4-FFF2-40B4-BE49-F238E27FC236}">
                <a16:creationId xmlns:a16="http://schemas.microsoft.com/office/drawing/2014/main" id="{83DA4289-DDA2-3FB8-7D24-50142BFE2B15}"/>
              </a:ext>
            </a:extLst>
          </p:cNvPr>
          <p:cNvSpPr/>
          <p:nvPr/>
        </p:nvSpPr>
        <p:spPr>
          <a:xfrm>
            <a:off x="7760854" y="3465368"/>
            <a:ext cx="689131" cy="904509"/>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dirty="0"/>
          </a:p>
        </p:txBody>
      </p:sp>
      <p:sp>
        <p:nvSpPr>
          <p:cNvPr id="8" name="TextBox 7">
            <a:extLst>
              <a:ext uri="{FF2B5EF4-FFF2-40B4-BE49-F238E27FC236}">
                <a16:creationId xmlns:a16="http://schemas.microsoft.com/office/drawing/2014/main" id="{256207B8-AD09-567E-4981-1CD66ABDA3A8}"/>
              </a:ext>
            </a:extLst>
          </p:cNvPr>
          <p:cNvSpPr txBox="1"/>
          <p:nvPr/>
        </p:nvSpPr>
        <p:spPr>
          <a:xfrm>
            <a:off x="8136961" y="2333855"/>
            <a:ext cx="3532857" cy="461665"/>
          </a:xfrm>
          <a:prstGeom prst="rect">
            <a:avLst/>
          </a:prstGeom>
          <a:noFill/>
        </p:spPr>
        <p:txBody>
          <a:bodyPr wrap="square">
            <a:spAutoFit/>
          </a:bodyPr>
          <a:lstStyle/>
          <a:p>
            <a:pPr lvl="1" algn="ctr"/>
            <a:r>
              <a:rPr lang="en-US" sz="1200" dirty="0">
                <a:solidFill>
                  <a:srgbClr val="787878"/>
                </a:solidFill>
              </a:rPr>
              <a:t>Frequency of Having a Plan Among Those Who Didn’t Change Their Opinion</a:t>
            </a:r>
          </a:p>
        </p:txBody>
      </p:sp>
      <p:sp>
        <p:nvSpPr>
          <p:cNvPr id="9" name="TextBox 8">
            <a:extLst>
              <a:ext uri="{FF2B5EF4-FFF2-40B4-BE49-F238E27FC236}">
                <a16:creationId xmlns:a16="http://schemas.microsoft.com/office/drawing/2014/main" id="{EA1A6004-7307-03B3-7871-88F5F12116BE}"/>
              </a:ext>
            </a:extLst>
          </p:cNvPr>
          <p:cNvSpPr txBox="1"/>
          <p:nvPr/>
        </p:nvSpPr>
        <p:spPr>
          <a:xfrm>
            <a:off x="7959696" y="6234629"/>
            <a:ext cx="3754045" cy="400110"/>
          </a:xfrm>
          <a:prstGeom prst="rect">
            <a:avLst/>
          </a:prstGeom>
          <a:noFill/>
        </p:spPr>
        <p:txBody>
          <a:bodyPr wrap="square">
            <a:spAutoFit/>
          </a:bodyPr>
          <a:lstStyle/>
          <a:p>
            <a:pPr lvl="1"/>
            <a:r>
              <a:rPr lang="en-US" sz="1000" dirty="0">
                <a:solidFill>
                  <a:srgbClr val="787878"/>
                </a:solidFill>
              </a:rPr>
              <a:t>For those who did not change their perceptions, 7 in 10 already say they always have a plan for a sober ride.</a:t>
            </a:r>
          </a:p>
        </p:txBody>
      </p:sp>
      <p:pic>
        <p:nvPicPr>
          <p:cNvPr id="10" name="Picture 2" descr="Weed - icon by Adioma">
            <a:extLst>
              <a:ext uri="{FF2B5EF4-FFF2-40B4-BE49-F238E27FC236}">
                <a16:creationId xmlns:a16="http://schemas.microsoft.com/office/drawing/2014/main" id="{DED48A79-D643-89B5-6E9C-D16B491E76B9}"/>
              </a:ext>
            </a:extLst>
          </p:cNvPr>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99658" y="6089432"/>
            <a:ext cx="674606" cy="674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2542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D54EE-BA76-4F26-ABA0-DAB654DC7C8E}"/>
              </a:ext>
            </a:extLst>
          </p:cNvPr>
          <p:cNvSpPr>
            <a:spLocks noGrp="1"/>
          </p:cNvSpPr>
          <p:nvPr>
            <p:ph type="title"/>
          </p:nvPr>
        </p:nvSpPr>
        <p:spPr>
          <a:xfrm>
            <a:off x="185714" y="4409268"/>
            <a:ext cx="8046423" cy="1424480"/>
          </a:xfrm>
        </p:spPr>
        <p:txBody>
          <a:bodyPr/>
          <a:lstStyle/>
          <a:p>
            <a:r>
              <a:rPr lang="en-US" dirty="0"/>
              <a:t>Social Media Usage</a:t>
            </a:r>
          </a:p>
        </p:txBody>
      </p:sp>
    </p:spTree>
    <p:extLst>
      <p:ext uri="{BB962C8B-B14F-4D97-AF65-F5344CB8AC3E}">
        <p14:creationId xmlns:p14="http://schemas.microsoft.com/office/powerpoint/2010/main" val="16595262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0A9845-3E27-402D-BA60-A3C8C1453E35}"/>
              </a:ext>
            </a:extLst>
          </p:cNvPr>
          <p:cNvSpPr>
            <a:spLocks noGrp="1"/>
          </p:cNvSpPr>
          <p:nvPr>
            <p:ph type="title"/>
          </p:nvPr>
        </p:nvSpPr>
        <p:spPr>
          <a:xfrm>
            <a:off x="120316" y="1123837"/>
            <a:ext cx="3212431" cy="4601183"/>
          </a:xfrm>
        </p:spPr>
        <p:txBody>
          <a:bodyPr>
            <a:normAutofit fontScale="90000"/>
          </a:bodyPr>
          <a:lstStyle/>
          <a:p>
            <a:r>
              <a:rPr lang="en-US" sz="2800" dirty="0">
                <a:solidFill>
                  <a:schemeClr val="bg1"/>
                </a:solidFill>
              </a:rPr>
              <a:t>Past 3-month marijuana users are significantly more likely than non-users to have a personal account on several social media channels, including YouTube, Twitter, Tik Tok, and Snapchat. However, Facebook is still the top platform, regardless of marijuana usage.</a:t>
            </a:r>
            <a:endParaRPr lang="en-US" sz="2800" dirty="0"/>
          </a:p>
        </p:txBody>
      </p:sp>
      <p:graphicFrame>
        <p:nvGraphicFramePr>
          <p:cNvPr id="2" name="Chart 1">
            <a:extLst>
              <a:ext uri="{FF2B5EF4-FFF2-40B4-BE49-F238E27FC236}">
                <a16:creationId xmlns:a16="http://schemas.microsoft.com/office/drawing/2014/main" id="{1E3A7068-A2CC-3DAA-AAE3-B6E3CC994235}"/>
              </a:ext>
            </a:extLst>
          </p:cNvPr>
          <p:cNvGraphicFramePr/>
          <p:nvPr>
            <p:extLst>
              <p:ext uri="{D42A27DB-BD31-4B8C-83A1-F6EECF244321}">
                <p14:modId xmlns:p14="http://schemas.microsoft.com/office/powerpoint/2010/main" val="4169056984"/>
              </p:ext>
            </p:extLst>
          </p:nvPr>
        </p:nvGraphicFramePr>
        <p:xfrm>
          <a:off x="3442898" y="394552"/>
          <a:ext cx="8380464" cy="587791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0490F745-BB81-06B9-64FA-4EEF61261655}"/>
              </a:ext>
            </a:extLst>
          </p:cNvPr>
          <p:cNvSpPr txBox="1"/>
          <p:nvPr/>
        </p:nvSpPr>
        <p:spPr>
          <a:xfrm>
            <a:off x="8793" y="6489255"/>
            <a:ext cx="8245974" cy="230832"/>
          </a:xfrm>
          <a:prstGeom prst="rect">
            <a:avLst/>
          </a:prstGeom>
          <a:noFill/>
        </p:spPr>
        <p:txBody>
          <a:bodyPr wrap="square" rtlCol="0">
            <a:spAutoFit/>
          </a:bodyPr>
          <a:lstStyle/>
          <a:p>
            <a:r>
              <a:rPr lang="en-US" sz="900" dirty="0" err="1">
                <a:solidFill>
                  <a:srgbClr val="787878"/>
                </a:solidFill>
              </a:rPr>
              <a:t>X1</a:t>
            </a:r>
            <a:r>
              <a:rPr lang="en-US" sz="900" dirty="0">
                <a:solidFill>
                  <a:srgbClr val="787878"/>
                </a:solidFill>
              </a:rPr>
              <a:t>. Do you currently have a personal account on any of the following? </a:t>
            </a:r>
            <a:r>
              <a:rPr lang="en-US" sz="900" i="1" dirty="0">
                <a:solidFill>
                  <a:srgbClr val="787878"/>
                </a:solidFill>
              </a:rPr>
              <a:t>Base: Total Respondents (n=783)</a:t>
            </a:r>
            <a:endParaRPr lang="en-US" sz="900" dirty="0">
              <a:solidFill>
                <a:srgbClr val="787878"/>
              </a:solidFill>
            </a:endParaRPr>
          </a:p>
        </p:txBody>
      </p:sp>
      <p:sp>
        <p:nvSpPr>
          <p:cNvPr id="3" name="Rectangle 2">
            <a:extLst>
              <a:ext uri="{FF2B5EF4-FFF2-40B4-BE49-F238E27FC236}">
                <a16:creationId xmlns:a16="http://schemas.microsoft.com/office/drawing/2014/main" id="{301CBDC0-C9B5-05C0-591C-B8C5F6177A22}"/>
              </a:ext>
            </a:extLst>
          </p:cNvPr>
          <p:cNvSpPr/>
          <p:nvPr/>
        </p:nvSpPr>
        <p:spPr>
          <a:xfrm>
            <a:off x="3442898" y="1044781"/>
            <a:ext cx="8390337" cy="307777"/>
          </a:xfrm>
          <a:prstGeom prst="rect">
            <a:avLst/>
          </a:prstGeom>
        </p:spPr>
        <p:txBody>
          <a:bodyPr wrap="square">
            <a:spAutoFit/>
          </a:bodyPr>
          <a:lstStyle/>
          <a:p>
            <a:pPr algn="ctr">
              <a:defRPr sz="1862" b="0" i="0" u="none" strike="noStrike" kern="1200" spc="0" baseline="0">
                <a:solidFill>
                  <a:srgbClr val="303030">
                    <a:lumMod val="65000"/>
                    <a:lumOff val="35000"/>
                  </a:srgbClr>
                </a:solidFill>
                <a:latin typeface="+mn-lt"/>
                <a:ea typeface="+mn-ea"/>
                <a:cs typeface="+mn-cs"/>
              </a:defRPr>
            </a:pPr>
            <a:r>
              <a:rPr lang="en-US" sz="1400" dirty="0"/>
              <a:t>Do you currently have a personal account on any of the following?</a:t>
            </a:r>
          </a:p>
        </p:txBody>
      </p:sp>
      <p:sp>
        <p:nvSpPr>
          <p:cNvPr id="5" name="TextBox 4">
            <a:extLst>
              <a:ext uri="{FF2B5EF4-FFF2-40B4-BE49-F238E27FC236}">
                <a16:creationId xmlns:a16="http://schemas.microsoft.com/office/drawing/2014/main" id="{E6728FBC-7255-F67D-3AC0-87DB7482CDB2}"/>
              </a:ext>
            </a:extLst>
          </p:cNvPr>
          <p:cNvSpPr txBox="1"/>
          <p:nvPr/>
        </p:nvSpPr>
        <p:spPr>
          <a:xfrm>
            <a:off x="8877945" y="6458477"/>
            <a:ext cx="4470909" cy="261610"/>
          </a:xfrm>
          <a:prstGeom prst="rect">
            <a:avLst/>
          </a:prstGeom>
          <a:noFill/>
        </p:spPr>
        <p:txBody>
          <a:bodyPr wrap="square" rtlCol="0">
            <a:spAutoFit/>
          </a:bodyPr>
          <a:lstStyle/>
          <a:p>
            <a:r>
              <a:rPr lang="en-US" sz="1050" i="1" dirty="0">
                <a:solidFill>
                  <a:schemeClr val="bg1">
                    <a:lumMod val="65000"/>
                  </a:schemeClr>
                </a:solidFill>
              </a:rPr>
              <a:t>*indicates statistically significant difference</a:t>
            </a:r>
          </a:p>
        </p:txBody>
      </p:sp>
      <p:sp>
        <p:nvSpPr>
          <p:cNvPr id="9" name="TextBox 8">
            <a:extLst>
              <a:ext uri="{FF2B5EF4-FFF2-40B4-BE49-F238E27FC236}">
                <a16:creationId xmlns:a16="http://schemas.microsoft.com/office/drawing/2014/main" id="{6B60B935-3CA3-829D-BFC4-778216CA2D9A}"/>
              </a:ext>
            </a:extLst>
          </p:cNvPr>
          <p:cNvSpPr txBox="1"/>
          <p:nvPr/>
        </p:nvSpPr>
        <p:spPr>
          <a:xfrm>
            <a:off x="17693524" y="1859750"/>
            <a:ext cx="274554" cy="32460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500" dirty="0">
                <a:solidFill>
                  <a:srgbClr val="FF0000"/>
                </a:solidFill>
              </a:rPr>
              <a:t>*</a:t>
            </a:r>
          </a:p>
        </p:txBody>
      </p:sp>
      <p:sp>
        <p:nvSpPr>
          <p:cNvPr id="8" name="Slide Number Placeholder 3">
            <a:extLst>
              <a:ext uri="{FF2B5EF4-FFF2-40B4-BE49-F238E27FC236}">
                <a16:creationId xmlns:a16="http://schemas.microsoft.com/office/drawing/2014/main" id="{0800905E-7E5A-E5BA-B2B2-C01C49CE7E97}"/>
              </a:ext>
            </a:extLst>
          </p:cNvPr>
          <p:cNvSpPr>
            <a:spLocks noGrp="1"/>
          </p:cNvSpPr>
          <p:nvPr>
            <p:ph type="sldNum" sz="quarter" idx="4"/>
          </p:nvPr>
        </p:nvSpPr>
        <p:spPr>
          <a:xfrm>
            <a:off x="11421373" y="34414"/>
            <a:ext cx="547057" cy="301059"/>
          </a:xfrm>
        </p:spPr>
        <p:txBody>
          <a:bodyPr/>
          <a:lstStyle/>
          <a:p>
            <a:fld id="{3AFB7006-8003-4929-A787-32E51C1CB892}" type="slidenum">
              <a:rPr lang="en-US" smtClean="0"/>
              <a:pPr/>
              <a:t>57</a:t>
            </a:fld>
            <a:endParaRPr lang="en-US" dirty="0"/>
          </a:p>
        </p:txBody>
      </p:sp>
    </p:spTree>
    <p:extLst>
      <p:ext uri="{BB962C8B-B14F-4D97-AF65-F5344CB8AC3E}">
        <p14:creationId xmlns:p14="http://schemas.microsoft.com/office/powerpoint/2010/main" val="22016756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8AB4D0C-E054-4C40-82DC-D2D756107C82}"/>
              </a:ext>
            </a:extLst>
          </p:cNvPr>
          <p:cNvSpPr>
            <a:spLocks noGrp="1"/>
          </p:cNvSpPr>
          <p:nvPr>
            <p:ph idx="11"/>
          </p:nvPr>
        </p:nvSpPr>
        <p:spPr>
          <a:xfrm>
            <a:off x="117666" y="562175"/>
            <a:ext cx="11850763" cy="1060449"/>
          </a:xfrm>
        </p:spPr>
        <p:txBody>
          <a:bodyPr/>
          <a:lstStyle/>
          <a:p>
            <a:r>
              <a:rPr lang="en-US" sz="2800" b="1" dirty="0">
                <a:solidFill>
                  <a:schemeClr val="tx2"/>
                </a:solidFill>
              </a:rPr>
              <a:t>Almost three-quarters of past 3-month marijuana users (72%) use Facebook at least once per week,</a:t>
            </a:r>
            <a:r>
              <a:rPr lang="en-US" sz="2800" dirty="0"/>
              <a:t> followed by </a:t>
            </a:r>
            <a:r>
              <a:rPr lang="en-US" sz="2800" b="1" dirty="0">
                <a:solidFill>
                  <a:schemeClr val="tx2"/>
                </a:solidFill>
              </a:rPr>
              <a:t>YouTube (64%).</a:t>
            </a:r>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58</a:t>
            </a:fld>
            <a:endParaRPr lang="en-US" dirty="0"/>
          </a:p>
        </p:txBody>
      </p:sp>
      <p:graphicFrame>
        <p:nvGraphicFramePr>
          <p:cNvPr id="3" name="Table 2">
            <a:extLst>
              <a:ext uri="{FF2B5EF4-FFF2-40B4-BE49-F238E27FC236}">
                <a16:creationId xmlns:a16="http://schemas.microsoft.com/office/drawing/2014/main" id="{D70A05B0-4B41-B55C-7CCB-3761860A3A4B}"/>
              </a:ext>
            </a:extLst>
          </p:cNvPr>
          <p:cNvGraphicFramePr>
            <a:graphicFrameLocks noGrp="1"/>
          </p:cNvGraphicFramePr>
          <p:nvPr>
            <p:extLst>
              <p:ext uri="{D42A27DB-BD31-4B8C-83A1-F6EECF244321}">
                <p14:modId xmlns:p14="http://schemas.microsoft.com/office/powerpoint/2010/main" val="2042778814"/>
              </p:ext>
            </p:extLst>
          </p:nvPr>
        </p:nvGraphicFramePr>
        <p:xfrm>
          <a:off x="1590597" y="2373746"/>
          <a:ext cx="3183124" cy="4023360"/>
        </p:xfrm>
        <a:graphic>
          <a:graphicData uri="http://schemas.openxmlformats.org/drawingml/2006/table">
            <a:tbl>
              <a:tblPr firstRow="1" bandRow="1">
                <a:tableStyleId>{5C22544A-7EE6-4342-B048-85BDC9FD1C3A}</a:tableStyleId>
              </a:tblPr>
              <a:tblGrid>
                <a:gridCol w="2974844">
                  <a:extLst>
                    <a:ext uri="{9D8B030D-6E8A-4147-A177-3AD203B41FA5}">
                      <a16:colId xmlns:a16="http://schemas.microsoft.com/office/drawing/2014/main" val="1470118201"/>
                    </a:ext>
                  </a:extLst>
                </a:gridCol>
                <a:gridCol w="208280">
                  <a:extLst>
                    <a:ext uri="{9D8B030D-6E8A-4147-A177-3AD203B41FA5}">
                      <a16:colId xmlns:a16="http://schemas.microsoft.com/office/drawing/2014/main" val="2638949377"/>
                    </a:ext>
                  </a:extLst>
                </a:gridCol>
              </a:tblGrid>
              <a:tr h="337666">
                <a:tc>
                  <a:txBody>
                    <a:bodyPr/>
                    <a:lstStyle/>
                    <a:p>
                      <a:pPr algn="r"/>
                      <a:r>
                        <a:rPr lang="en-US" sz="1200" b="0" dirty="0">
                          <a:solidFill>
                            <a:schemeClr val="bg1">
                              <a:lumMod val="50000"/>
                            </a:schemeClr>
                          </a:solidFill>
                        </a:rPr>
                        <a:t>Facebook</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3357652"/>
                  </a:ext>
                </a:extLst>
              </a:tr>
              <a:tr h="337666">
                <a:tc>
                  <a:txBody>
                    <a:bodyPr/>
                    <a:lstStyle/>
                    <a:p>
                      <a:pPr algn="r"/>
                      <a:r>
                        <a:rPr lang="en-US" sz="1200" b="0" dirty="0">
                          <a:solidFill>
                            <a:schemeClr val="bg1">
                              <a:lumMod val="50000"/>
                            </a:schemeClr>
                          </a:solidFill>
                        </a:rPr>
                        <a:t>YouTube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99166347"/>
                  </a:ext>
                </a:extLst>
              </a:tr>
              <a:tr h="337666">
                <a:tc>
                  <a:txBody>
                    <a:bodyPr/>
                    <a:lstStyle/>
                    <a:p>
                      <a:pPr algn="r"/>
                      <a:r>
                        <a:rPr lang="en-US" sz="1200" b="0" dirty="0">
                          <a:solidFill>
                            <a:schemeClr val="bg1">
                              <a:lumMod val="50000"/>
                            </a:schemeClr>
                          </a:solidFill>
                        </a:rPr>
                        <a:t>Instagram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7498359"/>
                  </a:ext>
                </a:extLst>
              </a:tr>
              <a:tr h="33766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0" dirty="0">
                          <a:solidFill>
                            <a:schemeClr val="bg1">
                              <a:lumMod val="50000"/>
                            </a:schemeClr>
                          </a:solidFill>
                        </a:rPr>
                        <a:t>Twitter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2120747"/>
                  </a:ext>
                </a:extLst>
              </a:tr>
              <a:tr h="337666">
                <a:tc>
                  <a:txBody>
                    <a:bodyPr/>
                    <a:lstStyle/>
                    <a:p>
                      <a:pPr algn="r"/>
                      <a:r>
                        <a:rPr lang="en-US" sz="1200" b="0" dirty="0">
                          <a:solidFill>
                            <a:schemeClr val="bg1">
                              <a:lumMod val="50000"/>
                            </a:schemeClr>
                          </a:solidFill>
                        </a:rPr>
                        <a:t>Tik Tok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0358982"/>
                  </a:ext>
                </a:extLst>
              </a:tr>
              <a:tr h="337666">
                <a:tc>
                  <a:txBody>
                    <a:bodyPr/>
                    <a:lstStyle/>
                    <a:p>
                      <a:pPr algn="r"/>
                      <a:r>
                        <a:rPr lang="en-US" sz="1200" b="0" dirty="0">
                          <a:solidFill>
                            <a:schemeClr val="bg1">
                              <a:lumMod val="50000"/>
                            </a:schemeClr>
                          </a:solidFill>
                        </a:rPr>
                        <a:t>Snapchat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93191720"/>
                  </a:ext>
                </a:extLst>
              </a:tr>
              <a:tr h="337666">
                <a:tc>
                  <a:txBody>
                    <a:bodyPr/>
                    <a:lstStyle/>
                    <a:p>
                      <a:pPr algn="r"/>
                      <a:r>
                        <a:rPr lang="en-US" sz="1200" b="0" dirty="0">
                          <a:solidFill>
                            <a:schemeClr val="bg1">
                              <a:lumMod val="50000"/>
                            </a:schemeClr>
                          </a:solidFill>
                        </a:rPr>
                        <a:t>Pinterest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21115243"/>
                  </a:ext>
                </a:extLst>
              </a:tr>
              <a:tr h="337666">
                <a:tc>
                  <a:txBody>
                    <a:bodyPr/>
                    <a:lstStyle/>
                    <a:p>
                      <a:pPr algn="r"/>
                      <a:r>
                        <a:rPr lang="en-US" sz="1200" b="0" dirty="0">
                          <a:solidFill>
                            <a:schemeClr val="bg1">
                              <a:lumMod val="50000"/>
                            </a:schemeClr>
                          </a:solidFill>
                        </a:rPr>
                        <a:t>WhatsApp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34862438"/>
                  </a:ext>
                </a:extLst>
              </a:tr>
              <a:tr h="337666">
                <a:tc>
                  <a:txBody>
                    <a:bodyPr/>
                    <a:lstStyle/>
                    <a:p>
                      <a:pPr algn="r"/>
                      <a:r>
                        <a:rPr lang="en-US" sz="1200" b="0" dirty="0">
                          <a:solidFill>
                            <a:schemeClr val="bg1">
                              <a:lumMod val="50000"/>
                            </a:schemeClr>
                          </a:solidFill>
                        </a:rPr>
                        <a:t>Reddit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03944837"/>
                  </a:ext>
                </a:extLst>
              </a:tr>
              <a:tr h="337666">
                <a:tc>
                  <a:txBody>
                    <a:bodyPr/>
                    <a:lstStyle/>
                    <a:p>
                      <a:pPr algn="r"/>
                      <a:r>
                        <a:rPr lang="en-US" sz="1200" b="0" dirty="0">
                          <a:solidFill>
                            <a:schemeClr val="bg1">
                              <a:lumMod val="50000"/>
                            </a:schemeClr>
                          </a:solidFill>
                        </a:rPr>
                        <a:t>LinkedIn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48953653"/>
                  </a:ext>
                </a:extLst>
              </a:tr>
              <a:tr h="337666">
                <a:tc>
                  <a:txBody>
                    <a:bodyPr/>
                    <a:lstStyle/>
                    <a:p>
                      <a:pPr algn="r"/>
                      <a:r>
                        <a:rPr lang="en-US" sz="1200" b="0" dirty="0">
                          <a:solidFill>
                            <a:schemeClr val="bg1">
                              <a:lumMod val="50000"/>
                            </a:schemeClr>
                          </a:solidFill>
                        </a:rPr>
                        <a:t>Tumblr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9243739"/>
                  </a:ext>
                </a:extLst>
              </a:tr>
            </a:tbl>
          </a:graphicData>
        </a:graphic>
      </p:graphicFrame>
      <p:graphicFrame>
        <p:nvGraphicFramePr>
          <p:cNvPr id="7" name="Chart 6">
            <a:extLst>
              <a:ext uri="{FF2B5EF4-FFF2-40B4-BE49-F238E27FC236}">
                <a16:creationId xmlns:a16="http://schemas.microsoft.com/office/drawing/2014/main" id="{DF5F82EE-27A1-391C-D39C-78CBCCA30264}"/>
              </a:ext>
            </a:extLst>
          </p:cNvPr>
          <p:cNvGraphicFramePr/>
          <p:nvPr>
            <p:extLst>
              <p:ext uri="{D42A27DB-BD31-4B8C-83A1-F6EECF244321}">
                <p14:modId xmlns:p14="http://schemas.microsoft.com/office/powerpoint/2010/main" val="560357578"/>
              </p:ext>
            </p:extLst>
          </p:nvPr>
        </p:nvGraphicFramePr>
        <p:xfrm>
          <a:off x="4691365" y="2373746"/>
          <a:ext cx="5758598" cy="4396021"/>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833A473A-C792-AB8C-A3B8-409925BF6EC6}"/>
              </a:ext>
            </a:extLst>
          </p:cNvPr>
          <p:cNvSpPr/>
          <p:nvPr/>
        </p:nvSpPr>
        <p:spPr>
          <a:xfrm>
            <a:off x="4413619" y="2118561"/>
            <a:ext cx="5758598" cy="307777"/>
          </a:xfrm>
          <a:prstGeom prst="rect">
            <a:avLst/>
          </a:prstGeom>
        </p:spPr>
        <p:txBody>
          <a:bodyPr wrap="square">
            <a:spAutoFit/>
          </a:bodyPr>
          <a:lstStyle/>
          <a:p>
            <a:pPr algn="ctr">
              <a:defRPr sz="1862" b="0" i="0" u="none" strike="noStrike" kern="1200" spc="0" baseline="0">
                <a:solidFill>
                  <a:srgbClr val="303030">
                    <a:lumMod val="65000"/>
                    <a:lumOff val="35000"/>
                  </a:srgbClr>
                </a:solidFill>
                <a:latin typeface="+mn-lt"/>
                <a:ea typeface="+mn-ea"/>
                <a:cs typeface="+mn-cs"/>
              </a:defRPr>
            </a:pPr>
            <a:r>
              <a:rPr lang="en-US" sz="1400" dirty="0">
                <a:solidFill>
                  <a:srgbClr val="303030">
                    <a:lumMod val="65000"/>
                    <a:lumOff val="35000"/>
                  </a:srgbClr>
                </a:solidFill>
              </a:rPr>
              <a:t>Frequency of Social Media Use Among Past 3-Month Marijuana Users</a:t>
            </a:r>
          </a:p>
        </p:txBody>
      </p:sp>
      <p:sp>
        <p:nvSpPr>
          <p:cNvPr id="10" name="TextBox 9">
            <a:extLst>
              <a:ext uri="{FF2B5EF4-FFF2-40B4-BE49-F238E27FC236}">
                <a16:creationId xmlns:a16="http://schemas.microsoft.com/office/drawing/2014/main" id="{11AE2B02-32AD-5865-0790-A1E10D9D2F84}"/>
              </a:ext>
            </a:extLst>
          </p:cNvPr>
          <p:cNvSpPr txBox="1"/>
          <p:nvPr/>
        </p:nvSpPr>
        <p:spPr>
          <a:xfrm>
            <a:off x="0" y="6610296"/>
            <a:ext cx="7633252" cy="230832"/>
          </a:xfrm>
          <a:prstGeom prst="rect">
            <a:avLst/>
          </a:prstGeom>
          <a:noFill/>
        </p:spPr>
        <p:txBody>
          <a:bodyPr wrap="square" rtlCol="0">
            <a:spAutoFit/>
          </a:bodyPr>
          <a:lstStyle/>
          <a:p>
            <a:r>
              <a:rPr lang="en-US" sz="900" dirty="0" err="1">
                <a:solidFill>
                  <a:srgbClr val="787878"/>
                </a:solidFill>
              </a:rPr>
              <a:t>X2</a:t>
            </a:r>
            <a:r>
              <a:rPr lang="en-US" sz="900" dirty="0">
                <a:solidFill>
                  <a:srgbClr val="787878"/>
                </a:solidFill>
              </a:rPr>
              <a:t>. How often do you use (INSERT ITEM)? </a:t>
            </a:r>
            <a:r>
              <a:rPr lang="en-US" sz="900" i="1" dirty="0">
                <a:solidFill>
                  <a:srgbClr val="787878"/>
                </a:solidFill>
              </a:rPr>
              <a:t>Base: Past 3-Month Marijuana Users (n=304)</a:t>
            </a:r>
            <a:endParaRPr lang="en-US" sz="900" dirty="0">
              <a:solidFill>
                <a:srgbClr val="787878"/>
              </a:solidFill>
            </a:endParaRPr>
          </a:p>
        </p:txBody>
      </p:sp>
    </p:spTree>
    <p:extLst>
      <p:ext uri="{BB962C8B-B14F-4D97-AF65-F5344CB8AC3E}">
        <p14:creationId xmlns:p14="http://schemas.microsoft.com/office/powerpoint/2010/main" val="22844890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D54EE-BA76-4F26-ABA0-DAB654DC7C8E}"/>
              </a:ext>
            </a:extLst>
          </p:cNvPr>
          <p:cNvSpPr>
            <a:spLocks noGrp="1"/>
          </p:cNvSpPr>
          <p:nvPr>
            <p:ph type="title"/>
          </p:nvPr>
        </p:nvSpPr>
        <p:spPr/>
        <p:txBody>
          <a:bodyPr/>
          <a:lstStyle/>
          <a:p>
            <a:r>
              <a:rPr lang="en-US" dirty="0"/>
              <a:t>Appendix A – Demographic Profile</a:t>
            </a:r>
          </a:p>
        </p:txBody>
      </p:sp>
    </p:spTree>
    <p:extLst>
      <p:ext uri="{BB962C8B-B14F-4D97-AF65-F5344CB8AC3E}">
        <p14:creationId xmlns:p14="http://schemas.microsoft.com/office/powerpoint/2010/main" val="2846276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D54EE-BA76-4F26-ABA0-DAB654DC7C8E}"/>
              </a:ext>
            </a:extLst>
          </p:cNvPr>
          <p:cNvSpPr>
            <a:spLocks noGrp="1"/>
          </p:cNvSpPr>
          <p:nvPr>
            <p:ph type="title"/>
          </p:nvPr>
        </p:nvSpPr>
        <p:spPr>
          <a:xfrm>
            <a:off x="185714" y="4409268"/>
            <a:ext cx="8046423" cy="1424480"/>
          </a:xfrm>
        </p:spPr>
        <p:txBody>
          <a:bodyPr/>
          <a:lstStyle/>
          <a:p>
            <a:r>
              <a:rPr lang="en-US" dirty="0"/>
              <a:t>Marijuana Usage</a:t>
            </a:r>
          </a:p>
        </p:txBody>
      </p:sp>
    </p:spTree>
    <p:extLst>
      <p:ext uri="{BB962C8B-B14F-4D97-AF65-F5344CB8AC3E}">
        <p14:creationId xmlns:p14="http://schemas.microsoft.com/office/powerpoint/2010/main" val="2285304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77336C-1F19-456E-A8C2-CDAB5C5EBD09}"/>
              </a:ext>
            </a:extLst>
          </p:cNvPr>
          <p:cNvSpPr>
            <a:spLocks noGrp="1"/>
          </p:cNvSpPr>
          <p:nvPr>
            <p:ph idx="11"/>
          </p:nvPr>
        </p:nvSpPr>
        <p:spPr>
          <a:xfrm>
            <a:off x="1102163" y="739749"/>
            <a:ext cx="11577234" cy="596068"/>
          </a:xfrm>
        </p:spPr>
        <p:txBody>
          <a:bodyPr/>
          <a:lstStyle/>
          <a:p>
            <a:r>
              <a:rPr lang="en-US" dirty="0"/>
              <a:t>Demographic Profile – Frequency of Marijuana Usage</a:t>
            </a:r>
          </a:p>
        </p:txBody>
      </p:sp>
      <p:sp>
        <p:nvSpPr>
          <p:cNvPr id="4" name="Slide Number Placeholder 3">
            <a:extLst>
              <a:ext uri="{FF2B5EF4-FFF2-40B4-BE49-F238E27FC236}">
                <a16:creationId xmlns:a16="http://schemas.microsoft.com/office/drawing/2014/main" id="{1AB3B120-EB23-47D2-A676-67E0FDD4DCFC}"/>
              </a:ext>
            </a:extLst>
          </p:cNvPr>
          <p:cNvSpPr>
            <a:spLocks noGrp="1"/>
          </p:cNvSpPr>
          <p:nvPr>
            <p:ph type="sldNum" sz="quarter" idx="4"/>
          </p:nvPr>
        </p:nvSpPr>
        <p:spPr/>
        <p:txBody>
          <a:bodyPr/>
          <a:lstStyle/>
          <a:p>
            <a:fld id="{3AFB7006-8003-4929-A787-32E51C1CB892}" type="slidenum">
              <a:rPr lang="en-US" smtClean="0"/>
              <a:pPr/>
              <a:t>60</a:t>
            </a:fld>
            <a:endParaRPr lang="en-US" dirty="0"/>
          </a:p>
        </p:txBody>
      </p:sp>
      <p:graphicFrame>
        <p:nvGraphicFramePr>
          <p:cNvPr id="7" name="Table 6">
            <a:extLst>
              <a:ext uri="{FF2B5EF4-FFF2-40B4-BE49-F238E27FC236}">
                <a16:creationId xmlns:a16="http://schemas.microsoft.com/office/drawing/2014/main" id="{AEB030E9-16F7-76ED-33A6-9A3734E7F91B}"/>
              </a:ext>
            </a:extLst>
          </p:cNvPr>
          <p:cNvGraphicFramePr>
            <a:graphicFrameLocks noGrp="1"/>
          </p:cNvGraphicFramePr>
          <p:nvPr/>
        </p:nvGraphicFramePr>
        <p:xfrm>
          <a:off x="1102163" y="1884479"/>
          <a:ext cx="9734861" cy="2956962"/>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470922696"/>
                    </a:ext>
                  </a:extLst>
                </a:gridCol>
                <a:gridCol w="1243019">
                  <a:extLst>
                    <a:ext uri="{9D8B030D-6E8A-4147-A177-3AD203B41FA5}">
                      <a16:colId xmlns:a16="http://schemas.microsoft.com/office/drawing/2014/main" val="3238096619"/>
                    </a:ext>
                  </a:extLst>
                </a:gridCol>
                <a:gridCol w="2246414">
                  <a:extLst>
                    <a:ext uri="{9D8B030D-6E8A-4147-A177-3AD203B41FA5}">
                      <a16:colId xmlns:a16="http://schemas.microsoft.com/office/drawing/2014/main" val="4247909470"/>
                    </a:ext>
                  </a:extLst>
                </a:gridCol>
                <a:gridCol w="2246414">
                  <a:extLst>
                    <a:ext uri="{9D8B030D-6E8A-4147-A177-3AD203B41FA5}">
                      <a16:colId xmlns:a16="http://schemas.microsoft.com/office/drawing/2014/main" val="4285814932"/>
                    </a:ext>
                  </a:extLst>
                </a:gridCol>
                <a:gridCol w="2246414">
                  <a:extLst>
                    <a:ext uri="{9D8B030D-6E8A-4147-A177-3AD203B41FA5}">
                      <a16:colId xmlns:a16="http://schemas.microsoft.com/office/drawing/2014/main" val="2202348926"/>
                    </a:ext>
                  </a:extLst>
                </a:gridCol>
              </a:tblGrid>
              <a:tr h="488082">
                <a:tc>
                  <a:txBody>
                    <a:bodyPr/>
                    <a:lstStyle/>
                    <a:p>
                      <a:endParaRPr lang="en-US" sz="1200" dirty="0">
                        <a:solidFill>
                          <a:srgbClr val="787878"/>
                        </a:solidFill>
                      </a:endParaRPr>
                    </a:p>
                  </a:txBody>
                  <a:tcPr>
                    <a:solidFill>
                      <a:srgbClr val="20A5E8"/>
                    </a:solidFill>
                  </a:tcPr>
                </a:tc>
                <a:tc>
                  <a:txBody>
                    <a:bodyPr/>
                    <a:lstStyle/>
                    <a:p>
                      <a:pPr algn="ctr"/>
                      <a:r>
                        <a:rPr lang="en-US" sz="1200" dirty="0">
                          <a:solidFill>
                            <a:schemeClr val="bg1"/>
                          </a:solidFill>
                        </a:rPr>
                        <a:t>Total</a:t>
                      </a:r>
                      <a:endParaRPr lang="en-US" sz="1200" b="0" dirty="0">
                        <a:solidFill>
                          <a:schemeClr val="bg1"/>
                        </a:solidFill>
                      </a:endParaRPr>
                    </a:p>
                  </a:txBody>
                  <a:tcPr anchor="b">
                    <a:solidFill>
                      <a:srgbClr val="20A5E8"/>
                    </a:solidFill>
                  </a:tcPr>
                </a:tc>
                <a:tc>
                  <a:txBody>
                    <a:bodyPr/>
                    <a:lstStyle/>
                    <a:p>
                      <a:pPr algn="ctr"/>
                      <a:r>
                        <a:rPr lang="en-US" sz="1200" dirty="0">
                          <a:solidFill>
                            <a:schemeClr val="bg1"/>
                          </a:solidFill>
                        </a:rPr>
                        <a:t>Within the past week</a:t>
                      </a:r>
                    </a:p>
                    <a:p>
                      <a:pPr algn="ctr"/>
                      <a:r>
                        <a:rPr lang="en-US" sz="1200" dirty="0">
                          <a:solidFill>
                            <a:schemeClr val="bg1"/>
                          </a:solidFill>
                        </a:rPr>
                        <a:t>(A)</a:t>
                      </a:r>
                    </a:p>
                  </a:txBody>
                  <a:tcPr anchor="b">
                    <a:solidFill>
                      <a:srgbClr val="20A5E8"/>
                    </a:solidFill>
                  </a:tcPr>
                </a:tc>
                <a:tc>
                  <a:txBody>
                    <a:bodyPr/>
                    <a:lstStyle/>
                    <a:p>
                      <a:pPr algn="ctr"/>
                      <a:r>
                        <a:rPr lang="en-US" sz="1200" dirty="0">
                          <a:solidFill>
                            <a:schemeClr val="bg1"/>
                          </a:solidFill>
                        </a:rPr>
                        <a:t>Within the past 3 months</a:t>
                      </a:r>
                    </a:p>
                    <a:p>
                      <a:pPr algn="ctr"/>
                      <a:r>
                        <a:rPr lang="en-US" sz="1200" dirty="0">
                          <a:solidFill>
                            <a:schemeClr val="bg1"/>
                          </a:solidFill>
                        </a:rPr>
                        <a:t>(B)</a:t>
                      </a:r>
                    </a:p>
                  </a:txBody>
                  <a:tcPr anchor="b">
                    <a:solidFill>
                      <a:srgbClr val="20A5E8"/>
                    </a:solidFill>
                  </a:tcPr>
                </a:tc>
                <a:tc>
                  <a:txBody>
                    <a:bodyPr/>
                    <a:lstStyle/>
                    <a:p>
                      <a:pPr algn="ctr"/>
                      <a:r>
                        <a:rPr lang="en-US" sz="1200" dirty="0">
                          <a:solidFill>
                            <a:schemeClr val="bg1"/>
                          </a:solidFill>
                        </a:rPr>
                        <a:t>More than 3 months ago</a:t>
                      </a:r>
                    </a:p>
                    <a:p>
                      <a:pPr algn="ctr"/>
                      <a:r>
                        <a:rPr lang="en-US" sz="1200" dirty="0">
                          <a:solidFill>
                            <a:schemeClr val="bg1"/>
                          </a:solidFill>
                        </a:rPr>
                        <a:t>(C)</a:t>
                      </a:r>
                    </a:p>
                  </a:txBody>
                  <a:tcPr anchor="b">
                    <a:solidFill>
                      <a:srgbClr val="20A5E8"/>
                    </a:solidFill>
                  </a:tcPr>
                </a:tc>
                <a:extLst>
                  <a:ext uri="{0D108BD9-81ED-4DB2-BD59-A6C34878D82A}">
                    <a16:rowId xmlns:a16="http://schemas.microsoft.com/office/drawing/2014/main" val="2369475805"/>
                  </a:ext>
                </a:extLst>
              </a:tr>
              <a:tr h="274320">
                <a:tc>
                  <a:txBody>
                    <a:bodyPr/>
                    <a:lstStyle/>
                    <a:p>
                      <a:r>
                        <a:rPr lang="en-US" sz="1200" dirty="0">
                          <a:solidFill>
                            <a:srgbClr val="787878"/>
                          </a:solidFill>
                        </a:rPr>
                        <a:t>Total</a:t>
                      </a:r>
                    </a:p>
                  </a:txBody>
                  <a:tcPr/>
                </a:tc>
                <a:tc>
                  <a:txBody>
                    <a:bodyPr/>
                    <a:lstStyle/>
                    <a:p>
                      <a:pPr algn="ctr"/>
                      <a:r>
                        <a:rPr lang="en-US" sz="1200" kern="1200" dirty="0">
                          <a:solidFill>
                            <a:srgbClr val="787878"/>
                          </a:solidFill>
                          <a:latin typeface="+mn-lt"/>
                          <a:ea typeface="+mn-ea"/>
                          <a:cs typeface="+mn-cs"/>
                        </a:rPr>
                        <a:t>783</a:t>
                      </a:r>
                    </a:p>
                  </a:txBody>
                  <a:tcPr anchor="ctr"/>
                </a:tc>
                <a:tc>
                  <a:txBody>
                    <a:bodyPr/>
                    <a:lstStyle/>
                    <a:p>
                      <a:pPr algn="ctr"/>
                      <a:r>
                        <a:rPr lang="en-US" sz="1200" kern="1200" dirty="0">
                          <a:solidFill>
                            <a:srgbClr val="787878"/>
                          </a:solidFill>
                          <a:latin typeface="+mn-lt"/>
                          <a:ea typeface="+mn-ea"/>
                          <a:cs typeface="+mn-cs"/>
                        </a:rPr>
                        <a:t>189</a:t>
                      </a:r>
                    </a:p>
                  </a:txBody>
                  <a:tcPr anchor="ctr"/>
                </a:tc>
                <a:tc>
                  <a:txBody>
                    <a:bodyPr/>
                    <a:lstStyle/>
                    <a:p>
                      <a:pPr algn="ctr"/>
                      <a:r>
                        <a:rPr lang="en-US" sz="1200" kern="1200" dirty="0">
                          <a:solidFill>
                            <a:srgbClr val="787878"/>
                          </a:solidFill>
                          <a:latin typeface="+mn-lt"/>
                          <a:ea typeface="+mn-ea"/>
                          <a:cs typeface="+mn-cs"/>
                        </a:rPr>
                        <a:t>115</a:t>
                      </a:r>
                    </a:p>
                  </a:txBody>
                  <a:tcPr anchor="ctr"/>
                </a:tc>
                <a:tc>
                  <a:txBody>
                    <a:bodyPr/>
                    <a:lstStyle/>
                    <a:p>
                      <a:pPr algn="ctr"/>
                      <a:r>
                        <a:rPr lang="en-US" sz="1200" kern="1200" dirty="0">
                          <a:solidFill>
                            <a:srgbClr val="787878"/>
                          </a:solidFill>
                          <a:latin typeface="+mn-lt"/>
                          <a:ea typeface="+mn-ea"/>
                          <a:cs typeface="+mn-cs"/>
                        </a:rPr>
                        <a:t>164</a:t>
                      </a:r>
                    </a:p>
                  </a:txBody>
                  <a:tcPr anchor="ctr"/>
                </a:tc>
                <a:extLst>
                  <a:ext uri="{0D108BD9-81ED-4DB2-BD59-A6C34878D82A}">
                    <a16:rowId xmlns:a16="http://schemas.microsoft.com/office/drawing/2014/main" val="2217310208"/>
                  </a:ext>
                </a:extLst>
              </a:tr>
              <a:tr h="274320">
                <a:tc>
                  <a:txBody>
                    <a:bodyPr/>
                    <a:lstStyle/>
                    <a:p>
                      <a:r>
                        <a:rPr lang="en-US" sz="1200" dirty="0">
                          <a:solidFill>
                            <a:srgbClr val="787878"/>
                          </a:solidFill>
                        </a:rPr>
                        <a:t>Gender</a:t>
                      </a:r>
                    </a:p>
                  </a:txBody>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extLst>
                  <a:ext uri="{0D108BD9-81ED-4DB2-BD59-A6C34878D82A}">
                    <a16:rowId xmlns:a16="http://schemas.microsoft.com/office/drawing/2014/main" val="160630218"/>
                  </a:ext>
                </a:extLst>
              </a:tr>
              <a:tr h="274320">
                <a:tc>
                  <a:txBody>
                    <a:bodyPr/>
                    <a:lstStyle/>
                    <a:p>
                      <a:pPr marL="91440"/>
                      <a:r>
                        <a:rPr lang="en-US" sz="1200" dirty="0">
                          <a:solidFill>
                            <a:srgbClr val="787878"/>
                          </a:solidFill>
                        </a:rPr>
                        <a:t>Male</a:t>
                      </a:r>
                    </a:p>
                  </a:txBody>
                  <a:tcPr/>
                </a:tc>
                <a:tc>
                  <a:txBody>
                    <a:bodyPr/>
                    <a:lstStyle/>
                    <a:p>
                      <a:pPr algn="ctr"/>
                      <a:r>
                        <a:rPr lang="en-US" sz="1200" kern="1200" dirty="0">
                          <a:solidFill>
                            <a:srgbClr val="787878"/>
                          </a:solidFill>
                          <a:latin typeface="+mn-lt"/>
                          <a:ea typeface="+mn-ea"/>
                          <a:cs typeface="+mn-cs"/>
                        </a:rPr>
                        <a:t>42%</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61%</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45%</a:t>
                      </a:r>
                    </a:p>
                  </a:txBody>
                  <a:tcPr anchor="ctr">
                    <a:lnL w="12700" cap="flat" cmpd="sng" algn="ctr">
                      <a:solidFill>
                        <a:schemeClr val="tx1"/>
                      </a:solidFill>
                      <a:prstDash val="dash"/>
                      <a:round/>
                      <a:headEnd type="none" w="med" len="med"/>
                      <a:tailEnd type="none" w="med" len="med"/>
                    </a:lnL>
                  </a:tcPr>
                </a:tc>
                <a:tc>
                  <a:txBody>
                    <a:bodyPr/>
                    <a:lstStyle/>
                    <a:p>
                      <a:pPr algn="ctr"/>
                      <a:r>
                        <a:rPr lang="en-US" sz="1200" kern="1200" dirty="0">
                          <a:solidFill>
                            <a:srgbClr val="787878"/>
                          </a:solidFill>
                          <a:latin typeface="+mn-lt"/>
                          <a:ea typeface="+mn-ea"/>
                          <a:cs typeface="+mn-cs"/>
                        </a:rPr>
                        <a:t>38%</a:t>
                      </a: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4218363643"/>
                  </a:ext>
                </a:extLst>
              </a:tr>
              <a:tr h="274320">
                <a:tc>
                  <a:txBody>
                    <a:bodyPr/>
                    <a:lstStyle/>
                    <a:p>
                      <a:pPr marL="91440"/>
                      <a:r>
                        <a:rPr lang="en-US" sz="1200" dirty="0">
                          <a:solidFill>
                            <a:srgbClr val="787878"/>
                          </a:solidFill>
                        </a:rPr>
                        <a:t>Female</a:t>
                      </a:r>
                    </a:p>
                  </a:txBody>
                  <a:tcPr/>
                </a:tc>
                <a:tc>
                  <a:txBody>
                    <a:bodyPr/>
                    <a:lstStyle/>
                    <a:p>
                      <a:pPr algn="ctr"/>
                      <a:r>
                        <a:rPr lang="en-US" sz="1200" kern="1200" dirty="0">
                          <a:solidFill>
                            <a:srgbClr val="787878"/>
                          </a:solidFill>
                          <a:latin typeface="+mn-lt"/>
                          <a:ea typeface="+mn-ea"/>
                          <a:cs typeface="+mn-cs"/>
                        </a:rPr>
                        <a:t>57%</a:t>
                      </a:r>
                    </a:p>
                  </a:txBody>
                  <a:tcPr anchor="ctr"/>
                </a:tc>
                <a:tc>
                  <a:txBody>
                    <a:bodyPr/>
                    <a:lstStyle/>
                    <a:p>
                      <a:pPr algn="ctr"/>
                      <a:r>
                        <a:rPr lang="en-US" sz="1200" kern="1200" dirty="0">
                          <a:solidFill>
                            <a:srgbClr val="787878"/>
                          </a:solidFill>
                          <a:latin typeface="+mn-lt"/>
                          <a:ea typeface="+mn-ea"/>
                          <a:cs typeface="+mn-cs"/>
                        </a:rPr>
                        <a:t>39%</a:t>
                      </a:r>
                    </a:p>
                  </a:txBody>
                  <a:tcPr anchor="ctr">
                    <a:lnT w="12700" cap="flat" cmpd="sng" algn="ctr">
                      <a:solidFill>
                        <a:schemeClr val="tx1"/>
                      </a:solidFill>
                      <a:prstDash val="dash"/>
                      <a:round/>
                      <a:headEnd type="none" w="med" len="med"/>
                      <a:tailEnd type="none" w="med" len="med"/>
                    </a:lnT>
                  </a:tcPr>
                </a:tc>
                <a:tc>
                  <a:txBody>
                    <a:bodyPr/>
                    <a:lstStyle/>
                    <a:p>
                      <a:pPr algn="ctr"/>
                      <a:r>
                        <a:rPr lang="en-US" sz="1200" kern="1200" dirty="0">
                          <a:solidFill>
                            <a:srgbClr val="787878"/>
                          </a:solidFill>
                          <a:latin typeface="+mn-lt"/>
                          <a:ea typeface="+mn-ea"/>
                          <a:cs typeface="+mn-cs"/>
                        </a:rPr>
                        <a:t>55%</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62%</a:t>
                      </a:r>
                      <a:r>
                        <a:rPr lang="en-US" sz="1200" b="1" u="none" strike="noStrike" kern="1200" baseline="30000" dirty="0">
                          <a:solidFill>
                            <a:srgbClr val="787878"/>
                          </a:solidFill>
                          <a:effectLst/>
                          <a:latin typeface="+mn-lt"/>
                          <a:ea typeface="+mn-ea"/>
                          <a:cs typeface="+mn-cs"/>
                        </a:rPr>
                        <a:t>A</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477713627"/>
                  </a:ext>
                </a:extLst>
              </a:tr>
              <a:tr h="274320">
                <a:tc>
                  <a:txBody>
                    <a:bodyPr/>
                    <a:lstStyle/>
                    <a:p>
                      <a:r>
                        <a:rPr lang="en-US" sz="1200" dirty="0">
                          <a:solidFill>
                            <a:srgbClr val="787878"/>
                          </a:solidFill>
                        </a:rPr>
                        <a:t>Age</a:t>
                      </a:r>
                    </a:p>
                  </a:txBody>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3717792709"/>
                  </a:ext>
                </a:extLst>
              </a:tr>
              <a:tr h="274320">
                <a:tc>
                  <a:txBody>
                    <a:bodyPr/>
                    <a:lstStyle/>
                    <a:p>
                      <a:pPr marL="91440"/>
                      <a:r>
                        <a:rPr lang="en-US" sz="1200" dirty="0">
                          <a:solidFill>
                            <a:srgbClr val="787878"/>
                          </a:solidFill>
                        </a:rPr>
                        <a:t>16-34</a:t>
                      </a:r>
                    </a:p>
                  </a:txBody>
                  <a:tcPr/>
                </a:tc>
                <a:tc>
                  <a:txBody>
                    <a:bodyPr/>
                    <a:lstStyle/>
                    <a:p>
                      <a:pPr algn="ctr"/>
                      <a:r>
                        <a:rPr lang="en-US" sz="1200" kern="1200" dirty="0">
                          <a:solidFill>
                            <a:srgbClr val="787878"/>
                          </a:solidFill>
                          <a:latin typeface="+mn-lt"/>
                          <a:ea typeface="+mn-ea"/>
                          <a:cs typeface="+mn-cs"/>
                        </a:rPr>
                        <a:t>24%</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40%</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29%</a:t>
                      </a:r>
                    </a:p>
                  </a:txBody>
                  <a:tcPr anchor="ctr">
                    <a:lnL w="12700" cap="flat" cmpd="sng" algn="ctr">
                      <a:solidFill>
                        <a:schemeClr val="tx1"/>
                      </a:solidFill>
                      <a:prstDash val="dash"/>
                      <a:round/>
                      <a:headEnd type="none" w="med" len="med"/>
                      <a:tailEnd type="none" w="med" len="med"/>
                    </a:lnL>
                  </a:tcPr>
                </a:tc>
                <a:tc>
                  <a:txBody>
                    <a:bodyPr/>
                    <a:lstStyle/>
                    <a:p>
                      <a:pPr algn="ctr"/>
                      <a:r>
                        <a:rPr lang="en-US" sz="1200" kern="1200" dirty="0">
                          <a:solidFill>
                            <a:srgbClr val="787878"/>
                          </a:solidFill>
                          <a:latin typeface="+mn-lt"/>
                          <a:ea typeface="+mn-ea"/>
                          <a:cs typeface="+mn-cs"/>
                        </a:rPr>
                        <a:t>20%</a:t>
                      </a:r>
                    </a:p>
                  </a:txBody>
                  <a:tcPr anchor="ctr"/>
                </a:tc>
                <a:extLst>
                  <a:ext uri="{0D108BD9-81ED-4DB2-BD59-A6C34878D82A}">
                    <a16:rowId xmlns:a16="http://schemas.microsoft.com/office/drawing/2014/main" val="3312048126"/>
                  </a:ext>
                </a:extLst>
              </a:tr>
              <a:tr h="274320">
                <a:tc>
                  <a:txBody>
                    <a:bodyPr/>
                    <a:lstStyle/>
                    <a:p>
                      <a:pPr marL="91440"/>
                      <a:r>
                        <a:rPr lang="en-US" sz="1200" dirty="0">
                          <a:solidFill>
                            <a:srgbClr val="787878"/>
                          </a:solidFill>
                        </a:rPr>
                        <a:t>35-49</a:t>
                      </a:r>
                    </a:p>
                  </a:txBody>
                  <a:tcPr/>
                </a:tc>
                <a:tc>
                  <a:txBody>
                    <a:bodyPr/>
                    <a:lstStyle/>
                    <a:p>
                      <a:pPr algn="ctr"/>
                      <a:r>
                        <a:rPr lang="en-US" sz="1200" kern="1200" dirty="0">
                          <a:solidFill>
                            <a:srgbClr val="787878"/>
                          </a:solidFill>
                          <a:latin typeface="+mn-lt"/>
                          <a:ea typeface="+mn-ea"/>
                          <a:cs typeface="+mn-cs"/>
                        </a:rPr>
                        <a:t>25%</a:t>
                      </a:r>
                    </a:p>
                  </a:txBody>
                  <a:tcPr anchor="ctr"/>
                </a:tc>
                <a:tc>
                  <a:txBody>
                    <a:bodyPr/>
                    <a:lstStyle/>
                    <a:p>
                      <a:pPr algn="ctr"/>
                      <a:r>
                        <a:rPr lang="en-US" sz="1200" kern="1200" dirty="0">
                          <a:solidFill>
                            <a:srgbClr val="787878"/>
                          </a:solidFill>
                          <a:latin typeface="+mn-lt"/>
                          <a:ea typeface="+mn-ea"/>
                          <a:cs typeface="+mn-cs"/>
                        </a:rPr>
                        <a:t>35%</a:t>
                      </a:r>
                    </a:p>
                  </a:txBody>
                  <a:tcPr anchor="ctr">
                    <a:lnT w="12700" cap="flat" cmpd="sng" algn="ctr">
                      <a:solidFill>
                        <a:schemeClr val="tx1"/>
                      </a:solidFill>
                      <a:prstDash val="dash"/>
                      <a:round/>
                      <a:headEnd type="none" w="med" len="med"/>
                      <a:tailEnd type="none" w="med" len="med"/>
                    </a:lnT>
                  </a:tcPr>
                </a:tc>
                <a:tc>
                  <a:txBody>
                    <a:bodyPr/>
                    <a:lstStyle/>
                    <a:p>
                      <a:pPr algn="ctr"/>
                      <a:r>
                        <a:rPr lang="en-US" sz="1200" kern="1200" dirty="0">
                          <a:solidFill>
                            <a:srgbClr val="787878"/>
                          </a:solidFill>
                          <a:latin typeface="+mn-lt"/>
                          <a:ea typeface="+mn-ea"/>
                          <a:cs typeface="+mn-cs"/>
                        </a:rPr>
                        <a:t>39%</a:t>
                      </a:r>
                    </a:p>
                  </a:txBody>
                  <a:tcPr anchor="ctr"/>
                </a:tc>
                <a:tc>
                  <a:txBody>
                    <a:bodyPr/>
                    <a:lstStyle/>
                    <a:p>
                      <a:pPr algn="ctr"/>
                      <a:r>
                        <a:rPr lang="en-US" sz="1200" kern="1200" dirty="0">
                          <a:solidFill>
                            <a:srgbClr val="787878"/>
                          </a:solidFill>
                          <a:latin typeface="+mn-lt"/>
                          <a:ea typeface="+mn-ea"/>
                          <a:cs typeface="+mn-cs"/>
                        </a:rPr>
                        <a:t>24%</a:t>
                      </a: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779336377"/>
                  </a:ext>
                </a:extLst>
              </a:tr>
              <a:tr h="274320">
                <a:tc>
                  <a:txBody>
                    <a:bodyPr/>
                    <a:lstStyle/>
                    <a:p>
                      <a:pPr marL="91440"/>
                      <a:r>
                        <a:rPr lang="en-US" sz="1200" dirty="0">
                          <a:solidFill>
                            <a:srgbClr val="787878"/>
                          </a:solidFill>
                        </a:rPr>
                        <a:t>50-64</a:t>
                      </a:r>
                    </a:p>
                  </a:txBody>
                  <a:tcPr/>
                </a:tc>
                <a:tc>
                  <a:txBody>
                    <a:bodyPr/>
                    <a:lstStyle/>
                    <a:p>
                      <a:pPr algn="ctr"/>
                      <a:r>
                        <a:rPr lang="en-US" sz="1200" kern="1200" dirty="0">
                          <a:solidFill>
                            <a:srgbClr val="787878"/>
                          </a:solidFill>
                          <a:latin typeface="+mn-lt"/>
                          <a:ea typeface="+mn-ea"/>
                          <a:cs typeface="+mn-cs"/>
                        </a:rPr>
                        <a:t>27%</a:t>
                      </a:r>
                    </a:p>
                  </a:txBody>
                  <a:tcPr anchor="ctr"/>
                </a:tc>
                <a:tc>
                  <a:txBody>
                    <a:bodyPr/>
                    <a:lstStyle/>
                    <a:p>
                      <a:pPr algn="ctr"/>
                      <a:r>
                        <a:rPr lang="en-US" sz="1200" kern="1200" dirty="0">
                          <a:solidFill>
                            <a:srgbClr val="787878"/>
                          </a:solidFill>
                          <a:latin typeface="+mn-lt"/>
                          <a:ea typeface="+mn-ea"/>
                          <a:cs typeface="+mn-cs"/>
                        </a:rPr>
                        <a:t>12%</a:t>
                      </a:r>
                    </a:p>
                  </a:txBody>
                  <a:tcPr anchor="ctr"/>
                </a:tc>
                <a:tc>
                  <a:txBody>
                    <a:bodyPr/>
                    <a:lstStyle/>
                    <a:p>
                      <a:pPr algn="ctr"/>
                      <a:r>
                        <a:rPr lang="en-US" sz="1200" kern="1200" dirty="0">
                          <a:solidFill>
                            <a:srgbClr val="787878"/>
                          </a:solidFill>
                          <a:latin typeface="+mn-lt"/>
                          <a:ea typeface="+mn-ea"/>
                          <a:cs typeface="+mn-cs"/>
                        </a:rPr>
                        <a:t>17%</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29%</a:t>
                      </a:r>
                      <a:r>
                        <a:rPr lang="en-US" sz="1200" b="1" u="none" strike="noStrike" kern="1200" baseline="30000" dirty="0">
                          <a:solidFill>
                            <a:srgbClr val="787878"/>
                          </a:solidFill>
                          <a:effectLst/>
                          <a:latin typeface="+mn-lt"/>
                          <a:ea typeface="+mn-ea"/>
                          <a:cs typeface="+mn-cs"/>
                        </a:rPr>
                        <a:t>A</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255040264"/>
                  </a:ext>
                </a:extLst>
              </a:tr>
              <a:tr h="274320">
                <a:tc>
                  <a:txBody>
                    <a:bodyPr/>
                    <a:lstStyle/>
                    <a:p>
                      <a:pPr marL="91440"/>
                      <a:r>
                        <a:rPr lang="en-US" sz="1200" dirty="0">
                          <a:solidFill>
                            <a:srgbClr val="787878"/>
                          </a:solidFill>
                        </a:rPr>
                        <a:t>65 or older</a:t>
                      </a:r>
                    </a:p>
                  </a:txBody>
                  <a:tcPr/>
                </a:tc>
                <a:tc>
                  <a:txBody>
                    <a:bodyPr/>
                    <a:lstStyle/>
                    <a:p>
                      <a:pPr algn="ctr"/>
                      <a:r>
                        <a:rPr lang="en-US" sz="1200" kern="1200" dirty="0">
                          <a:solidFill>
                            <a:srgbClr val="787878"/>
                          </a:solidFill>
                          <a:latin typeface="+mn-lt"/>
                          <a:ea typeface="+mn-ea"/>
                          <a:cs typeface="+mn-cs"/>
                        </a:rPr>
                        <a:t>24%</a:t>
                      </a:r>
                    </a:p>
                  </a:txBody>
                  <a:tcPr anchor="ctr"/>
                </a:tc>
                <a:tc>
                  <a:txBody>
                    <a:bodyPr/>
                    <a:lstStyle/>
                    <a:p>
                      <a:pPr algn="ctr"/>
                      <a:r>
                        <a:rPr lang="en-US" sz="1200" kern="1200" dirty="0">
                          <a:solidFill>
                            <a:srgbClr val="787878"/>
                          </a:solidFill>
                          <a:latin typeface="+mn-lt"/>
                          <a:ea typeface="+mn-ea"/>
                          <a:cs typeface="+mn-cs"/>
                        </a:rPr>
                        <a:t>13%</a:t>
                      </a:r>
                    </a:p>
                  </a:txBody>
                  <a:tcPr anchor="ctr"/>
                </a:tc>
                <a:tc>
                  <a:txBody>
                    <a:bodyPr/>
                    <a:lstStyle/>
                    <a:p>
                      <a:pPr algn="ctr"/>
                      <a:r>
                        <a:rPr lang="en-US" sz="1200" kern="1200" dirty="0">
                          <a:solidFill>
                            <a:srgbClr val="787878"/>
                          </a:solidFill>
                          <a:latin typeface="+mn-lt"/>
                          <a:ea typeface="+mn-ea"/>
                          <a:cs typeface="+mn-cs"/>
                        </a:rPr>
                        <a:t>14%</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27%</a:t>
                      </a:r>
                      <a:r>
                        <a:rPr lang="en-US" sz="1200" b="1" u="none" strike="noStrike" kern="1200" baseline="30000" dirty="0">
                          <a:solidFill>
                            <a:srgbClr val="787878"/>
                          </a:solidFill>
                          <a:effectLst/>
                          <a:latin typeface="+mn-lt"/>
                          <a:ea typeface="+mn-ea"/>
                          <a:cs typeface="+mn-cs"/>
                        </a:rPr>
                        <a:t>A</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2681063837"/>
                  </a:ext>
                </a:extLst>
              </a:tr>
            </a:tbl>
          </a:graphicData>
        </a:graphic>
      </p:graphicFrame>
      <p:sp>
        <p:nvSpPr>
          <p:cNvPr id="2" name="TextBox 1">
            <a:extLst>
              <a:ext uri="{FF2B5EF4-FFF2-40B4-BE49-F238E27FC236}">
                <a16:creationId xmlns:a16="http://schemas.microsoft.com/office/drawing/2014/main" id="{657E8BAD-423F-FDB9-B39B-78CDD54F1037}"/>
              </a:ext>
            </a:extLst>
          </p:cNvPr>
          <p:cNvSpPr txBox="1"/>
          <p:nvPr/>
        </p:nvSpPr>
        <p:spPr>
          <a:xfrm>
            <a:off x="0" y="6634167"/>
            <a:ext cx="7457576" cy="230832"/>
          </a:xfrm>
          <a:prstGeom prst="rect">
            <a:avLst/>
          </a:prstGeom>
          <a:noFill/>
        </p:spPr>
        <p:txBody>
          <a:bodyPr wrap="square" rtlCol="0">
            <a:spAutoFit/>
          </a:bodyPr>
          <a:lstStyle/>
          <a:p>
            <a:r>
              <a:rPr lang="en-US" sz="900" dirty="0">
                <a:solidFill>
                  <a:srgbClr val="787878"/>
                </a:solidFill>
              </a:rPr>
              <a:t>Q8a. When was the last time you used marijuana? </a:t>
            </a:r>
            <a:r>
              <a:rPr lang="en-US" sz="900" i="1" dirty="0">
                <a:solidFill>
                  <a:srgbClr val="787878"/>
                </a:solidFill>
              </a:rPr>
              <a:t>Base: Marijuana Users (n=468)</a:t>
            </a:r>
            <a:endParaRPr lang="en-US" sz="900" dirty="0">
              <a:solidFill>
                <a:srgbClr val="787878"/>
              </a:solidFill>
            </a:endParaRPr>
          </a:p>
        </p:txBody>
      </p:sp>
      <p:sp>
        <p:nvSpPr>
          <p:cNvPr id="5" name="Rectangle 4">
            <a:extLst>
              <a:ext uri="{FF2B5EF4-FFF2-40B4-BE49-F238E27FC236}">
                <a16:creationId xmlns:a16="http://schemas.microsoft.com/office/drawing/2014/main" id="{7ECFD738-29A0-64F3-B05F-C162BEBEFE13}"/>
              </a:ext>
            </a:extLst>
          </p:cNvPr>
          <p:cNvSpPr/>
          <p:nvPr/>
        </p:nvSpPr>
        <p:spPr>
          <a:xfrm>
            <a:off x="9482049" y="6534834"/>
            <a:ext cx="2709951" cy="215444"/>
          </a:xfrm>
          <a:prstGeom prst="rect">
            <a:avLst/>
          </a:prstGeom>
        </p:spPr>
        <p:txBody>
          <a:bodyPr wrap="square">
            <a:spAutoFit/>
          </a:bodyPr>
          <a:lstStyle/>
          <a:p>
            <a:pPr marL="342900" indent="-342900" fontAlgn="base">
              <a:spcBef>
                <a:spcPct val="0"/>
              </a:spcBef>
              <a:spcAft>
                <a:spcPct val="0"/>
              </a:spcAft>
              <a:tabLst>
                <a:tab pos="346075" algn="l"/>
              </a:tabLst>
            </a:pPr>
            <a:r>
              <a:rPr lang="en-US" sz="800" i="1" dirty="0">
                <a:solidFill>
                  <a:srgbClr val="787878"/>
                </a:solidFill>
                <a:ea typeface="ＭＳ Ｐゴシック" charset="0"/>
                <a:sym typeface="Symbol" pitchFamily="18" charset="2"/>
              </a:rPr>
              <a:t>A/B/C Denotes Significance at the 95% confidence level</a:t>
            </a:r>
            <a:endParaRPr lang="en-US" sz="800" i="1" dirty="0">
              <a:solidFill>
                <a:srgbClr val="787878"/>
              </a:solidFill>
              <a:ea typeface="ＭＳ Ｐゴシック" charset="0"/>
            </a:endParaRPr>
          </a:p>
        </p:txBody>
      </p:sp>
    </p:spTree>
    <p:extLst>
      <p:ext uri="{BB962C8B-B14F-4D97-AF65-F5344CB8AC3E}">
        <p14:creationId xmlns:p14="http://schemas.microsoft.com/office/powerpoint/2010/main" val="7590272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77336C-1F19-456E-A8C2-CDAB5C5EBD09}"/>
              </a:ext>
            </a:extLst>
          </p:cNvPr>
          <p:cNvSpPr>
            <a:spLocks noGrp="1"/>
          </p:cNvSpPr>
          <p:nvPr>
            <p:ph idx="11"/>
          </p:nvPr>
        </p:nvSpPr>
        <p:spPr>
          <a:xfrm>
            <a:off x="819135" y="735743"/>
            <a:ext cx="11577234" cy="596068"/>
          </a:xfrm>
        </p:spPr>
        <p:txBody>
          <a:bodyPr/>
          <a:lstStyle/>
          <a:p>
            <a:r>
              <a:rPr lang="en-US" dirty="0"/>
              <a:t>Demographic Profile – Frequency of Marijuana Usage</a:t>
            </a:r>
          </a:p>
        </p:txBody>
      </p:sp>
      <p:sp>
        <p:nvSpPr>
          <p:cNvPr id="4" name="Slide Number Placeholder 3">
            <a:extLst>
              <a:ext uri="{FF2B5EF4-FFF2-40B4-BE49-F238E27FC236}">
                <a16:creationId xmlns:a16="http://schemas.microsoft.com/office/drawing/2014/main" id="{1AB3B120-EB23-47D2-A676-67E0FDD4DCFC}"/>
              </a:ext>
            </a:extLst>
          </p:cNvPr>
          <p:cNvSpPr>
            <a:spLocks noGrp="1"/>
          </p:cNvSpPr>
          <p:nvPr>
            <p:ph type="sldNum" sz="quarter" idx="4"/>
          </p:nvPr>
        </p:nvSpPr>
        <p:spPr/>
        <p:txBody>
          <a:bodyPr/>
          <a:lstStyle/>
          <a:p>
            <a:fld id="{3AFB7006-8003-4929-A787-32E51C1CB892}" type="slidenum">
              <a:rPr lang="en-US" smtClean="0"/>
              <a:pPr/>
              <a:t>61</a:t>
            </a:fld>
            <a:endParaRPr lang="en-US" dirty="0"/>
          </a:p>
        </p:txBody>
      </p:sp>
      <p:graphicFrame>
        <p:nvGraphicFramePr>
          <p:cNvPr id="7" name="Table 6">
            <a:extLst>
              <a:ext uri="{FF2B5EF4-FFF2-40B4-BE49-F238E27FC236}">
                <a16:creationId xmlns:a16="http://schemas.microsoft.com/office/drawing/2014/main" id="{AEB030E9-16F7-76ED-33A6-9A3734E7F91B}"/>
              </a:ext>
            </a:extLst>
          </p:cNvPr>
          <p:cNvGraphicFramePr>
            <a:graphicFrameLocks noGrp="1"/>
          </p:cNvGraphicFramePr>
          <p:nvPr/>
        </p:nvGraphicFramePr>
        <p:xfrm>
          <a:off x="819135" y="1806178"/>
          <a:ext cx="9734861" cy="3779922"/>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470922696"/>
                    </a:ext>
                  </a:extLst>
                </a:gridCol>
                <a:gridCol w="1243019">
                  <a:extLst>
                    <a:ext uri="{9D8B030D-6E8A-4147-A177-3AD203B41FA5}">
                      <a16:colId xmlns:a16="http://schemas.microsoft.com/office/drawing/2014/main" val="3238096619"/>
                    </a:ext>
                  </a:extLst>
                </a:gridCol>
                <a:gridCol w="2246414">
                  <a:extLst>
                    <a:ext uri="{9D8B030D-6E8A-4147-A177-3AD203B41FA5}">
                      <a16:colId xmlns:a16="http://schemas.microsoft.com/office/drawing/2014/main" val="4247909470"/>
                    </a:ext>
                  </a:extLst>
                </a:gridCol>
                <a:gridCol w="2246414">
                  <a:extLst>
                    <a:ext uri="{9D8B030D-6E8A-4147-A177-3AD203B41FA5}">
                      <a16:colId xmlns:a16="http://schemas.microsoft.com/office/drawing/2014/main" val="4285814932"/>
                    </a:ext>
                  </a:extLst>
                </a:gridCol>
                <a:gridCol w="2246414">
                  <a:extLst>
                    <a:ext uri="{9D8B030D-6E8A-4147-A177-3AD203B41FA5}">
                      <a16:colId xmlns:a16="http://schemas.microsoft.com/office/drawing/2014/main" val="2202348926"/>
                    </a:ext>
                  </a:extLst>
                </a:gridCol>
              </a:tblGrid>
              <a:tr h="488082">
                <a:tc>
                  <a:txBody>
                    <a:bodyPr/>
                    <a:lstStyle/>
                    <a:p>
                      <a:endParaRPr lang="en-US" sz="1200" dirty="0">
                        <a:solidFill>
                          <a:srgbClr val="787878"/>
                        </a:solidFill>
                      </a:endParaRPr>
                    </a:p>
                  </a:txBody>
                  <a:tcPr>
                    <a:solidFill>
                      <a:srgbClr val="20A5E8"/>
                    </a:solidFill>
                  </a:tcPr>
                </a:tc>
                <a:tc>
                  <a:txBody>
                    <a:bodyPr/>
                    <a:lstStyle/>
                    <a:p>
                      <a:pPr algn="ctr"/>
                      <a:r>
                        <a:rPr lang="en-US" sz="1200" dirty="0">
                          <a:solidFill>
                            <a:schemeClr val="bg1"/>
                          </a:solidFill>
                        </a:rPr>
                        <a:t>Total</a:t>
                      </a:r>
                      <a:endParaRPr lang="en-US" sz="1200" b="0" dirty="0">
                        <a:solidFill>
                          <a:schemeClr val="bg1"/>
                        </a:solidFill>
                      </a:endParaRPr>
                    </a:p>
                  </a:txBody>
                  <a:tcPr anchor="b">
                    <a:solidFill>
                      <a:srgbClr val="20A5E8"/>
                    </a:solidFill>
                  </a:tcPr>
                </a:tc>
                <a:tc>
                  <a:txBody>
                    <a:bodyPr/>
                    <a:lstStyle/>
                    <a:p>
                      <a:pPr algn="ctr"/>
                      <a:r>
                        <a:rPr lang="en-US" sz="1200" dirty="0">
                          <a:solidFill>
                            <a:schemeClr val="bg1"/>
                          </a:solidFill>
                        </a:rPr>
                        <a:t>Within the past week</a:t>
                      </a:r>
                    </a:p>
                    <a:p>
                      <a:pPr algn="ctr"/>
                      <a:r>
                        <a:rPr lang="en-US" sz="1200" dirty="0">
                          <a:solidFill>
                            <a:schemeClr val="bg1"/>
                          </a:solidFill>
                        </a:rPr>
                        <a:t>(A)</a:t>
                      </a:r>
                    </a:p>
                  </a:txBody>
                  <a:tcPr anchor="b">
                    <a:solidFill>
                      <a:srgbClr val="20A5E8"/>
                    </a:solidFill>
                  </a:tcPr>
                </a:tc>
                <a:tc>
                  <a:txBody>
                    <a:bodyPr/>
                    <a:lstStyle/>
                    <a:p>
                      <a:pPr algn="ctr"/>
                      <a:r>
                        <a:rPr lang="en-US" sz="1200" dirty="0">
                          <a:solidFill>
                            <a:schemeClr val="bg1"/>
                          </a:solidFill>
                        </a:rPr>
                        <a:t>Within the past 3 months</a:t>
                      </a:r>
                    </a:p>
                    <a:p>
                      <a:pPr algn="ctr"/>
                      <a:r>
                        <a:rPr lang="en-US" sz="1200" dirty="0">
                          <a:solidFill>
                            <a:schemeClr val="bg1"/>
                          </a:solidFill>
                        </a:rPr>
                        <a:t>(B)</a:t>
                      </a:r>
                    </a:p>
                  </a:txBody>
                  <a:tcPr anchor="b">
                    <a:solidFill>
                      <a:srgbClr val="20A5E8"/>
                    </a:solidFill>
                  </a:tcPr>
                </a:tc>
                <a:tc>
                  <a:txBody>
                    <a:bodyPr/>
                    <a:lstStyle/>
                    <a:p>
                      <a:pPr algn="ctr"/>
                      <a:r>
                        <a:rPr lang="en-US" sz="1200" dirty="0">
                          <a:solidFill>
                            <a:schemeClr val="bg1"/>
                          </a:solidFill>
                        </a:rPr>
                        <a:t>More than 3 months ago</a:t>
                      </a:r>
                    </a:p>
                    <a:p>
                      <a:pPr algn="ctr"/>
                      <a:r>
                        <a:rPr lang="en-US" sz="1200" dirty="0">
                          <a:solidFill>
                            <a:schemeClr val="bg1"/>
                          </a:solidFill>
                        </a:rPr>
                        <a:t>(C)</a:t>
                      </a:r>
                    </a:p>
                  </a:txBody>
                  <a:tcPr anchor="b">
                    <a:solidFill>
                      <a:srgbClr val="20A5E8"/>
                    </a:solidFill>
                  </a:tcPr>
                </a:tc>
                <a:extLst>
                  <a:ext uri="{0D108BD9-81ED-4DB2-BD59-A6C34878D82A}">
                    <a16:rowId xmlns:a16="http://schemas.microsoft.com/office/drawing/2014/main" val="2369475805"/>
                  </a:ext>
                </a:extLst>
              </a:tr>
              <a:tr h="274320">
                <a:tc>
                  <a:txBody>
                    <a:bodyPr/>
                    <a:lstStyle/>
                    <a:p>
                      <a:r>
                        <a:rPr lang="en-US" sz="1200" dirty="0">
                          <a:solidFill>
                            <a:srgbClr val="787878"/>
                          </a:solidFill>
                        </a:rPr>
                        <a:t>Total</a:t>
                      </a:r>
                    </a:p>
                  </a:txBody>
                  <a:tcPr/>
                </a:tc>
                <a:tc>
                  <a:txBody>
                    <a:bodyPr/>
                    <a:lstStyle/>
                    <a:p>
                      <a:pPr algn="ctr"/>
                      <a:r>
                        <a:rPr lang="en-US" sz="1200" kern="1200" dirty="0">
                          <a:solidFill>
                            <a:srgbClr val="787878"/>
                          </a:solidFill>
                          <a:latin typeface="+mn-lt"/>
                          <a:ea typeface="+mn-ea"/>
                          <a:cs typeface="+mn-cs"/>
                        </a:rPr>
                        <a:t>783</a:t>
                      </a:r>
                    </a:p>
                  </a:txBody>
                  <a:tcPr anchor="ctr"/>
                </a:tc>
                <a:tc>
                  <a:txBody>
                    <a:bodyPr/>
                    <a:lstStyle/>
                    <a:p>
                      <a:pPr algn="ctr"/>
                      <a:r>
                        <a:rPr lang="en-US" sz="1200" kern="1200" dirty="0">
                          <a:solidFill>
                            <a:srgbClr val="787878"/>
                          </a:solidFill>
                          <a:latin typeface="+mn-lt"/>
                          <a:ea typeface="+mn-ea"/>
                          <a:cs typeface="+mn-cs"/>
                        </a:rPr>
                        <a:t>189</a:t>
                      </a:r>
                    </a:p>
                  </a:txBody>
                  <a:tcPr anchor="ctr"/>
                </a:tc>
                <a:tc>
                  <a:txBody>
                    <a:bodyPr/>
                    <a:lstStyle/>
                    <a:p>
                      <a:pPr algn="ctr"/>
                      <a:r>
                        <a:rPr lang="en-US" sz="1200" kern="1200" dirty="0">
                          <a:solidFill>
                            <a:srgbClr val="787878"/>
                          </a:solidFill>
                          <a:latin typeface="+mn-lt"/>
                          <a:ea typeface="+mn-ea"/>
                          <a:cs typeface="+mn-cs"/>
                        </a:rPr>
                        <a:t>115</a:t>
                      </a:r>
                    </a:p>
                  </a:txBody>
                  <a:tcPr anchor="ctr"/>
                </a:tc>
                <a:tc>
                  <a:txBody>
                    <a:bodyPr/>
                    <a:lstStyle/>
                    <a:p>
                      <a:pPr algn="ctr"/>
                      <a:r>
                        <a:rPr lang="en-US" sz="1200" kern="1200" dirty="0">
                          <a:solidFill>
                            <a:srgbClr val="787878"/>
                          </a:solidFill>
                          <a:latin typeface="+mn-lt"/>
                          <a:ea typeface="+mn-ea"/>
                          <a:cs typeface="+mn-cs"/>
                        </a:rPr>
                        <a:t>164</a:t>
                      </a:r>
                    </a:p>
                  </a:txBody>
                  <a:tcPr anchor="ctr"/>
                </a:tc>
                <a:extLst>
                  <a:ext uri="{0D108BD9-81ED-4DB2-BD59-A6C34878D82A}">
                    <a16:rowId xmlns:a16="http://schemas.microsoft.com/office/drawing/2014/main" val="2217310208"/>
                  </a:ext>
                </a:extLst>
              </a:tr>
              <a:tr h="274320">
                <a:tc>
                  <a:txBody>
                    <a:bodyPr/>
                    <a:lstStyle/>
                    <a:p>
                      <a:r>
                        <a:rPr lang="en-US" sz="1200" dirty="0">
                          <a:solidFill>
                            <a:srgbClr val="787878"/>
                          </a:solidFill>
                        </a:rPr>
                        <a:t>Education</a:t>
                      </a:r>
                    </a:p>
                  </a:txBody>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extLst>
                  <a:ext uri="{0D108BD9-81ED-4DB2-BD59-A6C34878D82A}">
                    <a16:rowId xmlns:a16="http://schemas.microsoft.com/office/drawing/2014/main" val="3632012182"/>
                  </a:ext>
                </a:extLst>
              </a:tr>
              <a:tr h="274320">
                <a:tc>
                  <a:txBody>
                    <a:bodyPr/>
                    <a:lstStyle/>
                    <a:p>
                      <a:pPr marL="91440"/>
                      <a:r>
                        <a:rPr lang="en-US" sz="1200" dirty="0">
                          <a:solidFill>
                            <a:srgbClr val="787878"/>
                          </a:solidFill>
                        </a:rPr>
                        <a:t>Less than college</a:t>
                      </a:r>
                    </a:p>
                  </a:txBody>
                  <a:tcPr/>
                </a:tc>
                <a:tc>
                  <a:txBody>
                    <a:bodyPr/>
                    <a:lstStyle/>
                    <a:p>
                      <a:pPr algn="ctr"/>
                      <a:r>
                        <a:rPr lang="en-US" sz="1200" kern="1200" dirty="0">
                          <a:solidFill>
                            <a:srgbClr val="787878"/>
                          </a:solidFill>
                          <a:latin typeface="+mn-lt"/>
                          <a:ea typeface="+mn-ea"/>
                          <a:cs typeface="+mn-cs"/>
                        </a:rPr>
                        <a:t>24%</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36%</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28%</a:t>
                      </a:r>
                    </a:p>
                  </a:txBody>
                  <a:tcPr anchor="ctr">
                    <a:lnL w="12700" cap="flat" cmpd="sng" algn="ctr">
                      <a:solidFill>
                        <a:schemeClr val="tx1"/>
                      </a:solidFill>
                      <a:prstDash val="dash"/>
                      <a:round/>
                      <a:headEnd type="none" w="med" len="med"/>
                      <a:tailEnd type="none" w="med" len="med"/>
                    </a:lnL>
                  </a:tcPr>
                </a:tc>
                <a:tc>
                  <a:txBody>
                    <a:bodyPr/>
                    <a:lstStyle/>
                    <a:p>
                      <a:pPr algn="ctr"/>
                      <a:r>
                        <a:rPr lang="en-US" sz="1200" kern="1200" dirty="0">
                          <a:solidFill>
                            <a:srgbClr val="787878"/>
                          </a:solidFill>
                          <a:latin typeface="+mn-lt"/>
                          <a:ea typeface="+mn-ea"/>
                          <a:cs typeface="+mn-cs"/>
                        </a:rPr>
                        <a:t>21%</a:t>
                      </a:r>
                    </a:p>
                  </a:txBody>
                  <a:tcPr anchor="ctr"/>
                </a:tc>
                <a:extLst>
                  <a:ext uri="{0D108BD9-81ED-4DB2-BD59-A6C34878D82A}">
                    <a16:rowId xmlns:a16="http://schemas.microsoft.com/office/drawing/2014/main" val="679791434"/>
                  </a:ext>
                </a:extLst>
              </a:tr>
              <a:tr h="274320">
                <a:tc>
                  <a:txBody>
                    <a:bodyPr/>
                    <a:lstStyle/>
                    <a:p>
                      <a:pPr marL="91440"/>
                      <a:r>
                        <a:rPr lang="en-US" sz="1200" dirty="0">
                          <a:solidFill>
                            <a:srgbClr val="787878"/>
                          </a:solidFill>
                        </a:rPr>
                        <a:t>Some college</a:t>
                      </a:r>
                    </a:p>
                  </a:txBody>
                  <a:tcPr/>
                </a:tc>
                <a:tc>
                  <a:txBody>
                    <a:bodyPr/>
                    <a:lstStyle/>
                    <a:p>
                      <a:pPr algn="ctr"/>
                      <a:r>
                        <a:rPr lang="en-US" sz="1200" kern="1200" dirty="0">
                          <a:solidFill>
                            <a:srgbClr val="787878"/>
                          </a:solidFill>
                          <a:latin typeface="+mn-lt"/>
                          <a:ea typeface="+mn-ea"/>
                          <a:cs typeface="+mn-cs"/>
                        </a:rPr>
                        <a:t>25%</a:t>
                      </a:r>
                    </a:p>
                  </a:txBody>
                  <a:tcPr anchor="ctr"/>
                </a:tc>
                <a:tc>
                  <a:txBody>
                    <a:bodyPr/>
                    <a:lstStyle/>
                    <a:p>
                      <a:pPr algn="ctr"/>
                      <a:r>
                        <a:rPr lang="en-US" sz="1200" kern="1200" dirty="0">
                          <a:solidFill>
                            <a:srgbClr val="787878"/>
                          </a:solidFill>
                          <a:latin typeface="+mn-lt"/>
                          <a:ea typeface="+mn-ea"/>
                          <a:cs typeface="+mn-cs"/>
                        </a:rPr>
                        <a:t>28%</a:t>
                      </a:r>
                    </a:p>
                  </a:txBody>
                  <a:tcPr anchor="ctr">
                    <a:lnT w="12700" cap="flat" cmpd="sng" algn="ctr">
                      <a:solidFill>
                        <a:schemeClr val="tx1"/>
                      </a:solidFill>
                      <a:prstDash val="dash"/>
                      <a:round/>
                      <a:headEnd type="none" w="med" len="med"/>
                      <a:tailEnd type="none" w="med" len="med"/>
                    </a:lnT>
                  </a:tcPr>
                </a:tc>
                <a:tc>
                  <a:txBody>
                    <a:bodyPr/>
                    <a:lstStyle/>
                    <a:p>
                      <a:pPr algn="ctr"/>
                      <a:r>
                        <a:rPr lang="en-US" sz="1200" kern="1200" dirty="0">
                          <a:solidFill>
                            <a:srgbClr val="787878"/>
                          </a:solidFill>
                          <a:latin typeface="+mn-lt"/>
                          <a:ea typeface="+mn-ea"/>
                          <a:cs typeface="+mn-cs"/>
                        </a:rPr>
                        <a:t>30%</a:t>
                      </a:r>
                    </a:p>
                  </a:txBody>
                  <a:tcPr anchor="ctr"/>
                </a:tc>
                <a:tc>
                  <a:txBody>
                    <a:bodyPr/>
                    <a:lstStyle/>
                    <a:p>
                      <a:pPr algn="ctr"/>
                      <a:r>
                        <a:rPr lang="en-US" sz="1200" kern="1200" dirty="0">
                          <a:solidFill>
                            <a:srgbClr val="787878"/>
                          </a:solidFill>
                          <a:latin typeface="+mn-lt"/>
                          <a:ea typeface="+mn-ea"/>
                          <a:cs typeface="+mn-cs"/>
                        </a:rPr>
                        <a:t>30%</a:t>
                      </a:r>
                    </a:p>
                  </a:txBody>
                  <a:tcPr anchor="ctr"/>
                </a:tc>
                <a:extLst>
                  <a:ext uri="{0D108BD9-81ED-4DB2-BD59-A6C34878D82A}">
                    <a16:rowId xmlns:a16="http://schemas.microsoft.com/office/drawing/2014/main" val="1955786349"/>
                  </a:ext>
                </a:extLst>
              </a:tr>
              <a:tr h="274320">
                <a:tc>
                  <a:txBody>
                    <a:bodyPr/>
                    <a:lstStyle/>
                    <a:p>
                      <a:pPr marL="91440"/>
                      <a:r>
                        <a:rPr lang="en-US" sz="1200" dirty="0">
                          <a:solidFill>
                            <a:srgbClr val="787878"/>
                          </a:solidFill>
                        </a:rPr>
                        <a:t>College or more</a:t>
                      </a:r>
                    </a:p>
                  </a:txBody>
                  <a:tcPr/>
                </a:tc>
                <a:tc>
                  <a:txBody>
                    <a:bodyPr/>
                    <a:lstStyle/>
                    <a:p>
                      <a:pPr algn="ctr"/>
                      <a:r>
                        <a:rPr lang="en-US" sz="1200" kern="1200" dirty="0">
                          <a:solidFill>
                            <a:srgbClr val="787878"/>
                          </a:solidFill>
                          <a:latin typeface="+mn-lt"/>
                          <a:ea typeface="+mn-ea"/>
                          <a:cs typeface="+mn-cs"/>
                        </a:rPr>
                        <a:t>51%</a:t>
                      </a:r>
                    </a:p>
                  </a:txBody>
                  <a:tcPr anchor="ctr"/>
                </a:tc>
                <a:tc>
                  <a:txBody>
                    <a:bodyPr/>
                    <a:lstStyle/>
                    <a:p>
                      <a:pPr algn="ctr"/>
                      <a:r>
                        <a:rPr lang="en-US" sz="1200" kern="1200" dirty="0">
                          <a:solidFill>
                            <a:srgbClr val="787878"/>
                          </a:solidFill>
                          <a:latin typeface="+mn-lt"/>
                          <a:ea typeface="+mn-ea"/>
                          <a:cs typeface="+mn-cs"/>
                        </a:rPr>
                        <a:t>36%</a:t>
                      </a:r>
                    </a:p>
                  </a:txBody>
                  <a:tcPr anchor="ctr"/>
                </a:tc>
                <a:tc>
                  <a:txBody>
                    <a:bodyPr/>
                    <a:lstStyle/>
                    <a:p>
                      <a:pPr algn="ctr"/>
                      <a:r>
                        <a:rPr lang="en-US" sz="1200" kern="1200" dirty="0">
                          <a:solidFill>
                            <a:srgbClr val="787878"/>
                          </a:solidFill>
                          <a:latin typeface="+mn-lt"/>
                          <a:ea typeface="+mn-ea"/>
                          <a:cs typeface="+mn-cs"/>
                        </a:rPr>
                        <a:t>42%</a:t>
                      </a:r>
                    </a:p>
                  </a:txBody>
                  <a:tcPr anchor="ctr"/>
                </a:tc>
                <a:tc>
                  <a:txBody>
                    <a:bodyPr/>
                    <a:lstStyle/>
                    <a:p>
                      <a:pPr algn="ctr"/>
                      <a:r>
                        <a:rPr lang="en-US" sz="1200" kern="1200" dirty="0">
                          <a:solidFill>
                            <a:srgbClr val="787878"/>
                          </a:solidFill>
                          <a:latin typeface="+mn-lt"/>
                          <a:ea typeface="+mn-ea"/>
                          <a:cs typeface="+mn-cs"/>
                        </a:rPr>
                        <a:t>49%</a:t>
                      </a:r>
                    </a:p>
                  </a:txBody>
                  <a:tcPr anchor="ctr"/>
                </a:tc>
                <a:extLst>
                  <a:ext uri="{0D108BD9-81ED-4DB2-BD59-A6C34878D82A}">
                    <a16:rowId xmlns:a16="http://schemas.microsoft.com/office/drawing/2014/main" val="4141675288"/>
                  </a:ext>
                </a:extLst>
              </a:tr>
              <a:tr h="274320">
                <a:tc>
                  <a:txBody>
                    <a:bodyPr/>
                    <a:lstStyle/>
                    <a:p>
                      <a:r>
                        <a:rPr lang="en-US" sz="1200" dirty="0">
                          <a:solidFill>
                            <a:srgbClr val="787878"/>
                          </a:solidFill>
                        </a:rPr>
                        <a:t>Race/Ethnicity</a:t>
                      </a:r>
                    </a:p>
                  </a:txBody>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extLst>
                  <a:ext uri="{0D108BD9-81ED-4DB2-BD59-A6C34878D82A}">
                    <a16:rowId xmlns:a16="http://schemas.microsoft.com/office/drawing/2014/main" val="1965247889"/>
                  </a:ext>
                </a:extLst>
              </a:tr>
              <a:tr h="274320">
                <a:tc>
                  <a:txBody>
                    <a:bodyPr/>
                    <a:lstStyle/>
                    <a:p>
                      <a:pPr marL="91440"/>
                      <a:r>
                        <a:rPr lang="en-US" sz="1200" dirty="0">
                          <a:solidFill>
                            <a:srgbClr val="787878"/>
                          </a:solidFill>
                        </a:rPr>
                        <a:t>White (non-Hispanic)</a:t>
                      </a:r>
                    </a:p>
                  </a:txBody>
                  <a:tcPr/>
                </a:tc>
                <a:tc>
                  <a:txBody>
                    <a:bodyPr/>
                    <a:lstStyle/>
                    <a:p>
                      <a:pPr algn="ctr"/>
                      <a:r>
                        <a:rPr lang="en-US" sz="1200" kern="1200" dirty="0">
                          <a:solidFill>
                            <a:srgbClr val="787878"/>
                          </a:solidFill>
                          <a:latin typeface="+mn-lt"/>
                          <a:ea typeface="+mn-ea"/>
                          <a:cs typeface="+mn-cs"/>
                        </a:rPr>
                        <a:t>70%</a:t>
                      </a:r>
                    </a:p>
                  </a:txBody>
                  <a:tcPr anchor="ctr"/>
                </a:tc>
                <a:tc>
                  <a:txBody>
                    <a:bodyPr/>
                    <a:lstStyle/>
                    <a:p>
                      <a:pPr algn="ctr"/>
                      <a:r>
                        <a:rPr lang="en-US" sz="1200" kern="1200" dirty="0">
                          <a:solidFill>
                            <a:srgbClr val="787878"/>
                          </a:solidFill>
                          <a:latin typeface="+mn-lt"/>
                          <a:ea typeface="+mn-ea"/>
                          <a:cs typeface="+mn-cs"/>
                        </a:rPr>
                        <a:t>69%</a:t>
                      </a:r>
                    </a:p>
                  </a:txBody>
                  <a:tcPr anchor="ctr"/>
                </a:tc>
                <a:tc>
                  <a:txBody>
                    <a:bodyPr/>
                    <a:lstStyle/>
                    <a:p>
                      <a:pPr algn="ctr"/>
                      <a:r>
                        <a:rPr lang="en-US" sz="1200" kern="1200" dirty="0">
                          <a:solidFill>
                            <a:srgbClr val="787878"/>
                          </a:solidFill>
                          <a:latin typeface="+mn-lt"/>
                          <a:ea typeface="+mn-ea"/>
                          <a:cs typeface="+mn-cs"/>
                        </a:rPr>
                        <a:t>72%</a:t>
                      </a:r>
                    </a:p>
                  </a:txBody>
                  <a:tcPr anchor="ctr"/>
                </a:tc>
                <a:tc>
                  <a:txBody>
                    <a:bodyPr/>
                    <a:lstStyle/>
                    <a:p>
                      <a:pPr algn="ctr"/>
                      <a:r>
                        <a:rPr lang="en-US" sz="1200" kern="1200" dirty="0">
                          <a:solidFill>
                            <a:srgbClr val="787878"/>
                          </a:solidFill>
                          <a:latin typeface="+mn-lt"/>
                          <a:ea typeface="+mn-ea"/>
                          <a:cs typeface="+mn-cs"/>
                        </a:rPr>
                        <a:t>70%</a:t>
                      </a:r>
                    </a:p>
                  </a:txBody>
                  <a:tcPr anchor="ctr"/>
                </a:tc>
                <a:extLst>
                  <a:ext uri="{0D108BD9-81ED-4DB2-BD59-A6C34878D82A}">
                    <a16:rowId xmlns:a16="http://schemas.microsoft.com/office/drawing/2014/main" val="594446566"/>
                  </a:ext>
                </a:extLst>
              </a:tr>
              <a:tr h="274320">
                <a:tc>
                  <a:txBody>
                    <a:bodyPr/>
                    <a:lstStyle/>
                    <a:p>
                      <a:pPr marL="91440"/>
                      <a:r>
                        <a:rPr lang="en-US" sz="1200" dirty="0">
                          <a:solidFill>
                            <a:srgbClr val="787878"/>
                          </a:solidFill>
                        </a:rPr>
                        <a:t>Black (non-Hispanic)</a:t>
                      </a:r>
                    </a:p>
                  </a:txBody>
                  <a:tcPr/>
                </a:tc>
                <a:tc>
                  <a:txBody>
                    <a:bodyPr/>
                    <a:lstStyle/>
                    <a:p>
                      <a:pPr algn="ctr"/>
                      <a:r>
                        <a:rPr lang="en-US" sz="1200" kern="1200" dirty="0">
                          <a:solidFill>
                            <a:srgbClr val="787878"/>
                          </a:solidFill>
                          <a:latin typeface="+mn-lt"/>
                          <a:ea typeface="+mn-ea"/>
                          <a:cs typeface="+mn-cs"/>
                        </a:rPr>
                        <a:t>14%</a:t>
                      </a:r>
                    </a:p>
                  </a:txBody>
                  <a:tcPr anchor="ctr"/>
                </a:tc>
                <a:tc>
                  <a:txBody>
                    <a:bodyPr/>
                    <a:lstStyle/>
                    <a:p>
                      <a:pPr algn="ctr"/>
                      <a:r>
                        <a:rPr lang="en-US" sz="1200" kern="1200" dirty="0">
                          <a:solidFill>
                            <a:srgbClr val="787878"/>
                          </a:solidFill>
                          <a:latin typeface="+mn-lt"/>
                          <a:ea typeface="+mn-ea"/>
                          <a:cs typeface="+mn-cs"/>
                        </a:rPr>
                        <a:t>18%</a:t>
                      </a:r>
                    </a:p>
                  </a:txBody>
                  <a:tcPr anchor="ctr"/>
                </a:tc>
                <a:tc>
                  <a:txBody>
                    <a:bodyPr/>
                    <a:lstStyle/>
                    <a:p>
                      <a:pPr algn="ctr"/>
                      <a:r>
                        <a:rPr lang="en-US" sz="1200" kern="1200" dirty="0">
                          <a:solidFill>
                            <a:srgbClr val="787878"/>
                          </a:solidFill>
                          <a:latin typeface="+mn-lt"/>
                          <a:ea typeface="+mn-ea"/>
                          <a:cs typeface="+mn-cs"/>
                        </a:rPr>
                        <a:t>7%</a:t>
                      </a:r>
                    </a:p>
                  </a:txBody>
                  <a:tcPr anchor="ctr"/>
                </a:tc>
                <a:tc>
                  <a:txBody>
                    <a:bodyPr/>
                    <a:lstStyle/>
                    <a:p>
                      <a:pPr algn="ctr"/>
                      <a:r>
                        <a:rPr lang="en-US" sz="1200" kern="1200" dirty="0">
                          <a:solidFill>
                            <a:srgbClr val="787878"/>
                          </a:solidFill>
                          <a:latin typeface="+mn-lt"/>
                          <a:ea typeface="+mn-ea"/>
                          <a:cs typeface="+mn-cs"/>
                        </a:rPr>
                        <a:t>13%</a:t>
                      </a:r>
                    </a:p>
                  </a:txBody>
                  <a:tcPr anchor="ctr"/>
                </a:tc>
                <a:extLst>
                  <a:ext uri="{0D108BD9-81ED-4DB2-BD59-A6C34878D82A}">
                    <a16:rowId xmlns:a16="http://schemas.microsoft.com/office/drawing/2014/main" val="3144657782"/>
                  </a:ext>
                </a:extLst>
              </a:tr>
              <a:tr h="274320">
                <a:tc>
                  <a:txBody>
                    <a:bodyPr/>
                    <a:lstStyle/>
                    <a:p>
                      <a:pPr marL="91440"/>
                      <a:r>
                        <a:rPr lang="en-US" sz="1200" dirty="0">
                          <a:solidFill>
                            <a:srgbClr val="787878"/>
                          </a:solidFill>
                        </a:rPr>
                        <a:t>Hispanic</a:t>
                      </a:r>
                    </a:p>
                  </a:txBody>
                  <a:tcPr/>
                </a:tc>
                <a:tc>
                  <a:txBody>
                    <a:bodyPr/>
                    <a:lstStyle/>
                    <a:p>
                      <a:pPr algn="ctr"/>
                      <a:r>
                        <a:rPr lang="en-US" sz="1200" kern="1200" dirty="0">
                          <a:solidFill>
                            <a:srgbClr val="787878"/>
                          </a:solidFill>
                          <a:latin typeface="+mn-lt"/>
                          <a:ea typeface="+mn-ea"/>
                          <a:cs typeface="+mn-cs"/>
                        </a:rPr>
                        <a:t>8%</a:t>
                      </a:r>
                    </a:p>
                  </a:txBody>
                  <a:tcPr anchor="ctr"/>
                </a:tc>
                <a:tc>
                  <a:txBody>
                    <a:bodyPr/>
                    <a:lstStyle/>
                    <a:p>
                      <a:pPr algn="ctr"/>
                      <a:r>
                        <a:rPr lang="en-US" sz="1200" kern="1200" dirty="0">
                          <a:solidFill>
                            <a:srgbClr val="787878"/>
                          </a:solidFill>
                          <a:latin typeface="+mn-lt"/>
                          <a:ea typeface="+mn-ea"/>
                          <a:cs typeface="+mn-cs"/>
                        </a:rPr>
                        <a:t>7%</a:t>
                      </a:r>
                    </a:p>
                  </a:txBody>
                  <a:tcPr anchor="ctr"/>
                </a:tc>
                <a:tc>
                  <a:txBody>
                    <a:bodyPr/>
                    <a:lstStyle/>
                    <a:p>
                      <a:pPr algn="ctr"/>
                      <a:r>
                        <a:rPr lang="en-US" sz="1200" kern="1200" dirty="0">
                          <a:solidFill>
                            <a:srgbClr val="787878"/>
                          </a:solidFill>
                          <a:latin typeface="+mn-lt"/>
                          <a:ea typeface="+mn-ea"/>
                          <a:cs typeface="+mn-cs"/>
                        </a:rPr>
                        <a:t>13%</a:t>
                      </a:r>
                    </a:p>
                  </a:txBody>
                  <a:tcPr anchor="ctr"/>
                </a:tc>
                <a:tc>
                  <a:txBody>
                    <a:bodyPr/>
                    <a:lstStyle/>
                    <a:p>
                      <a:pPr algn="ctr"/>
                      <a:r>
                        <a:rPr lang="en-US" sz="1200" kern="1200" dirty="0">
                          <a:solidFill>
                            <a:srgbClr val="787878"/>
                          </a:solidFill>
                          <a:latin typeface="+mn-lt"/>
                          <a:ea typeface="+mn-ea"/>
                          <a:cs typeface="+mn-cs"/>
                        </a:rPr>
                        <a:t>12%</a:t>
                      </a:r>
                    </a:p>
                  </a:txBody>
                  <a:tcPr anchor="ctr"/>
                </a:tc>
                <a:extLst>
                  <a:ext uri="{0D108BD9-81ED-4DB2-BD59-A6C34878D82A}">
                    <a16:rowId xmlns:a16="http://schemas.microsoft.com/office/drawing/2014/main" val="352342781"/>
                  </a:ext>
                </a:extLst>
              </a:tr>
              <a:tr h="274320">
                <a:tc>
                  <a:txBody>
                    <a:bodyPr/>
                    <a:lstStyle/>
                    <a:p>
                      <a:r>
                        <a:rPr lang="en-US" sz="1200" dirty="0">
                          <a:solidFill>
                            <a:srgbClr val="787878"/>
                          </a:solidFill>
                        </a:rPr>
                        <a:t>Marital Status</a:t>
                      </a: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3275445961"/>
                  </a:ext>
                </a:extLst>
              </a:tr>
              <a:tr h="274320">
                <a:tc>
                  <a:txBody>
                    <a:bodyPr/>
                    <a:lstStyle/>
                    <a:p>
                      <a:pPr marL="91440"/>
                      <a:r>
                        <a:rPr lang="en-US" sz="1200" dirty="0">
                          <a:solidFill>
                            <a:srgbClr val="787878"/>
                          </a:solidFill>
                        </a:rPr>
                        <a:t>Married </a:t>
                      </a:r>
                    </a:p>
                  </a:txBody>
                  <a:tcPr anchor="ctr"/>
                </a:tc>
                <a:tc>
                  <a:txBody>
                    <a:bodyPr/>
                    <a:lstStyle/>
                    <a:p>
                      <a:pPr algn="ctr"/>
                      <a:r>
                        <a:rPr lang="en-US" sz="1200" kern="1200" dirty="0">
                          <a:solidFill>
                            <a:srgbClr val="787878"/>
                          </a:solidFill>
                          <a:latin typeface="+mn-lt"/>
                          <a:ea typeface="+mn-ea"/>
                          <a:cs typeface="+mn-cs"/>
                        </a:rPr>
                        <a:t>60%</a:t>
                      </a:r>
                    </a:p>
                  </a:txBody>
                  <a:tcPr anchor="ctr"/>
                </a:tc>
                <a:tc>
                  <a:txBody>
                    <a:bodyPr/>
                    <a:lstStyle/>
                    <a:p>
                      <a:pPr algn="ctr"/>
                      <a:r>
                        <a:rPr lang="en-US" sz="1200" kern="1200" dirty="0">
                          <a:solidFill>
                            <a:srgbClr val="787878"/>
                          </a:solidFill>
                          <a:latin typeface="+mn-lt"/>
                          <a:ea typeface="+mn-ea"/>
                          <a:cs typeface="+mn-cs"/>
                        </a:rPr>
                        <a:t>47%</a:t>
                      </a:r>
                    </a:p>
                  </a:txBody>
                  <a:tcPr anchor="ctr">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54%</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62%</a:t>
                      </a:r>
                      <a:r>
                        <a:rPr lang="en-US" sz="1200" b="1" u="none" strike="noStrike" kern="1200" baseline="30000" dirty="0">
                          <a:solidFill>
                            <a:srgbClr val="787878"/>
                          </a:solidFill>
                          <a:effectLst/>
                          <a:latin typeface="+mn-lt"/>
                          <a:ea typeface="+mn-ea"/>
                          <a:cs typeface="+mn-cs"/>
                        </a:rPr>
                        <a:t>A</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539008668"/>
                  </a:ext>
                </a:extLst>
              </a:tr>
              <a:tr h="274320">
                <a:tc>
                  <a:txBody>
                    <a:bodyPr/>
                    <a:lstStyle/>
                    <a:p>
                      <a:pPr marL="91440"/>
                      <a:r>
                        <a:rPr lang="en-US" sz="1200" dirty="0">
                          <a:solidFill>
                            <a:srgbClr val="787878"/>
                          </a:solidFill>
                        </a:rPr>
                        <a:t>Not Married </a:t>
                      </a:r>
                    </a:p>
                  </a:txBody>
                  <a:tcPr anchor="ctr"/>
                </a:tc>
                <a:tc>
                  <a:txBody>
                    <a:bodyPr/>
                    <a:lstStyle/>
                    <a:p>
                      <a:pPr algn="ctr"/>
                      <a:r>
                        <a:rPr lang="en-US" sz="1200" kern="1200" dirty="0">
                          <a:solidFill>
                            <a:srgbClr val="787878"/>
                          </a:solidFill>
                          <a:latin typeface="+mn-lt"/>
                          <a:ea typeface="+mn-ea"/>
                          <a:cs typeface="+mn-cs"/>
                        </a:rPr>
                        <a:t>40%</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53%</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a:r>
                        <a:rPr lang="en-US" sz="1200" kern="1200" dirty="0">
                          <a:solidFill>
                            <a:srgbClr val="787878"/>
                          </a:solidFill>
                          <a:latin typeface="+mn-lt"/>
                          <a:ea typeface="+mn-ea"/>
                          <a:cs typeface="+mn-cs"/>
                        </a:rPr>
                        <a:t>46%</a:t>
                      </a:r>
                    </a:p>
                  </a:txBody>
                  <a:tcPr anchor="ctr">
                    <a:lnL w="12700" cap="flat" cmpd="sng" algn="ctr">
                      <a:solidFill>
                        <a:schemeClr val="tx1"/>
                      </a:solidFill>
                      <a:prstDash val="dash"/>
                      <a:round/>
                      <a:headEnd type="none" w="med" len="med"/>
                      <a:tailEnd type="none" w="med" len="med"/>
                    </a:lnL>
                  </a:tcPr>
                </a:tc>
                <a:tc>
                  <a:txBody>
                    <a:bodyPr/>
                    <a:lstStyle/>
                    <a:p>
                      <a:pPr algn="ctr"/>
                      <a:r>
                        <a:rPr lang="en-US" sz="1200" kern="1200" dirty="0">
                          <a:solidFill>
                            <a:srgbClr val="787878"/>
                          </a:solidFill>
                          <a:latin typeface="+mn-lt"/>
                          <a:ea typeface="+mn-ea"/>
                          <a:cs typeface="+mn-cs"/>
                        </a:rPr>
                        <a:t>38%</a:t>
                      </a: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271411021"/>
                  </a:ext>
                </a:extLst>
              </a:tr>
            </a:tbl>
          </a:graphicData>
        </a:graphic>
      </p:graphicFrame>
      <p:sp>
        <p:nvSpPr>
          <p:cNvPr id="2" name="TextBox 1">
            <a:extLst>
              <a:ext uri="{FF2B5EF4-FFF2-40B4-BE49-F238E27FC236}">
                <a16:creationId xmlns:a16="http://schemas.microsoft.com/office/drawing/2014/main" id="{657E8BAD-423F-FDB9-B39B-78CDD54F1037}"/>
              </a:ext>
            </a:extLst>
          </p:cNvPr>
          <p:cNvSpPr txBox="1"/>
          <p:nvPr/>
        </p:nvSpPr>
        <p:spPr>
          <a:xfrm>
            <a:off x="0" y="6634167"/>
            <a:ext cx="7457576" cy="230832"/>
          </a:xfrm>
          <a:prstGeom prst="rect">
            <a:avLst/>
          </a:prstGeom>
          <a:noFill/>
        </p:spPr>
        <p:txBody>
          <a:bodyPr wrap="square" rtlCol="0">
            <a:spAutoFit/>
          </a:bodyPr>
          <a:lstStyle/>
          <a:p>
            <a:r>
              <a:rPr lang="en-US" sz="900" dirty="0">
                <a:solidFill>
                  <a:srgbClr val="787878"/>
                </a:solidFill>
              </a:rPr>
              <a:t>Q8a. When was the last time you used marijuana? </a:t>
            </a:r>
            <a:r>
              <a:rPr lang="en-US" sz="900" i="1" dirty="0">
                <a:solidFill>
                  <a:srgbClr val="787878"/>
                </a:solidFill>
              </a:rPr>
              <a:t>Base: Marijuana Users (n=468)</a:t>
            </a:r>
            <a:endParaRPr lang="en-US" sz="900" dirty="0">
              <a:solidFill>
                <a:srgbClr val="787878"/>
              </a:solidFill>
            </a:endParaRPr>
          </a:p>
        </p:txBody>
      </p:sp>
      <p:sp>
        <p:nvSpPr>
          <p:cNvPr id="5" name="Rectangle 4">
            <a:extLst>
              <a:ext uri="{FF2B5EF4-FFF2-40B4-BE49-F238E27FC236}">
                <a16:creationId xmlns:a16="http://schemas.microsoft.com/office/drawing/2014/main" id="{7ECFD738-29A0-64F3-B05F-C162BEBEFE13}"/>
              </a:ext>
            </a:extLst>
          </p:cNvPr>
          <p:cNvSpPr/>
          <p:nvPr/>
        </p:nvSpPr>
        <p:spPr>
          <a:xfrm>
            <a:off x="9482049" y="6534834"/>
            <a:ext cx="2709951" cy="215444"/>
          </a:xfrm>
          <a:prstGeom prst="rect">
            <a:avLst/>
          </a:prstGeom>
        </p:spPr>
        <p:txBody>
          <a:bodyPr wrap="square">
            <a:spAutoFit/>
          </a:bodyPr>
          <a:lstStyle/>
          <a:p>
            <a:pPr marL="342900" indent="-342900" fontAlgn="base">
              <a:spcBef>
                <a:spcPct val="0"/>
              </a:spcBef>
              <a:spcAft>
                <a:spcPct val="0"/>
              </a:spcAft>
              <a:tabLst>
                <a:tab pos="346075" algn="l"/>
              </a:tabLst>
            </a:pPr>
            <a:r>
              <a:rPr lang="en-US" sz="800" i="1" dirty="0">
                <a:solidFill>
                  <a:srgbClr val="787878"/>
                </a:solidFill>
                <a:ea typeface="ＭＳ Ｐゴシック" charset="0"/>
                <a:sym typeface="Symbol" pitchFamily="18" charset="2"/>
              </a:rPr>
              <a:t>A/B/C Denotes Significance at the 95% confidence level</a:t>
            </a:r>
            <a:endParaRPr lang="en-US" sz="800" i="1" dirty="0">
              <a:solidFill>
                <a:srgbClr val="787878"/>
              </a:solidFill>
              <a:ea typeface="ＭＳ Ｐゴシック" charset="0"/>
            </a:endParaRPr>
          </a:p>
        </p:txBody>
      </p:sp>
    </p:spTree>
    <p:extLst>
      <p:ext uri="{BB962C8B-B14F-4D97-AF65-F5344CB8AC3E}">
        <p14:creationId xmlns:p14="http://schemas.microsoft.com/office/powerpoint/2010/main" val="34624440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77336C-1F19-456E-A8C2-CDAB5C5EBD09}"/>
              </a:ext>
            </a:extLst>
          </p:cNvPr>
          <p:cNvSpPr>
            <a:spLocks noGrp="1"/>
          </p:cNvSpPr>
          <p:nvPr>
            <p:ph idx="11"/>
          </p:nvPr>
        </p:nvSpPr>
        <p:spPr>
          <a:xfrm>
            <a:off x="178230" y="339284"/>
            <a:ext cx="11577234" cy="596068"/>
          </a:xfrm>
        </p:spPr>
        <p:txBody>
          <a:bodyPr/>
          <a:lstStyle/>
          <a:p>
            <a:r>
              <a:rPr lang="en-US" dirty="0"/>
              <a:t>Demographic Profile – Frequency of Marijuana Usage</a:t>
            </a:r>
          </a:p>
        </p:txBody>
      </p:sp>
      <p:sp>
        <p:nvSpPr>
          <p:cNvPr id="4" name="Slide Number Placeholder 3">
            <a:extLst>
              <a:ext uri="{FF2B5EF4-FFF2-40B4-BE49-F238E27FC236}">
                <a16:creationId xmlns:a16="http://schemas.microsoft.com/office/drawing/2014/main" id="{1AB3B120-EB23-47D2-A676-67E0FDD4DCFC}"/>
              </a:ext>
            </a:extLst>
          </p:cNvPr>
          <p:cNvSpPr>
            <a:spLocks noGrp="1"/>
          </p:cNvSpPr>
          <p:nvPr>
            <p:ph type="sldNum" sz="quarter" idx="4"/>
          </p:nvPr>
        </p:nvSpPr>
        <p:spPr/>
        <p:txBody>
          <a:bodyPr/>
          <a:lstStyle/>
          <a:p>
            <a:fld id="{3AFB7006-8003-4929-A787-32E51C1CB892}" type="slidenum">
              <a:rPr lang="en-US" smtClean="0"/>
              <a:pPr/>
              <a:t>62</a:t>
            </a:fld>
            <a:endParaRPr lang="en-US" dirty="0"/>
          </a:p>
        </p:txBody>
      </p:sp>
      <p:graphicFrame>
        <p:nvGraphicFramePr>
          <p:cNvPr id="7" name="Table 6">
            <a:extLst>
              <a:ext uri="{FF2B5EF4-FFF2-40B4-BE49-F238E27FC236}">
                <a16:creationId xmlns:a16="http://schemas.microsoft.com/office/drawing/2014/main" id="{AEB030E9-16F7-76ED-33A6-9A3734E7F91B}"/>
              </a:ext>
            </a:extLst>
          </p:cNvPr>
          <p:cNvGraphicFramePr>
            <a:graphicFrameLocks noGrp="1"/>
          </p:cNvGraphicFramePr>
          <p:nvPr/>
        </p:nvGraphicFramePr>
        <p:xfrm>
          <a:off x="868680" y="935352"/>
          <a:ext cx="9734861" cy="5425842"/>
        </p:xfrm>
        <a:graphic>
          <a:graphicData uri="http://schemas.openxmlformats.org/drawingml/2006/table">
            <a:tbl>
              <a:tblPr firstRow="1" bandRow="1">
                <a:tableStyleId>{5C22544A-7EE6-4342-B048-85BDC9FD1C3A}</a:tableStyleId>
              </a:tblPr>
              <a:tblGrid>
                <a:gridCol w="2788920">
                  <a:extLst>
                    <a:ext uri="{9D8B030D-6E8A-4147-A177-3AD203B41FA5}">
                      <a16:colId xmlns:a16="http://schemas.microsoft.com/office/drawing/2014/main" val="470922696"/>
                    </a:ext>
                  </a:extLst>
                </a:gridCol>
                <a:gridCol w="685800">
                  <a:extLst>
                    <a:ext uri="{9D8B030D-6E8A-4147-A177-3AD203B41FA5}">
                      <a16:colId xmlns:a16="http://schemas.microsoft.com/office/drawing/2014/main" val="3238096619"/>
                    </a:ext>
                  </a:extLst>
                </a:gridCol>
                <a:gridCol w="1996440">
                  <a:extLst>
                    <a:ext uri="{9D8B030D-6E8A-4147-A177-3AD203B41FA5}">
                      <a16:colId xmlns:a16="http://schemas.microsoft.com/office/drawing/2014/main" val="4247909470"/>
                    </a:ext>
                  </a:extLst>
                </a:gridCol>
                <a:gridCol w="2118360">
                  <a:extLst>
                    <a:ext uri="{9D8B030D-6E8A-4147-A177-3AD203B41FA5}">
                      <a16:colId xmlns:a16="http://schemas.microsoft.com/office/drawing/2014/main" val="4285814932"/>
                    </a:ext>
                  </a:extLst>
                </a:gridCol>
                <a:gridCol w="2145341">
                  <a:extLst>
                    <a:ext uri="{9D8B030D-6E8A-4147-A177-3AD203B41FA5}">
                      <a16:colId xmlns:a16="http://schemas.microsoft.com/office/drawing/2014/main" val="2202348926"/>
                    </a:ext>
                  </a:extLst>
                </a:gridCol>
              </a:tblGrid>
              <a:tr h="488082">
                <a:tc>
                  <a:txBody>
                    <a:bodyPr/>
                    <a:lstStyle/>
                    <a:p>
                      <a:endParaRPr lang="en-US" sz="1200" dirty="0">
                        <a:solidFill>
                          <a:srgbClr val="787878"/>
                        </a:solidFill>
                      </a:endParaRPr>
                    </a:p>
                  </a:txBody>
                  <a:tcPr>
                    <a:solidFill>
                      <a:srgbClr val="20A5E8"/>
                    </a:solidFill>
                  </a:tcPr>
                </a:tc>
                <a:tc>
                  <a:txBody>
                    <a:bodyPr/>
                    <a:lstStyle/>
                    <a:p>
                      <a:pPr algn="ctr"/>
                      <a:r>
                        <a:rPr lang="en-US" sz="1200" dirty="0">
                          <a:solidFill>
                            <a:schemeClr val="bg1"/>
                          </a:solidFill>
                        </a:rPr>
                        <a:t>Total</a:t>
                      </a:r>
                      <a:endParaRPr lang="en-US" sz="1200" b="0" dirty="0">
                        <a:solidFill>
                          <a:schemeClr val="bg1"/>
                        </a:solidFill>
                      </a:endParaRPr>
                    </a:p>
                  </a:txBody>
                  <a:tcPr anchor="b">
                    <a:solidFill>
                      <a:srgbClr val="20A5E8"/>
                    </a:solidFill>
                  </a:tcPr>
                </a:tc>
                <a:tc>
                  <a:txBody>
                    <a:bodyPr/>
                    <a:lstStyle/>
                    <a:p>
                      <a:pPr algn="ctr"/>
                      <a:r>
                        <a:rPr lang="en-US" sz="1200" dirty="0">
                          <a:solidFill>
                            <a:schemeClr val="bg1"/>
                          </a:solidFill>
                        </a:rPr>
                        <a:t>Within the past week</a:t>
                      </a:r>
                    </a:p>
                    <a:p>
                      <a:pPr algn="ctr"/>
                      <a:r>
                        <a:rPr lang="en-US" sz="1200" dirty="0">
                          <a:solidFill>
                            <a:schemeClr val="bg1"/>
                          </a:solidFill>
                        </a:rPr>
                        <a:t>(A)</a:t>
                      </a:r>
                    </a:p>
                  </a:txBody>
                  <a:tcPr anchor="ctr">
                    <a:solidFill>
                      <a:srgbClr val="20A5E8"/>
                    </a:solidFill>
                  </a:tcPr>
                </a:tc>
                <a:tc>
                  <a:txBody>
                    <a:bodyPr/>
                    <a:lstStyle/>
                    <a:p>
                      <a:pPr algn="ctr"/>
                      <a:r>
                        <a:rPr lang="en-US" sz="1200" dirty="0">
                          <a:solidFill>
                            <a:schemeClr val="bg1"/>
                          </a:solidFill>
                        </a:rPr>
                        <a:t>Within the past 3 months</a:t>
                      </a:r>
                    </a:p>
                    <a:p>
                      <a:pPr algn="ctr"/>
                      <a:r>
                        <a:rPr lang="en-US" sz="1200" dirty="0">
                          <a:solidFill>
                            <a:schemeClr val="bg1"/>
                          </a:solidFill>
                        </a:rPr>
                        <a:t>(B)</a:t>
                      </a:r>
                    </a:p>
                  </a:txBody>
                  <a:tcPr anchor="ctr">
                    <a:solidFill>
                      <a:srgbClr val="20A5E8"/>
                    </a:solidFill>
                  </a:tcPr>
                </a:tc>
                <a:tc>
                  <a:txBody>
                    <a:bodyPr/>
                    <a:lstStyle/>
                    <a:p>
                      <a:pPr algn="ctr"/>
                      <a:r>
                        <a:rPr lang="en-US" sz="1200" dirty="0">
                          <a:solidFill>
                            <a:schemeClr val="bg1"/>
                          </a:solidFill>
                        </a:rPr>
                        <a:t>More than 3 months ago</a:t>
                      </a:r>
                    </a:p>
                    <a:p>
                      <a:pPr algn="ctr"/>
                      <a:r>
                        <a:rPr lang="en-US" sz="1200" dirty="0">
                          <a:solidFill>
                            <a:schemeClr val="bg1"/>
                          </a:solidFill>
                        </a:rPr>
                        <a:t>(C)</a:t>
                      </a:r>
                    </a:p>
                  </a:txBody>
                  <a:tcPr anchor="ctr">
                    <a:solidFill>
                      <a:srgbClr val="20A5E8"/>
                    </a:solidFill>
                  </a:tcPr>
                </a:tc>
                <a:extLst>
                  <a:ext uri="{0D108BD9-81ED-4DB2-BD59-A6C34878D82A}">
                    <a16:rowId xmlns:a16="http://schemas.microsoft.com/office/drawing/2014/main" val="2369475805"/>
                  </a:ext>
                </a:extLst>
              </a:tr>
              <a:tr h="274320">
                <a:tc>
                  <a:txBody>
                    <a:bodyPr/>
                    <a:lstStyle/>
                    <a:p>
                      <a:r>
                        <a:rPr lang="en-US" sz="1200" dirty="0">
                          <a:solidFill>
                            <a:srgbClr val="787878"/>
                          </a:solidFill>
                        </a:rPr>
                        <a:t>Total</a:t>
                      </a:r>
                    </a:p>
                  </a:txBody>
                  <a:tcPr anchor="ctr"/>
                </a:tc>
                <a:tc>
                  <a:txBody>
                    <a:bodyPr/>
                    <a:lstStyle/>
                    <a:p>
                      <a:pPr algn="ctr"/>
                      <a:r>
                        <a:rPr lang="en-US" sz="1200" kern="1200" dirty="0">
                          <a:solidFill>
                            <a:srgbClr val="787878"/>
                          </a:solidFill>
                          <a:latin typeface="+mn-lt"/>
                          <a:ea typeface="+mn-ea"/>
                          <a:cs typeface="+mn-cs"/>
                        </a:rPr>
                        <a:t>783</a:t>
                      </a:r>
                    </a:p>
                  </a:txBody>
                  <a:tcPr anchor="ctr"/>
                </a:tc>
                <a:tc>
                  <a:txBody>
                    <a:bodyPr/>
                    <a:lstStyle/>
                    <a:p>
                      <a:pPr algn="ctr"/>
                      <a:r>
                        <a:rPr lang="en-US" sz="1200" kern="1200" dirty="0">
                          <a:solidFill>
                            <a:srgbClr val="787878"/>
                          </a:solidFill>
                          <a:latin typeface="+mn-lt"/>
                          <a:ea typeface="+mn-ea"/>
                          <a:cs typeface="+mn-cs"/>
                        </a:rPr>
                        <a:t>189</a:t>
                      </a:r>
                    </a:p>
                  </a:txBody>
                  <a:tcPr anchor="ctr"/>
                </a:tc>
                <a:tc>
                  <a:txBody>
                    <a:bodyPr/>
                    <a:lstStyle/>
                    <a:p>
                      <a:pPr algn="ctr"/>
                      <a:r>
                        <a:rPr lang="en-US" sz="1200" kern="1200" dirty="0">
                          <a:solidFill>
                            <a:srgbClr val="787878"/>
                          </a:solidFill>
                          <a:latin typeface="+mn-lt"/>
                          <a:ea typeface="+mn-ea"/>
                          <a:cs typeface="+mn-cs"/>
                        </a:rPr>
                        <a:t>115</a:t>
                      </a:r>
                    </a:p>
                  </a:txBody>
                  <a:tcPr anchor="ctr"/>
                </a:tc>
                <a:tc>
                  <a:txBody>
                    <a:bodyPr/>
                    <a:lstStyle/>
                    <a:p>
                      <a:pPr algn="ctr"/>
                      <a:r>
                        <a:rPr lang="en-US" sz="1200" kern="1200" dirty="0">
                          <a:solidFill>
                            <a:srgbClr val="787878"/>
                          </a:solidFill>
                          <a:latin typeface="+mn-lt"/>
                          <a:ea typeface="+mn-ea"/>
                          <a:cs typeface="+mn-cs"/>
                        </a:rPr>
                        <a:t>164</a:t>
                      </a:r>
                    </a:p>
                  </a:txBody>
                  <a:tcPr anchor="ctr"/>
                </a:tc>
                <a:extLst>
                  <a:ext uri="{0D108BD9-81ED-4DB2-BD59-A6C34878D82A}">
                    <a16:rowId xmlns:a16="http://schemas.microsoft.com/office/drawing/2014/main" val="2217310208"/>
                  </a:ext>
                </a:extLst>
              </a:tr>
              <a:tr h="274320">
                <a:tc>
                  <a:txBody>
                    <a:bodyPr/>
                    <a:lstStyle/>
                    <a:p>
                      <a:r>
                        <a:rPr lang="en-US" sz="1200" dirty="0">
                          <a:solidFill>
                            <a:srgbClr val="787878"/>
                          </a:solidFill>
                        </a:rPr>
                        <a:t>Type of vehicle</a:t>
                      </a: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extLst>
                  <a:ext uri="{0D108BD9-81ED-4DB2-BD59-A6C34878D82A}">
                    <a16:rowId xmlns:a16="http://schemas.microsoft.com/office/drawing/2014/main" val="160630218"/>
                  </a:ext>
                </a:extLst>
              </a:tr>
              <a:tr h="274320">
                <a:tc>
                  <a:txBody>
                    <a:bodyPr/>
                    <a:lstStyle/>
                    <a:p>
                      <a:pPr marL="91440"/>
                      <a:r>
                        <a:rPr lang="en-US" sz="1200" dirty="0">
                          <a:solidFill>
                            <a:srgbClr val="787878"/>
                          </a:solidFill>
                        </a:rPr>
                        <a:t>Sedan/Coupe </a:t>
                      </a:r>
                    </a:p>
                  </a:txBody>
                  <a:tcPr anchor="ctr"/>
                </a:tc>
                <a:tc>
                  <a:txBody>
                    <a:bodyPr/>
                    <a:lstStyle/>
                    <a:p>
                      <a:pPr algn="ctr"/>
                      <a:r>
                        <a:rPr lang="en-US" sz="1200" kern="1200" dirty="0">
                          <a:solidFill>
                            <a:srgbClr val="787878"/>
                          </a:solidFill>
                          <a:latin typeface="+mn-lt"/>
                          <a:ea typeface="+mn-ea"/>
                          <a:cs typeface="+mn-cs"/>
                        </a:rPr>
                        <a:t>50%</a:t>
                      </a:r>
                    </a:p>
                  </a:txBody>
                  <a:tcPr anchor="ctr"/>
                </a:tc>
                <a:tc>
                  <a:txBody>
                    <a:bodyPr/>
                    <a:lstStyle/>
                    <a:p>
                      <a:pPr algn="ctr"/>
                      <a:r>
                        <a:rPr lang="en-US" sz="1200" kern="1200" dirty="0">
                          <a:solidFill>
                            <a:srgbClr val="787878"/>
                          </a:solidFill>
                          <a:latin typeface="+mn-lt"/>
                          <a:ea typeface="+mn-ea"/>
                          <a:cs typeface="+mn-cs"/>
                        </a:rPr>
                        <a:t>58%</a:t>
                      </a:r>
                    </a:p>
                  </a:txBody>
                  <a:tcPr anchor="ctr"/>
                </a:tc>
                <a:tc>
                  <a:txBody>
                    <a:bodyPr/>
                    <a:lstStyle/>
                    <a:p>
                      <a:pPr algn="ctr"/>
                      <a:r>
                        <a:rPr lang="en-US" sz="1200" kern="1200" dirty="0">
                          <a:solidFill>
                            <a:srgbClr val="787878"/>
                          </a:solidFill>
                          <a:latin typeface="+mn-lt"/>
                          <a:ea typeface="+mn-ea"/>
                          <a:cs typeface="+mn-cs"/>
                        </a:rPr>
                        <a:t>59%</a:t>
                      </a:r>
                    </a:p>
                  </a:txBody>
                  <a:tcPr anchor="ctr"/>
                </a:tc>
                <a:tc>
                  <a:txBody>
                    <a:bodyPr/>
                    <a:lstStyle/>
                    <a:p>
                      <a:pPr algn="ctr"/>
                      <a:r>
                        <a:rPr lang="en-US" sz="1200" kern="1200" dirty="0">
                          <a:solidFill>
                            <a:srgbClr val="787878"/>
                          </a:solidFill>
                          <a:latin typeface="+mn-lt"/>
                          <a:ea typeface="+mn-ea"/>
                          <a:cs typeface="+mn-cs"/>
                        </a:rPr>
                        <a:t>44%</a:t>
                      </a:r>
                    </a:p>
                  </a:txBody>
                  <a:tcPr anchor="ctr"/>
                </a:tc>
                <a:extLst>
                  <a:ext uri="{0D108BD9-81ED-4DB2-BD59-A6C34878D82A}">
                    <a16:rowId xmlns:a16="http://schemas.microsoft.com/office/drawing/2014/main" val="4218363643"/>
                  </a:ext>
                </a:extLst>
              </a:tr>
              <a:tr h="274320">
                <a:tc>
                  <a:txBody>
                    <a:bodyPr/>
                    <a:lstStyle/>
                    <a:p>
                      <a:pPr marL="91440"/>
                      <a:r>
                        <a:rPr lang="en-US" sz="1200" dirty="0">
                          <a:solidFill>
                            <a:srgbClr val="787878"/>
                          </a:solidFill>
                        </a:rPr>
                        <a:t>Truck/SUV/Van </a:t>
                      </a:r>
                    </a:p>
                  </a:txBody>
                  <a:tcPr anchor="ctr"/>
                </a:tc>
                <a:tc>
                  <a:txBody>
                    <a:bodyPr/>
                    <a:lstStyle/>
                    <a:p>
                      <a:pPr algn="ctr"/>
                      <a:r>
                        <a:rPr lang="en-US" sz="1200" kern="1200" dirty="0">
                          <a:solidFill>
                            <a:srgbClr val="787878"/>
                          </a:solidFill>
                          <a:latin typeface="+mn-lt"/>
                          <a:ea typeface="+mn-ea"/>
                          <a:cs typeface="+mn-cs"/>
                        </a:rPr>
                        <a:t>46%</a:t>
                      </a:r>
                    </a:p>
                  </a:txBody>
                  <a:tcPr anchor="ctr"/>
                </a:tc>
                <a:tc>
                  <a:txBody>
                    <a:bodyPr/>
                    <a:lstStyle/>
                    <a:p>
                      <a:pPr algn="ctr"/>
                      <a:r>
                        <a:rPr lang="en-US" sz="1200" kern="1200" dirty="0">
                          <a:solidFill>
                            <a:srgbClr val="787878"/>
                          </a:solidFill>
                          <a:latin typeface="+mn-lt"/>
                          <a:ea typeface="+mn-ea"/>
                          <a:cs typeface="+mn-cs"/>
                        </a:rPr>
                        <a:t>38%</a:t>
                      </a:r>
                    </a:p>
                  </a:txBody>
                  <a:tcPr anchor="ctr"/>
                </a:tc>
                <a:tc>
                  <a:txBody>
                    <a:bodyPr/>
                    <a:lstStyle/>
                    <a:p>
                      <a:pPr algn="ctr"/>
                      <a:r>
                        <a:rPr lang="en-US" sz="1200" kern="1200" dirty="0">
                          <a:solidFill>
                            <a:srgbClr val="787878"/>
                          </a:solidFill>
                          <a:latin typeface="+mn-lt"/>
                          <a:ea typeface="+mn-ea"/>
                          <a:cs typeface="+mn-cs"/>
                        </a:rPr>
                        <a:t>39%</a:t>
                      </a:r>
                    </a:p>
                  </a:txBody>
                  <a:tcPr anchor="ctr"/>
                </a:tc>
                <a:tc>
                  <a:txBody>
                    <a:bodyPr/>
                    <a:lstStyle/>
                    <a:p>
                      <a:pPr algn="ctr"/>
                      <a:r>
                        <a:rPr lang="en-US" sz="1200" kern="1200" dirty="0">
                          <a:solidFill>
                            <a:srgbClr val="787878"/>
                          </a:solidFill>
                          <a:latin typeface="+mn-lt"/>
                          <a:ea typeface="+mn-ea"/>
                          <a:cs typeface="+mn-cs"/>
                        </a:rPr>
                        <a:t>51%</a:t>
                      </a:r>
                    </a:p>
                  </a:txBody>
                  <a:tcPr anchor="ctr"/>
                </a:tc>
                <a:extLst>
                  <a:ext uri="{0D108BD9-81ED-4DB2-BD59-A6C34878D82A}">
                    <a16:rowId xmlns:a16="http://schemas.microsoft.com/office/drawing/2014/main" val="477713627"/>
                  </a:ext>
                </a:extLst>
              </a:tr>
              <a:tr h="274320">
                <a:tc>
                  <a:txBody>
                    <a:bodyPr/>
                    <a:lstStyle/>
                    <a:p>
                      <a:pPr marL="91440"/>
                      <a:r>
                        <a:rPr lang="en-US" sz="1200" dirty="0">
                          <a:solidFill>
                            <a:srgbClr val="787878"/>
                          </a:solidFill>
                        </a:rPr>
                        <a:t>Motorcycle/Other </a:t>
                      </a:r>
                    </a:p>
                  </a:txBody>
                  <a:tcPr anchor="ctr"/>
                </a:tc>
                <a:tc>
                  <a:txBody>
                    <a:bodyPr/>
                    <a:lstStyle/>
                    <a:p>
                      <a:pPr algn="ctr"/>
                      <a:r>
                        <a:rPr lang="en-US" sz="1200" kern="1200" dirty="0">
                          <a:solidFill>
                            <a:srgbClr val="787878"/>
                          </a:solidFill>
                          <a:latin typeface="+mn-lt"/>
                          <a:ea typeface="+mn-ea"/>
                          <a:cs typeface="+mn-cs"/>
                        </a:rPr>
                        <a:t>3%</a:t>
                      </a:r>
                    </a:p>
                  </a:txBody>
                  <a:tcPr anchor="ctr"/>
                </a:tc>
                <a:tc>
                  <a:txBody>
                    <a:bodyPr/>
                    <a:lstStyle/>
                    <a:p>
                      <a:pPr algn="ctr"/>
                      <a:r>
                        <a:rPr lang="en-US" sz="1200" kern="1200" dirty="0">
                          <a:solidFill>
                            <a:srgbClr val="787878"/>
                          </a:solidFill>
                          <a:latin typeface="+mn-lt"/>
                          <a:ea typeface="+mn-ea"/>
                          <a:cs typeface="+mn-cs"/>
                        </a:rPr>
                        <a:t>4%</a:t>
                      </a:r>
                    </a:p>
                  </a:txBody>
                  <a:tcPr anchor="ctr"/>
                </a:tc>
                <a:tc>
                  <a:txBody>
                    <a:bodyPr/>
                    <a:lstStyle/>
                    <a:p>
                      <a:pPr algn="ctr"/>
                      <a:r>
                        <a:rPr lang="en-US" sz="1200" kern="1200" dirty="0">
                          <a:solidFill>
                            <a:srgbClr val="787878"/>
                          </a:solidFill>
                          <a:latin typeface="+mn-lt"/>
                          <a:ea typeface="+mn-ea"/>
                          <a:cs typeface="+mn-cs"/>
                        </a:rPr>
                        <a:t>2%</a:t>
                      </a:r>
                    </a:p>
                  </a:txBody>
                  <a:tcPr anchor="ctr"/>
                </a:tc>
                <a:tc>
                  <a:txBody>
                    <a:bodyPr/>
                    <a:lstStyle/>
                    <a:p>
                      <a:pPr algn="ctr"/>
                      <a:r>
                        <a:rPr lang="en-US" sz="1200" kern="1200" dirty="0">
                          <a:solidFill>
                            <a:srgbClr val="787878"/>
                          </a:solidFill>
                          <a:latin typeface="+mn-lt"/>
                          <a:ea typeface="+mn-ea"/>
                          <a:cs typeface="+mn-cs"/>
                        </a:rPr>
                        <a:t>5%</a:t>
                      </a:r>
                    </a:p>
                  </a:txBody>
                  <a:tcPr anchor="ctr"/>
                </a:tc>
                <a:extLst>
                  <a:ext uri="{0D108BD9-81ED-4DB2-BD59-A6C34878D82A}">
                    <a16:rowId xmlns:a16="http://schemas.microsoft.com/office/drawing/2014/main" val="3717792709"/>
                  </a:ext>
                </a:extLst>
              </a:tr>
              <a:tr h="274320">
                <a:tc>
                  <a:txBody>
                    <a:bodyPr/>
                    <a:lstStyle/>
                    <a:p>
                      <a:r>
                        <a:rPr lang="en-US" sz="1200" dirty="0">
                          <a:solidFill>
                            <a:srgbClr val="787878"/>
                          </a:solidFill>
                        </a:rPr>
                        <a:t>Driving Between 11PM and 4AM</a:t>
                      </a: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tc>
                <a:extLst>
                  <a:ext uri="{0D108BD9-81ED-4DB2-BD59-A6C34878D82A}">
                    <a16:rowId xmlns:a16="http://schemas.microsoft.com/office/drawing/2014/main" val="3312048126"/>
                  </a:ext>
                </a:extLst>
              </a:tr>
              <a:tr h="274320">
                <a:tc>
                  <a:txBody>
                    <a:bodyPr/>
                    <a:lstStyle/>
                    <a:p>
                      <a:pPr marL="91440"/>
                      <a:r>
                        <a:rPr lang="en-US" sz="1200" dirty="0">
                          <a:solidFill>
                            <a:srgbClr val="787878"/>
                          </a:solidFill>
                        </a:rPr>
                        <a:t>At least once a month</a:t>
                      </a:r>
                    </a:p>
                  </a:txBody>
                  <a:tcPr/>
                </a:tc>
                <a:tc>
                  <a:txBody>
                    <a:bodyPr/>
                    <a:lstStyle/>
                    <a:p>
                      <a:pPr algn="ctr"/>
                      <a:r>
                        <a:rPr lang="en-US" sz="1200" kern="1200" dirty="0">
                          <a:solidFill>
                            <a:srgbClr val="787878"/>
                          </a:solidFill>
                          <a:latin typeface="+mn-lt"/>
                          <a:ea typeface="+mn-ea"/>
                          <a:cs typeface="+mn-cs"/>
                        </a:rPr>
                        <a:t>32%</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53%</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b="1" kern="1200" dirty="0">
                          <a:solidFill>
                            <a:srgbClr val="787878"/>
                          </a:solidFill>
                          <a:latin typeface="+mn-lt"/>
                          <a:ea typeface="+mn-ea"/>
                          <a:cs typeface="+mn-cs"/>
                        </a:rPr>
                        <a:t>49%</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28%</a:t>
                      </a:r>
                    </a:p>
                  </a:txBody>
                  <a:tcPr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1779336377"/>
                  </a:ext>
                </a:extLst>
              </a:tr>
              <a:tr h="274320">
                <a:tc>
                  <a:txBody>
                    <a:bodyPr/>
                    <a:lstStyle/>
                    <a:p>
                      <a:pPr marL="91440"/>
                      <a:r>
                        <a:rPr lang="en-US" sz="1200" dirty="0">
                          <a:solidFill>
                            <a:srgbClr val="787878"/>
                          </a:solidFill>
                        </a:rPr>
                        <a:t>Less often</a:t>
                      </a:r>
                    </a:p>
                  </a:txBody>
                  <a:tcPr/>
                </a:tc>
                <a:tc>
                  <a:txBody>
                    <a:bodyPr/>
                    <a:lstStyle/>
                    <a:p>
                      <a:pPr algn="ctr"/>
                      <a:r>
                        <a:rPr lang="en-US" sz="1200" kern="1200" dirty="0">
                          <a:solidFill>
                            <a:srgbClr val="787878"/>
                          </a:solidFill>
                          <a:latin typeface="+mn-lt"/>
                          <a:ea typeface="+mn-ea"/>
                          <a:cs typeface="+mn-cs"/>
                        </a:rPr>
                        <a:t>32%</a:t>
                      </a:r>
                    </a:p>
                  </a:txBody>
                  <a:tcPr anchor="ctr"/>
                </a:tc>
                <a:tc>
                  <a:txBody>
                    <a:bodyPr/>
                    <a:lstStyle/>
                    <a:p>
                      <a:pPr algn="ctr"/>
                      <a:r>
                        <a:rPr lang="en-US" sz="1200" kern="1200" dirty="0">
                          <a:solidFill>
                            <a:srgbClr val="787878"/>
                          </a:solidFill>
                          <a:latin typeface="+mn-lt"/>
                          <a:ea typeface="+mn-ea"/>
                          <a:cs typeface="+mn-cs"/>
                        </a:rPr>
                        <a:t>32%</a:t>
                      </a:r>
                    </a:p>
                  </a:txBody>
                  <a:tcPr anchor="ctr">
                    <a:lnT w="12700" cap="flat" cmpd="sng" algn="ctr">
                      <a:solidFill>
                        <a:schemeClr val="tx1"/>
                      </a:solidFill>
                      <a:prstDash val="dash"/>
                      <a:round/>
                      <a:headEnd type="none" w="med" len="med"/>
                      <a:tailEnd type="none" w="med" len="med"/>
                    </a:lnT>
                  </a:tcPr>
                </a:tc>
                <a:tc>
                  <a:txBody>
                    <a:bodyPr/>
                    <a:lstStyle/>
                    <a:p>
                      <a:pPr algn="ctr"/>
                      <a:r>
                        <a:rPr lang="en-US" sz="1200" kern="1200" dirty="0">
                          <a:solidFill>
                            <a:srgbClr val="787878"/>
                          </a:solidFill>
                          <a:latin typeface="+mn-lt"/>
                          <a:ea typeface="+mn-ea"/>
                          <a:cs typeface="+mn-cs"/>
                        </a:rPr>
                        <a:t>27%</a:t>
                      </a:r>
                    </a:p>
                  </a:txBody>
                  <a:tcPr anchor="ctr">
                    <a:lnT w="12700" cap="flat" cmpd="sng" algn="ctr">
                      <a:solidFill>
                        <a:schemeClr val="tx1"/>
                      </a:solidFill>
                      <a:prstDash val="dash"/>
                      <a:round/>
                      <a:headEnd type="none" w="med" len="med"/>
                      <a:tailEnd type="none" w="med" len="med"/>
                    </a:lnT>
                  </a:tcPr>
                </a:tc>
                <a:tc>
                  <a:txBody>
                    <a:bodyPr/>
                    <a:lstStyle/>
                    <a:p>
                      <a:pPr algn="ctr"/>
                      <a:r>
                        <a:rPr lang="en-US" sz="1200" kern="1200" dirty="0">
                          <a:solidFill>
                            <a:srgbClr val="787878"/>
                          </a:solidFill>
                          <a:latin typeface="+mn-lt"/>
                          <a:ea typeface="+mn-ea"/>
                          <a:cs typeface="+mn-cs"/>
                        </a:rPr>
                        <a:t>37%</a:t>
                      </a: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2681063837"/>
                  </a:ext>
                </a:extLst>
              </a:tr>
              <a:tr h="274320">
                <a:tc>
                  <a:txBody>
                    <a:bodyPr/>
                    <a:lstStyle/>
                    <a:p>
                      <a:pPr marL="91440"/>
                      <a:r>
                        <a:rPr lang="en-US" sz="1200" dirty="0">
                          <a:solidFill>
                            <a:srgbClr val="787878"/>
                          </a:solidFill>
                        </a:rPr>
                        <a:t>Never</a:t>
                      </a:r>
                    </a:p>
                  </a:txBody>
                  <a:tcPr/>
                </a:tc>
                <a:tc>
                  <a:txBody>
                    <a:bodyPr/>
                    <a:lstStyle/>
                    <a:p>
                      <a:pPr algn="ctr"/>
                      <a:r>
                        <a:rPr lang="en-US" sz="1200" kern="1200" dirty="0">
                          <a:solidFill>
                            <a:srgbClr val="787878"/>
                          </a:solidFill>
                          <a:latin typeface="+mn-lt"/>
                          <a:ea typeface="+mn-ea"/>
                          <a:cs typeface="+mn-cs"/>
                        </a:rPr>
                        <a:t>36%</a:t>
                      </a:r>
                    </a:p>
                  </a:txBody>
                  <a:tcPr anchor="ctr"/>
                </a:tc>
                <a:tc>
                  <a:txBody>
                    <a:bodyPr/>
                    <a:lstStyle/>
                    <a:p>
                      <a:pPr algn="ctr"/>
                      <a:r>
                        <a:rPr lang="en-US" sz="1200" kern="1200" dirty="0">
                          <a:solidFill>
                            <a:srgbClr val="787878"/>
                          </a:solidFill>
                          <a:latin typeface="+mn-lt"/>
                          <a:ea typeface="+mn-ea"/>
                          <a:cs typeface="+mn-cs"/>
                        </a:rPr>
                        <a:t>15%</a:t>
                      </a:r>
                    </a:p>
                  </a:txBody>
                  <a:tcPr anchor="ctr"/>
                </a:tc>
                <a:tc>
                  <a:txBody>
                    <a:bodyPr/>
                    <a:lstStyle/>
                    <a:p>
                      <a:pPr algn="ctr"/>
                      <a:r>
                        <a:rPr lang="en-US" sz="1200" kern="1200" dirty="0">
                          <a:solidFill>
                            <a:srgbClr val="787878"/>
                          </a:solidFill>
                          <a:latin typeface="+mn-lt"/>
                          <a:ea typeface="+mn-ea"/>
                          <a:cs typeface="+mn-cs"/>
                        </a:rPr>
                        <a:t>24%</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35%</a:t>
                      </a:r>
                      <a:r>
                        <a:rPr lang="en-US" sz="1200" b="1" u="none" strike="noStrike" kern="1200" baseline="30000" dirty="0">
                          <a:solidFill>
                            <a:srgbClr val="787878"/>
                          </a:solidFill>
                          <a:effectLst/>
                          <a:latin typeface="+mn-lt"/>
                          <a:ea typeface="+mn-ea"/>
                          <a:cs typeface="+mn-cs"/>
                        </a:rPr>
                        <a:t>A</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3632012182"/>
                  </a:ext>
                </a:extLst>
              </a:tr>
              <a:tr h="274320">
                <a:tc>
                  <a:txBody>
                    <a:bodyPr/>
                    <a:lstStyle/>
                    <a:p>
                      <a:r>
                        <a:rPr lang="en-US" sz="1200" dirty="0">
                          <a:solidFill>
                            <a:srgbClr val="787878"/>
                          </a:solidFill>
                        </a:rPr>
                        <a:t>Citation Past Year</a:t>
                      </a: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679791434"/>
                  </a:ext>
                </a:extLst>
              </a:tr>
              <a:tr h="274320">
                <a:tc>
                  <a:txBody>
                    <a:bodyPr/>
                    <a:lstStyle/>
                    <a:p>
                      <a:pPr marL="91440"/>
                      <a:r>
                        <a:rPr lang="en-US" sz="1200" dirty="0">
                          <a:solidFill>
                            <a:srgbClr val="787878"/>
                          </a:solidFill>
                        </a:rPr>
                        <a:t>Yes </a:t>
                      </a:r>
                    </a:p>
                  </a:txBody>
                  <a:tcPr anchor="ctr"/>
                </a:tc>
                <a:tc>
                  <a:txBody>
                    <a:bodyPr/>
                    <a:lstStyle/>
                    <a:p>
                      <a:pPr algn="ctr"/>
                      <a:r>
                        <a:rPr lang="en-US" sz="1200" kern="1200" dirty="0">
                          <a:solidFill>
                            <a:srgbClr val="787878"/>
                          </a:solidFill>
                          <a:latin typeface="+mn-lt"/>
                          <a:ea typeface="+mn-ea"/>
                          <a:cs typeface="+mn-cs"/>
                        </a:rPr>
                        <a:t>8%</a:t>
                      </a:r>
                    </a:p>
                  </a:txBody>
                  <a:tcPr anchor="ctr"/>
                </a:tc>
                <a:tc>
                  <a:txBody>
                    <a:bodyPr/>
                    <a:lstStyle/>
                    <a:p>
                      <a:pPr algn="ctr"/>
                      <a:r>
                        <a:rPr lang="en-US" sz="1200" kern="1200" dirty="0">
                          <a:solidFill>
                            <a:srgbClr val="787878"/>
                          </a:solidFill>
                          <a:latin typeface="+mn-lt"/>
                          <a:ea typeface="+mn-ea"/>
                          <a:cs typeface="+mn-cs"/>
                        </a:rPr>
                        <a:t>15%</a:t>
                      </a:r>
                    </a:p>
                  </a:txBody>
                  <a:tcPr anchor="ctr"/>
                </a:tc>
                <a:tc>
                  <a:txBody>
                    <a:bodyPr/>
                    <a:lstStyle/>
                    <a:p>
                      <a:pPr algn="ctr"/>
                      <a:r>
                        <a:rPr lang="en-US" sz="1200" kern="1200" dirty="0">
                          <a:solidFill>
                            <a:srgbClr val="787878"/>
                          </a:solidFill>
                          <a:latin typeface="+mn-lt"/>
                          <a:ea typeface="+mn-ea"/>
                          <a:cs typeface="+mn-cs"/>
                        </a:rPr>
                        <a:t>12%</a:t>
                      </a:r>
                    </a:p>
                  </a:txBody>
                  <a:tcPr anchor="ctr"/>
                </a:tc>
                <a:tc>
                  <a:txBody>
                    <a:bodyPr/>
                    <a:lstStyle/>
                    <a:p>
                      <a:pPr algn="ctr"/>
                      <a:r>
                        <a:rPr lang="en-US" sz="1200" kern="1200" dirty="0">
                          <a:solidFill>
                            <a:srgbClr val="787878"/>
                          </a:solidFill>
                          <a:latin typeface="+mn-lt"/>
                          <a:ea typeface="+mn-ea"/>
                          <a:cs typeface="+mn-cs"/>
                        </a:rPr>
                        <a:t>8%</a:t>
                      </a:r>
                    </a:p>
                  </a:txBody>
                  <a:tcPr anchor="ctr"/>
                </a:tc>
                <a:extLst>
                  <a:ext uri="{0D108BD9-81ED-4DB2-BD59-A6C34878D82A}">
                    <a16:rowId xmlns:a16="http://schemas.microsoft.com/office/drawing/2014/main" val="1955786349"/>
                  </a:ext>
                </a:extLst>
              </a:tr>
              <a:tr h="274320">
                <a:tc>
                  <a:txBody>
                    <a:bodyPr/>
                    <a:lstStyle/>
                    <a:p>
                      <a:pPr marL="91440"/>
                      <a:r>
                        <a:rPr lang="en-US" sz="1200" dirty="0">
                          <a:solidFill>
                            <a:srgbClr val="787878"/>
                          </a:solidFill>
                        </a:rPr>
                        <a:t>No</a:t>
                      </a:r>
                    </a:p>
                  </a:txBody>
                  <a:tcPr anchor="ctr"/>
                </a:tc>
                <a:tc>
                  <a:txBody>
                    <a:bodyPr/>
                    <a:lstStyle/>
                    <a:p>
                      <a:pPr algn="ctr"/>
                      <a:r>
                        <a:rPr lang="en-US" sz="1200" kern="1200" dirty="0">
                          <a:solidFill>
                            <a:srgbClr val="787878"/>
                          </a:solidFill>
                          <a:latin typeface="+mn-lt"/>
                          <a:ea typeface="+mn-ea"/>
                          <a:cs typeface="+mn-cs"/>
                        </a:rPr>
                        <a:t>92%</a:t>
                      </a:r>
                    </a:p>
                  </a:txBody>
                  <a:tcPr anchor="ctr"/>
                </a:tc>
                <a:tc>
                  <a:txBody>
                    <a:bodyPr/>
                    <a:lstStyle/>
                    <a:p>
                      <a:pPr algn="ctr"/>
                      <a:r>
                        <a:rPr lang="en-US" sz="1200" kern="1200" dirty="0">
                          <a:solidFill>
                            <a:srgbClr val="787878"/>
                          </a:solidFill>
                          <a:latin typeface="+mn-lt"/>
                          <a:ea typeface="+mn-ea"/>
                          <a:cs typeface="+mn-cs"/>
                        </a:rPr>
                        <a:t>85%</a:t>
                      </a:r>
                    </a:p>
                  </a:txBody>
                  <a:tcPr anchor="ctr"/>
                </a:tc>
                <a:tc>
                  <a:txBody>
                    <a:bodyPr/>
                    <a:lstStyle/>
                    <a:p>
                      <a:pPr algn="ctr"/>
                      <a:r>
                        <a:rPr lang="en-US" sz="1200" kern="1200" dirty="0">
                          <a:solidFill>
                            <a:srgbClr val="787878"/>
                          </a:solidFill>
                          <a:latin typeface="+mn-lt"/>
                          <a:ea typeface="+mn-ea"/>
                          <a:cs typeface="+mn-cs"/>
                        </a:rPr>
                        <a:t>88%</a:t>
                      </a:r>
                    </a:p>
                  </a:txBody>
                  <a:tcPr anchor="ctr"/>
                </a:tc>
                <a:tc>
                  <a:txBody>
                    <a:bodyPr/>
                    <a:lstStyle/>
                    <a:p>
                      <a:pPr algn="ctr"/>
                      <a:r>
                        <a:rPr lang="en-US" sz="1200" kern="1200" dirty="0">
                          <a:solidFill>
                            <a:srgbClr val="787878"/>
                          </a:solidFill>
                          <a:latin typeface="+mn-lt"/>
                          <a:ea typeface="+mn-ea"/>
                          <a:cs typeface="+mn-cs"/>
                        </a:rPr>
                        <a:t>92%</a:t>
                      </a:r>
                    </a:p>
                  </a:txBody>
                  <a:tcPr anchor="ctr"/>
                </a:tc>
                <a:extLst>
                  <a:ext uri="{0D108BD9-81ED-4DB2-BD59-A6C34878D82A}">
                    <a16:rowId xmlns:a16="http://schemas.microsoft.com/office/drawing/2014/main" val="4141675288"/>
                  </a:ext>
                </a:extLst>
              </a:tr>
              <a:tr h="274320">
                <a:tc>
                  <a:txBody>
                    <a:bodyPr/>
                    <a:lstStyle/>
                    <a:p>
                      <a:r>
                        <a:rPr lang="en-US" sz="1200" dirty="0">
                          <a:solidFill>
                            <a:srgbClr val="787878"/>
                          </a:solidFill>
                        </a:rPr>
                        <a:t>Crash Past Year</a:t>
                      </a: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extLst>
                  <a:ext uri="{0D108BD9-81ED-4DB2-BD59-A6C34878D82A}">
                    <a16:rowId xmlns:a16="http://schemas.microsoft.com/office/drawing/2014/main" val="1965247889"/>
                  </a:ext>
                </a:extLst>
              </a:tr>
              <a:tr h="274320">
                <a:tc>
                  <a:txBody>
                    <a:bodyPr/>
                    <a:lstStyle/>
                    <a:p>
                      <a:pPr marL="91440"/>
                      <a:r>
                        <a:rPr lang="en-US" sz="1200" dirty="0">
                          <a:solidFill>
                            <a:srgbClr val="787878"/>
                          </a:solidFill>
                        </a:rPr>
                        <a:t>Yes</a:t>
                      </a:r>
                    </a:p>
                  </a:txBody>
                  <a:tcPr anchor="ctr"/>
                </a:tc>
                <a:tc>
                  <a:txBody>
                    <a:bodyPr/>
                    <a:lstStyle/>
                    <a:p>
                      <a:pPr algn="ctr"/>
                      <a:r>
                        <a:rPr lang="en-US" sz="1200" kern="1200" dirty="0">
                          <a:solidFill>
                            <a:srgbClr val="787878"/>
                          </a:solidFill>
                          <a:latin typeface="+mn-lt"/>
                          <a:ea typeface="+mn-ea"/>
                          <a:cs typeface="+mn-cs"/>
                        </a:rPr>
                        <a:t>6%</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18%</a:t>
                      </a:r>
                      <a:r>
                        <a:rPr lang="en-US" sz="1200" b="1" u="none" strike="noStrike" kern="1200" baseline="30000" dirty="0">
                          <a:solidFill>
                            <a:srgbClr val="787878"/>
                          </a:solidFill>
                          <a:effectLst/>
                          <a:latin typeface="+mn-lt"/>
                          <a:ea typeface="+mn-ea"/>
                          <a:cs typeface="+mn-cs"/>
                        </a:rPr>
                        <a:t>BC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7%</a:t>
                      </a:r>
                    </a:p>
                  </a:txBody>
                  <a:tcPr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7%</a:t>
                      </a: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594446566"/>
                  </a:ext>
                </a:extLst>
              </a:tr>
              <a:tr h="274320">
                <a:tc>
                  <a:txBody>
                    <a:bodyPr/>
                    <a:lstStyle/>
                    <a:p>
                      <a:pPr marL="91440"/>
                      <a:r>
                        <a:rPr lang="en-US" sz="1200" dirty="0">
                          <a:solidFill>
                            <a:srgbClr val="787878"/>
                          </a:solidFill>
                        </a:rPr>
                        <a:t>No</a:t>
                      </a:r>
                    </a:p>
                  </a:txBody>
                  <a:tcPr anchor="ctr"/>
                </a:tc>
                <a:tc>
                  <a:txBody>
                    <a:bodyPr/>
                    <a:lstStyle/>
                    <a:p>
                      <a:pPr algn="ctr"/>
                      <a:r>
                        <a:rPr lang="en-US" sz="1200" kern="1200" dirty="0">
                          <a:solidFill>
                            <a:srgbClr val="787878"/>
                          </a:solidFill>
                          <a:latin typeface="+mn-lt"/>
                          <a:ea typeface="+mn-ea"/>
                          <a:cs typeface="+mn-cs"/>
                        </a:rPr>
                        <a:t>94%</a:t>
                      </a:r>
                    </a:p>
                  </a:txBody>
                  <a:tcPr anchor="ctr"/>
                </a:tc>
                <a:tc>
                  <a:txBody>
                    <a:bodyPr/>
                    <a:lstStyle/>
                    <a:p>
                      <a:pPr algn="ctr"/>
                      <a:r>
                        <a:rPr lang="en-US" sz="1200" kern="1200" dirty="0">
                          <a:solidFill>
                            <a:srgbClr val="787878"/>
                          </a:solidFill>
                          <a:latin typeface="+mn-lt"/>
                          <a:ea typeface="+mn-ea"/>
                          <a:cs typeface="+mn-cs"/>
                        </a:rPr>
                        <a:t>82%</a:t>
                      </a:r>
                    </a:p>
                  </a:txBody>
                  <a:tcPr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a:r>
                        <a:rPr lang="en-US" sz="1200" b="1" kern="1200" dirty="0">
                          <a:solidFill>
                            <a:srgbClr val="787878"/>
                          </a:solidFill>
                          <a:latin typeface="+mn-lt"/>
                          <a:ea typeface="+mn-ea"/>
                          <a:cs typeface="+mn-cs"/>
                        </a:rPr>
                        <a:t>93%</a:t>
                      </a:r>
                      <a:r>
                        <a:rPr lang="en-US" sz="1200" b="1" u="none" strike="noStrike" kern="1200" baseline="30000" dirty="0">
                          <a:solidFill>
                            <a:srgbClr val="787878"/>
                          </a:solidFill>
                          <a:effectLst/>
                          <a:latin typeface="+mn-lt"/>
                          <a:ea typeface="+mn-ea"/>
                          <a:cs typeface="+mn-cs"/>
                        </a:rPr>
                        <a:t>A</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b="1" kern="1200" dirty="0">
                          <a:solidFill>
                            <a:srgbClr val="787878"/>
                          </a:solidFill>
                          <a:latin typeface="+mn-lt"/>
                          <a:ea typeface="+mn-ea"/>
                          <a:cs typeface="+mn-cs"/>
                        </a:rPr>
                        <a:t>93%</a:t>
                      </a:r>
                      <a:r>
                        <a:rPr lang="en-US" sz="1200" b="1" u="none" strike="noStrike" kern="1200" baseline="30000" dirty="0">
                          <a:solidFill>
                            <a:srgbClr val="787878"/>
                          </a:solidFill>
                          <a:effectLst/>
                          <a:latin typeface="+mn-lt"/>
                          <a:ea typeface="+mn-ea"/>
                          <a:cs typeface="+mn-cs"/>
                        </a:rPr>
                        <a:t>A</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3144657782"/>
                  </a:ext>
                </a:extLst>
              </a:tr>
              <a:tr h="274320">
                <a:tc>
                  <a:txBody>
                    <a:bodyPr/>
                    <a:lstStyle/>
                    <a:p>
                      <a:r>
                        <a:rPr lang="en-US" sz="1200" dirty="0">
                          <a:solidFill>
                            <a:srgbClr val="787878"/>
                          </a:solidFill>
                        </a:rPr>
                        <a:t>Arrested for Driving While Intoxicated</a:t>
                      </a: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T w="12700" cap="flat" cmpd="sng" algn="ctr">
                      <a:solidFill>
                        <a:schemeClr val="tx1"/>
                      </a:solidFill>
                      <a:prstDash val="dash"/>
                      <a:round/>
                      <a:headEnd type="none" w="med" len="med"/>
                      <a:tailEnd type="none" w="med" len="med"/>
                    </a:lnT>
                  </a:tcPr>
                </a:tc>
                <a:tc>
                  <a:txBody>
                    <a:bodyPr/>
                    <a:lstStyle/>
                    <a:p>
                      <a:pPr algn="ctr"/>
                      <a:endParaRPr lang="en-US" sz="1200" kern="1200" dirty="0">
                        <a:solidFill>
                          <a:srgbClr val="787878"/>
                        </a:solidFill>
                        <a:latin typeface="+mn-lt"/>
                        <a:ea typeface="+mn-ea"/>
                        <a:cs typeface="+mn-cs"/>
                      </a:endParaRP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352342781"/>
                  </a:ext>
                </a:extLst>
              </a:tr>
              <a:tr h="274320">
                <a:tc>
                  <a:txBody>
                    <a:bodyPr/>
                    <a:lstStyle/>
                    <a:p>
                      <a:pPr marL="91440"/>
                      <a:r>
                        <a:rPr lang="en-US" sz="1200" dirty="0">
                          <a:solidFill>
                            <a:srgbClr val="787878"/>
                          </a:solidFill>
                        </a:rPr>
                        <a:t>Yes</a:t>
                      </a:r>
                    </a:p>
                  </a:txBody>
                  <a:tcPr anchor="ctr"/>
                </a:tc>
                <a:tc>
                  <a:txBody>
                    <a:bodyPr/>
                    <a:lstStyle/>
                    <a:p>
                      <a:pPr algn="ctr"/>
                      <a:r>
                        <a:rPr lang="en-US" sz="1200" kern="1200" dirty="0">
                          <a:solidFill>
                            <a:srgbClr val="787878"/>
                          </a:solidFill>
                          <a:latin typeface="+mn-lt"/>
                          <a:ea typeface="+mn-ea"/>
                          <a:cs typeface="+mn-cs"/>
                        </a:rPr>
                        <a:t>7%</a:t>
                      </a:r>
                    </a:p>
                  </a:txBody>
                  <a:tcPr anchor="ctr"/>
                </a:tc>
                <a:tc>
                  <a:txBody>
                    <a:bodyPr/>
                    <a:lstStyle/>
                    <a:p>
                      <a:pPr algn="ctr"/>
                      <a:r>
                        <a:rPr lang="en-US" sz="1200" kern="1200" dirty="0">
                          <a:solidFill>
                            <a:srgbClr val="787878"/>
                          </a:solidFill>
                          <a:latin typeface="+mn-lt"/>
                          <a:ea typeface="+mn-ea"/>
                          <a:cs typeface="+mn-cs"/>
                        </a:rPr>
                        <a:t>18%</a:t>
                      </a:r>
                    </a:p>
                  </a:txBody>
                  <a:tcPr anchor="ctr"/>
                </a:tc>
                <a:tc>
                  <a:txBody>
                    <a:bodyPr/>
                    <a:lstStyle/>
                    <a:p>
                      <a:pPr algn="ctr"/>
                      <a:r>
                        <a:rPr lang="en-US" sz="1200" kern="1200" dirty="0">
                          <a:solidFill>
                            <a:srgbClr val="787878"/>
                          </a:solidFill>
                          <a:latin typeface="+mn-lt"/>
                          <a:ea typeface="+mn-ea"/>
                          <a:cs typeface="+mn-cs"/>
                        </a:rPr>
                        <a:t>10%</a:t>
                      </a:r>
                    </a:p>
                  </a:txBody>
                  <a:tcPr anchor="ctr"/>
                </a:tc>
                <a:tc>
                  <a:txBody>
                    <a:bodyPr/>
                    <a:lstStyle/>
                    <a:p>
                      <a:pPr algn="ctr"/>
                      <a:r>
                        <a:rPr lang="en-US" sz="1200" kern="1200" dirty="0">
                          <a:solidFill>
                            <a:srgbClr val="787878"/>
                          </a:solidFill>
                          <a:latin typeface="+mn-lt"/>
                          <a:ea typeface="+mn-ea"/>
                          <a:cs typeface="+mn-cs"/>
                        </a:rPr>
                        <a:t>13%</a:t>
                      </a:r>
                    </a:p>
                  </a:txBody>
                  <a:tcPr anchor="ctr"/>
                </a:tc>
                <a:extLst>
                  <a:ext uri="{0D108BD9-81ED-4DB2-BD59-A6C34878D82A}">
                    <a16:rowId xmlns:a16="http://schemas.microsoft.com/office/drawing/2014/main" val="3275445961"/>
                  </a:ext>
                </a:extLst>
              </a:tr>
              <a:tr h="274320">
                <a:tc>
                  <a:txBody>
                    <a:bodyPr/>
                    <a:lstStyle/>
                    <a:p>
                      <a:pPr marL="91440"/>
                      <a:r>
                        <a:rPr lang="en-US" sz="1200" dirty="0">
                          <a:solidFill>
                            <a:srgbClr val="787878"/>
                          </a:solidFill>
                        </a:rPr>
                        <a:t>No</a:t>
                      </a:r>
                    </a:p>
                  </a:txBody>
                  <a:tcPr anchor="ctr"/>
                </a:tc>
                <a:tc>
                  <a:txBody>
                    <a:bodyPr/>
                    <a:lstStyle/>
                    <a:p>
                      <a:pPr algn="ctr"/>
                      <a:r>
                        <a:rPr lang="en-US" sz="1200" kern="1200" dirty="0">
                          <a:solidFill>
                            <a:srgbClr val="787878"/>
                          </a:solidFill>
                          <a:latin typeface="+mn-lt"/>
                          <a:ea typeface="+mn-ea"/>
                          <a:cs typeface="+mn-cs"/>
                        </a:rPr>
                        <a:t>93%</a:t>
                      </a:r>
                    </a:p>
                  </a:txBody>
                  <a:tcPr anchor="ctr"/>
                </a:tc>
                <a:tc>
                  <a:txBody>
                    <a:bodyPr/>
                    <a:lstStyle/>
                    <a:p>
                      <a:pPr algn="ctr"/>
                      <a:r>
                        <a:rPr lang="en-US" sz="1200" kern="1200" dirty="0">
                          <a:solidFill>
                            <a:srgbClr val="787878"/>
                          </a:solidFill>
                          <a:latin typeface="+mn-lt"/>
                          <a:ea typeface="+mn-ea"/>
                          <a:cs typeface="+mn-cs"/>
                        </a:rPr>
                        <a:t>82%</a:t>
                      </a:r>
                    </a:p>
                  </a:txBody>
                  <a:tcPr anchor="ctr"/>
                </a:tc>
                <a:tc>
                  <a:txBody>
                    <a:bodyPr/>
                    <a:lstStyle/>
                    <a:p>
                      <a:pPr algn="ctr"/>
                      <a:r>
                        <a:rPr lang="en-US" sz="1200" kern="1200" dirty="0">
                          <a:solidFill>
                            <a:srgbClr val="787878"/>
                          </a:solidFill>
                          <a:latin typeface="+mn-lt"/>
                          <a:ea typeface="+mn-ea"/>
                          <a:cs typeface="+mn-cs"/>
                        </a:rPr>
                        <a:t>90%</a:t>
                      </a:r>
                    </a:p>
                  </a:txBody>
                  <a:tcPr anchor="ctr"/>
                </a:tc>
                <a:tc>
                  <a:txBody>
                    <a:bodyPr/>
                    <a:lstStyle/>
                    <a:p>
                      <a:pPr algn="ctr"/>
                      <a:r>
                        <a:rPr lang="en-US" sz="1200" kern="1200" dirty="0">
                          <a:solidFill>
                            <a:srgbClr val="787878"/>
                          </a:solidFill>
                          <a:latin typeface="+mn-lt"/>
                          <a:ea typeface="+mn-ea"/>
                          <a:cs typeface="+mn-cs"/>
                        </a:rPr>
                        <a:t>87%</a:t>
                      </a:r>
                    </a:p>
                  </a:txBody>
                  <a:tcPr anchor="ctr"/>
                </a:tc>
                <a:extLst>
                  <a:ext uri="{0D108BD9-81ED-4DB2-BD59-A6C34878D82A}">
                    <a16:rowId xmlns:a16="http://schemas.microsoft.com/office/drawing/2014/main" val="1539008668"/>
                  </a:ext>
                </a:extLst>
              </a:tr>
            </a:tbl>
          </a:graphicData>
        </a:graphic>
      </p:graphicFrame>
      <p:sp>
        <p:nvSpPr>
          <p:cNvPr id="2" name="TextBox 1">
            <a:extLst>
              <a:ext uri="{FF2B5EF4-FFF2-40B4-BE49-F238E27FC236}">
                <a16:creationId xmlns:a16="http://schemas.microsoft.com/office/drawing/2014/main" id="{DA5E2919-06DD-ACF0-A7E3-662FEAE81F63}"/>
              </a:ext>
            </a:extLst>
          </p:cNvPr>
          <p:cNvSpPr txBox="1"/>
          <p:nvPr/>
        </p:nvSpPr>
        <p:spPr>
          <a:xfrm>
            <a:off x="0" y="6634167"/>
            <a:ext cx="7457576" cy="230832"/>
          </a:xfrm>
          <a:prstGeom prst="rect">
            <a:avLst/>
          </a:prstGeom>
          <a:noFill/>
        </p:spPr>
        <p:txBody>
          <a:bodyPr wrap="square" rtlCol="0">
            <a:spAutoFit/>
          </a:bodyPr>
          <a:lstStyle/>
          <a:p>
            <a:r>
              <a:rPr lang="en-US" sz="900" dirty="0">
                <a:solidFill>
                  <a:srgbClr val="787878"/>
                </a:solidFill>
              </a:rPr>
              <a:t>Q8a. When was the last time you used marijuana? </a:t>
            </a:r>
            <a:r>
              <a:rPr lang="en-US" sz="900" i="1" dirty="0">
                <a:solidFill>
                  <a:srgbClr val="787878"/>
                </a:solidFill>
              </a:rPr>
              <a:t>Base: Marijuana Users (n=468)</a:t>
            </a:r>
            <a:endParaRPr lang="en-US" sz="900" dirty="0">
              <a:solidFill>
                <a:srgbClr val="787878"/>
              </a:solidFill>
            </a:endParaRPr>
          </a:p>
        </p:txBody>
      </p:sp>
      <p:sp>
        <p:nvSpPr>
          <p:cNvPr id="5" name="Rectangle 4">
            <a:extLst>
              <a:ext uri="{FF2B5EF4-FFF2-40B4-BE49-F238E27FC236}">
                <a16:creationId xmlns:a16="http://schemas.microsoft.com/office/drawing/2014/main" id="{BC211488-FDC3-ED90-06CB-7CDBA4FAD7D8}"/>
              </a:ext>
            </a:extLst>
          </p:cNvPr>
          <p:cNvSpPr/>
          <p:nvPr/>
        </p:nvSpPr>
        <p:spPr>
          <a:xfrm>
            <a:off x="9482049" y="6534834"/>
            <a:ext cx="2709951" cy="215444"/>
          </a:xfrm>
          <a:prstGeom prst="rect">
            <a:avLst/>
          </a:prstGeom>
        </p:spPr>
        <p:txBody>
          <a:bodyPr wrap="square">
            <a:spAutoFit/>
          </a:bodyPr>
          <a:lstStyle/>
          <a:p>
            <a:pPr marL="342900" indent="-342900" fontAlgn="base">
              <a:spcBef>
                <a:spcPct val="0"/>
              </a:spcBef>
              <a:spcAft>
                <a:spcPct val="0"/>
              </a:spcAft>
              <a:tabLst>
                <a:tab pos="346075" algn="l"/>
              </a:tabLst>
            </a:pPr>
            <a:r>
              <a:rPr lang="en-US" sz="800" i="1" dirty="0">
                <a:solidFill>
                  <a:srgbClr val="787878"/>
                </a:solidFill>
                <a:ea typeface="ＭＳ Ｐゴシック" charset="0"/>
                <a:sym typeface="Symbol" pitchFamily="18" charset="2"/>
              </a:rPr>
              <a:t>A/B/C Denotes Significance at the 95% confidence level</a:t>
            </a:r>
            <a:endParaRPr lang="en-US" sz="800" i="1" dirty="0">
              <a:solidFill>
                <a:srgbClr val="787878"/>
              </a:solidFill>
              <a:ea typeface="ＭＳ Ｐゴシック" charset="0"/>
            </a:endParaRPr>
          </a:p>
        </p:txBody>
      </p:sp>
    </p:spTree>
    <p:extLst>
      <p:ext uri="{BB962C8B-B14F-4D97-AF65-F5344CB8AC3E}">
        <p14:creationId xmlns:p14="http://schemas.microsoft.com/office/powerpoint/2010/main" val="30317660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77336C-1F19-456E-A8C2-CDAB5C5EBD09}"/>
              </a:ext>
            </a:extLst>
          </p:cNvPr>
          <p:cNvSpPr>
            <a:spLocks noGrp="1"/>
          </p:cNvSpPr>
          <p:nvPr>
            <p:ph idx="11"/>
          </p:nvPr>
        </p:nvSpPr>
        <p:spPr>
          <a:xfrm>
            <a:off x="178230" y="339284"/>
            <a:ext cx="11577234" cy="596068"/>
          </a:xfrm>
        </p:spPr>
        <p:txBody>
          <a:bodyPr/>
          <a:lstStyle/>
          <a:p>
            <a:r>
              <a:rPr lang="en-US" dirty="0"/>
              <a:t>Demographic Profile – Where Marijuana is Used</a:t>
            </a:r>
          </a:p>
        </p:txBody>
      </p:sp>
      <p:sp>
        <p:nvSpPr>
          <p:cNvPr id="4" name="Slide Number Placeholder 3">
            <a:extLst>
              <a:ext uri="{FF2B5EF4-FFF2-40B4-BE49-F238E27FC236}">
                <a16:creationId xmlns:a16="http://schemas.microsoft.com/office/drawing/2014/main" id="{1AB3B120-EB23-47D2-A676-67E0FDD4DCFC}"/>
              </a:ext>
            </a:extLst>
          </p:cNvPr>
          <p:cNvSpPr>
            <a:spLocks noGrp="1"/>
          </p:cNvSpPr>
          <p:nvPr>
            <p:ph type="sldNum" sz="quarter" idx="4"/>
          </p:nvPr>
        </p:nvSpPr>
        <p:spPr/>
        <p:txBody>
          <a:bodyPr/>
          <a:lstStyle/>
          <a:p>
            <a:fld id="{3AFB7006-8003-4929-A787-32E51C1CB892}" type="slidenum">
              <a:rPr lang="en-US" smtClean="0"/>
              <a:pPr/>
              <a:t>63</a:t>
            </a:fld>
            <a:endParaRPr lang="en-US" dirty="0"/>
          </a:p>
        </p:txBody>
      </p:sp>
      <p:graphicFrame>
        <p:nvGraphicFramePr>
          <p:cNvPr id="7" name="Table 6">
            <a:extLst>
              <a:ext uri="{FF2B5EF4-FFF2-40B4-BE49-F238E27FC236}">
                <a16:creationId xmlns:a16="http://schemas.microsoft.com/office/drawing/2014/main" id="{AEB030E9-16F7-76ED-33A6-9A3734E7F91B}"/>
              </a:ext>
            </a:extLst>
          </p:cNvPr>
          <p:cNvGraphicFramePr>
            <a:graphicFrameLocks noGrp="1"/>
          </p:cNvGraphicFramePr>
          <p:nvPr>
            <p:extLst>
              <p:ext uri="{D42A27DB-BD31-4B8C-83A1-F6EECF244321}">
                <p14:modId xmlns:p14="http://schemas.microsoft.com/office/powerpoint/2010/main" val="555785615"/>
              </p:ext>
            </p:extLst>
          </p:nvPr>
        </p:nvGraphicFramePr>
        <p:xfrm>
          <a:off x="2351776" y="873807"/>
          <a:ext cx="7488447" cy="576072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470922696"/>
                    </a:ext>
                  </a:extLst>
                </a:gridCol>
                <a:gridCol w="1844040">
                  <a:extLst>
                    <a:ext uri="{9D8B030D-6E8A-4147-A177-3AD203B41FA5}">
                      <a16:colId xmlns:a16="http://schemas.microsoft.com/office/drawing/2014/main" val="3238096619"/>
                    </a:ext>
                  </a:extLst>
                </a:gridCol>
                <a:gridCol w="1981200">
                  <a:extLst>
                    <a:ext uri="{9D8B030D-6E8A-4147-A177-3AD203B41FA5}">
                      <a16:colId xmlns:a16="http://schemas.microsoft.com/office/drawing/2014/main" val="4247909470"/>
                    </a:ext>
                  </a:extLst>
                </a:gridCol>
                <a:gridCol w="1910607">
                  <a:extLst>
                    <a:ext uri="{9D8B030D-6E8A-4147-A177-3AD203B41FA5}">
                      <a16:colId xmlns:a16="http://schemas.microsoft.com/office/drawing/2014/main" val="4285814932"/>
                    </a:ext>
                  </a:extLst>
                </a:gridCol>
              </a:tblGrid>
              <a:tr h="270754">
                <a:tc>
                  <a:txBody>
                    <a:bodyPr/>
                    <a:lstStyle/>
                    <a:p>
                      <a:endParaRPr lang="en-US" sz="1200" dirty="0">
                        <a:solidFill>
                          <a:srgbClr val="787878"/>
                        </a:solidFill>
                      </a:endParaRPr>
                    </a:p>
                  </a:txBody>
                  <a:tcPr>
                    <a:solidFill>
                      <a:srgbClr val="20A5E8"/>
                    </a:solidFill>
                  </a:tcPr>
                </a:tc>
                <a:tc>
                  <a:txBody>
                    <a:bodyPr/>
                    <a:lstStyle/>
                    <a:p>
                      <a:pPr algn="ctr"/>
                      <a:r>
                        <a:rPr lang="en-US" sz="1200" dirty="0">
                          <a:solidFill>
                            <a:schemeClr val="bg1"/>
                          </a:solidFill>
                        </a:rPr>
                        <a:t>Past 3-Month User</a:t>
                      </a:r>
                      <a:endParaRPr lang="en-US" sz="1200" b="0" dirty="0">
                        <a:solidFill>
                          <a:schemeClr val="bg1"/>
                        </a:solidFill>
                      </a:endParaRPr>
                    </a:p>
                  </a:txBody>
                  <a:tcPr anchor="b">
                    <a:solidFill>
                      <a:srgbClr val="20A5E8"/>
                    </a:solidFill>
                  </a:tcPr>
                </a:tc>
                <a:tc>
                  <a:txBody>
                    <a:bodyPr/>
                    <a:lstStyle/>
                    <a:p>
                      <a:pPr algn="ctr"/>
                      <a:r>
                        <a:rPr lang="en-US" sz="1200" dirty="0">
                          <a:solidFill>
                            <a:schemeClr val="bg1"/>
                          </a:solidFill>
                        </a:rPr>
                        <a:t>At Home</a:t>
                      </a:r>
                    </a:p>
                  </a:txBody>
                  <a:tcPr anchor="ctr">
                    <a:solidFill>
                      <a:srgbClr val="20A5E8"/>
                    </a:solidFill>
                  </a:tcPr>
                </a:tc>
                <a:tc>
                  <a:txBody>
                    <a:bodyPr/>
                    <a:lstStyle/>
                    <a:p>
                      <a:pPr algn="ctr"/>
                      <a:r>
                        <a:rPr lang="en-US" sz="1200" dirty="0">
                          <a:solidFill>
                            <a:schemeClr val="bg1"/>
                          </a:solidFill>
                        </a:rPr>
                        <a:t>Outside of Home</a:t>
                      </a:r>
                    </a:p>
                  </a:txBody>
                  <a:tcPr anchor="ctr">
                    <a:solidFill>
                      <a:srgbClr val="20A5E8"/>
                    </a:solidFill>
                  </a:tcPr>
                </a:tc>
                <a:extLst>
                  <a:ext uri="{0D108BD9-81ED-4DB2-BD59-A6C34878D82A}">
                    <a16:rowId xmlns:a16="http://schemas.microsoft.com/office/drawing/2014/main" val="2369475805"/>
                  </a:ext>
                </a:extLst>
              </a:tr>
              <a:tr h="274320">
                <a:tc>
                  <a:txBody>
                    <a:bodyPr/>
                    <a:lstStyle/>
                    <a:p>
                      <a:r>
                        <a:rPr lang="en-US" sz="1200" dirty="0">
                          <a:solidFill>
                            <a:srgbClr val="787878"/>
                          </a:solidFill>
                        </a:rPr>
                        <a:t>Total</a:t>
                      </a:r>
                    </a:p>
                  </a:txBody>
                  <a:tcPr/>
                </a:tc>
                <a:tc>
                  <a:txBody>
                    <a:bodyPr/>
                    <a:lstStyle/>
                    <a:p>
                      <a:pPr algn="ctr"/>
                      <a:r>
                        <a:rPr lang="en-US" sz="1200" kern="1200" dirty="0">
                          <a:solidFill>
                            <a:srgbClr val="787878"/>
                          </a:solidFill>
                          <a:latin typeface="+mn-lt"/>
                          <a:ea typeface="+mn-ea"/>
                          <a:cs typeface="+mn-cs"/>
                        </a:rPr>
                        <a:t>304</a:t>
                      </a:r>
                    </a:p>
                  </a:txBody>
                  <a:tcPr anchor="ctr"/>
                </a:tc>
                <a:tc>
                  <a:txBody>
                    <a:bodyPr/>
                    <a:lstStyle/>
                    <a:p>
                      <a:pPr algn="ctr"/>
                      <a:r>
                        <a:rPr lang="en-US" sz="1200" kern="1200" dirty="0">
                          <a:solidFill>
                            <a:srgbClr val="787878"/>
                          </a:solidFill>
                          <a:latin typeface="+mn-lt"/>
                          <a:ea typeface="+mn-ea"/>
                          <a:cs typeface="+mn-cs"/>
                        </a:rPr>
                        <a:t>289</a:t>
                      </a:r>
                    </a:p>
                  </a:txBody>
                  <a:tcPr anchor="ctr"/>
                </a:tc>
                <a:tc>
                  <a:txBody>
                    <a:bodyPr/>
                    <a:lstStyle/>
                    <a:p>
                      <a:pPr algn="ctr"/>
                      <a:r>
                        <a:rPr lang="en-US" sz="1200" kern="1200" dirty="0">
                          <a:solidFill>
                            <a:srgbClr val="787878"/>
                          </a:solidFill>
                          <a:latin typeface="+mn-lt"/>
                          <a:ea typeface="+mn-ea"/>
                          <a:cs typeface="+mn-cs"/>
                        </a:rPr>
                        <a:t>115</a:t>
                      </a:r>
                    </a:p>
                  </a:txBody>
                  <a:tcPr anchor="ctr"/>
                </a:tc>
                <a:extLst>
                  <a:ext uri="{0D108BD9-81ED-4DB2-BD59-A6C34878D82A}">
                    <a16:rowId xmlns:a16="http://schemas.microsoft.com/office/drawing/2014/main" val="2217310208"/>
                  </a:ext>
                </a:extLst>
              </a:tr>
              <a:tr h="274320">
                <a:tc>
                  <a:txBody>
                    <a:bodyPr/>
                    <a:lstStyle/>
                    <a:p>
                      <a:r>
                        <a:rPr lang="en-US" sz="1200" dirty="0">
                          <a:solidFill>
                            <a:srgbClr val="787878"/>
                          </a:solidFill>
                        </a:rPr>
                        <a:t>Gender</a:t>
                      </a:r>
                    </a:p>
                  </a:txBody>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extLst>
                  <a:ext uri="{0D108BD9-81ED-4DB2-BD59-A6C34878D82A}">
                    <a16:rowId xmlns:a16="http://schemas.microsoft.com/office/drawing/2014/main" val="160630218"/>
                  </a:ext>
                </a:extLst>
              </a:tr>
              <a:tr h="274320">
                <a:tc>
                  <a:txBody>
                    <a:bodyPr/>
                    <a:lstStyle/>
                    <a:p>
                      <a:pPr marL="91440"/>
                      <a:r>
                        <a:rPr lang="en-US" sz="1200" dirty="0">
                          <a:solidFill>
                            <a:srgbClr val="787878"/>
                          </a:solidFill>
                        </a:rPr>
                        <a:t>Male</a:t>
                      </a:r>
                    </a:p>
                  </a:txBody>
                  <a:tcPr/>
                </a:tc>
                <a:tc>
                  <a:txBody>
                    <a:bodyPr/>
                    <a:lstStyle/>
                    <a:p>
                      <a:pPr algn="ctr"/>
                      <a:r>
                        <a:rPr lang="en-US" sz="1200" kern="1200" dirty="0">
                          <a:solidFill>
                            <a:srgbClr val="787878"/>
                          </a:solidFill>
                          <a:latin typeface="+mn-lt"/>
                          <a:ea typeface="+mn-ea"/>
                          <a:cs typeface="+mn-cs"/>
                        </a:rPr>
                        <a:t>54%</a:t>
                      </a:r>
                    </a:p>
                  </a:txBody>
                  <a:tcPr anchor="ctr"/>
                </a:tc>
                <a:tc>
                  <a:txBody>
                    <a:bodyPr/>
                    <a:lstStyle/>
                    <a:p>
                      <a:pPr algn="ctr"/>
                      <a:r>
                        <a:rPr lang="en-US" sz="1200" kern="1200" dirty="0">
                          <a:solidFill>
                            <a:srgbClr val="787878"/>
                          </a:solidFill>
                          <a:latin typeface="+mn-lt"/>
                          <a:ea typeface="+mn-ea"/>
                          <a:cs typeface="+mn-cs"/>
                        </a:rPr>
                        <a:t>53%</a:t>
                      </a:r>
                    </a:p>
                  </a:txBody>
                  <a:tcPr anchor="ctr"/>
                </a:tc>
                <a:tc>
                  <a:txBody>
                    <a:bodyPr/>
                    <a:lstStyle/>
                    <a:p>
                      <a:pPr algn="ctr"/>
                      <a:r>
                        <a:rPr lang="en-US" sz="1200" kern="1200" dirty="0">
                          <a:solidFill>
                            <a:srgbClr val="787878"/>
                          </a:solidFill>
                          <a:latin typeface="+mn-lt"/>
                          <a:ea typeface="+mn-ea"/>
                          <a:cs typeface="+mn-cs"/>
                        </a:rPr>
                        <a:t>65%</a:t>
                      </a:r>
                    </a:p>
                  </a:txBody>
                  <a:tcPr anchor="ctr"/>
                </a:tc>
                <a:extLst>
                  <a:ext uri="{0D108BD9-81ED-4DB2-BD59-A6C34878D82A}">
                    <a16:rowId xmlns:a16="http://schemas.microsoft.com/office/drawing/2014/main" val="4218363643"/>
                  </a:ext>
                </a:extLst>
              </a:tr>
              <a:tr h="274320">
                <a:tc>
                  <a:txBody>
                    <a:bodyPr/>
                    <a:lstStyle/>
                    <a:p>
                      <a:pPr marL="91440"/>
                      <a:r>
                        <a:rPr lang="en-US" sz="1200" dirty="0">
                          <a:solidFill>
                            <a:srgbClr val="787878"/>
                          </a:solidFill>
                        </a:rPr>
                        <a:t>Female</a:t>
                      </a:r>
                    </a:p>
                  </a:txBody>
                  <a:tcPr/>
                </a:tc>
                <a:tc>
                  <a:txBody>
                    <a:bodyPr/>
                    <a:lstStyle/>
                    <a:p>
                      <a:pPr algn="ctr"/>
                      <a:r>
                        <a:rPr lang="en-US" sz="1200" kern="1200" dirty="0">
                          <a:solidFill>
                            <a:srgbClr val="787878"/>
                          </a:solidFill>
                          <a:latin typeface="+mn-lt"/>
                          <a:ea typeface="+mn-ea"/>
                          <a:cs typeface="+mn-cs"/>
                        </a:rPr>
                        <a:t>46%</a:t>
                      </a:r>
                    </a:p>
                  </a:txBody>
                  <a:tcPr anchor="ctr"/>
                </a:tc>
                <a:tc>
                  <a:txBody>
                    <a:bodyPr/>
                    <a:lstStyle/>
                    <a:p>
                      <a:pPr algn="ctr"/>
                      <a:r>
                        <a:rPr lang="en-US" sz="1200" kern="1200" dirty="0">
                          <a:solidFill>
                            <a:srgbClr val="787878"/>
                          </a:solidFill>
                          <a:latin typeface="+mn-lt"/>
                          <a:ea typeface="+mn-ea"/>
                          <a:cs typeface="+mn-cs"/>
                        </a:rPr>
                        <a:t>47%</a:t>
                      </a:r>
                    </a:p>
                  </a:txBody>
                  <a:tcPr anchor="ctr"/>
                </a:tc>
                <a:tc>
                  <a:txBody>
                    <a:bodyPr/>
                    <a:lstStyle/>
                    <a:p>
                      <a:pPr algn="ctr"/>
                      <a:r>
                        <a:rPr lang="en-US" sz="1200" kern="1200" dirty="0">
                          <a:solidFill>
                            <a:srgbClr val="787878"/>
                          </a:solidFill>
                          <a:latin typeface="+mn-lt"/>
                          <a:ea typeface="+mn-ea"/>
                          <a:cs typeface="+mn-cs"/>
                        </a:rPr>
                        <a:t>35%</a:t>
                      </a:r>
                    </a:p>
                  </a:txBody>
                  <a:tcPr anchor="ctr"/>
                </a:tc>
                <a:extLst>
                  <a:ext uri="{0D108BD9-81ED-4DB2-BD59-A6C34878D82A}">
                    <a16:rowId xmlns:a16="http://schemas.microsoft.com/office/drawing/2014/main" val="477713627"/>
                  </a:ext>
                </a:extLst>
              </a:tr>
              <a:tr h="274320">
                <a:tc>
                  <a:txBody>
                    <a:bodyPr/>
                    <a:lstStyle/>
                    <a:p>
                      <a:r>
                        <a:rPr lang="en-US" sz="1200" dirty="0">
                          <a:solidFill>
                            <a:srgbClr val="787878"/>
                          </a:solidFill>
                        </a:rPr>
                        <a:t>Age</a:t>
                      </a:r>
                    </a:p>
                  </a:txBody>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extLst>
                  <a:ext uri="{0D108BD9-81ED-4DB2-BD59-A6C34878D82A}">
                    <a16:rowId xmlns:a16="http://schemas.microsoft.com/office/drawing/2014/main" val="3717792709"/>
                  </a:ext>
                </a:extLst>
              </a:tr>
              <a:tr h="274320">
                <a:tc>
                  <a:txBody>
                    <a:bodyPr/>
                    <a:lstStyle/>
                    <a:p>
                      <a:pPr marL="91440"/>
                      <a:r>
                        <a:rPr lang="en-US" sz="1200" dirty="0">
                          <a:solidFill>
                            <a:srgbClr val="787878"/>
                          </a:solidFill>
                        </a:rPr>
                        <a:t>16-34</a:t>
                      </a:r>
                    </a:p>
                  </a:txBody>
                  <a:tcPr/>
                </a:tc>
                <a:tc>
                  <a:txBody>
                    <a:bodyPr/>
                    <a:lstStyle/>
                    <a:p>
                      <a:pPr algn="ctr"/>
                      <a:r>
                        <a:rPr lang="en-US" sz="1200" kern="1200" dirty="0">
                          <a:solidFill>
                            <a:srgbClr val="787878"/>
                          </a:solidFill>
                          <a:latin typeface="+mn-lt"/>
                          <a:ea typeface="+mn-ea"/>
                          <a:cs typeface="+mn-cs"/>
                        </a:rPr>
                        <a:t>36%</a:t>
                      </a:r>
                    </a:p>
                  </a:txBody>
                  <a:tcPr anchor="ctr"/>
                </a:tc>
                <a:tc>
                  <a:txBody>
                    <a:bodyPr/>
                    <a:lstStyle/>
                    <a:p>
                      <a:pPr algn="ctr"/>
                      <a:r>
                        <a:rPr lang="en-US" sz="1200" kern="1200" dirty="0">
                          <a:solidFill>
                            <a:srgbClr val="787878"/>
                          </a:solidFill>
                          <a:latin typeface="+mn-lt"/>
                          <a:ea typeface="+mn-ea"/>
                          <a:cs typeface="+mn-cs"/>
                        </a:rPr>
                        <a:t>34%</a:t>
                      </a:r>
                    </a:p>
                  </a:txBody>
                  <a:tcPr anchor="ctr"/>
                </a:tc>
                <a:tc>
                  <a:txBody>
                    <a:bodyPr/>
                    <a:lstStyle/>
                    <a:p>
                      <a:pPr algn="ctr"/>
                      <a:r>
                        <a:rPr lang="en-US" sz="1200" kern="1200" dirty="0">
                          <a:solidFill>
                            <a:srgbClr val="787878"/>
                          </a:solidFill>
                          <a:latin typeface="+mn-lt"/>
                          <a:ea typeface="+mn-ea"/>
                          <a:cs typeface="+mn-cs"/>
                        </a:rPr>
                        <a:t>44%</a:t>
                      </a:r>
                    </a:p>
                  </a:txBody>
                  <a:tcPr anchor="ctr"/>
                </a:tc>
                <a:extLst>
                  <a:ext uri="{0D108BD9-81ED-4DB2-BD59-A6C34878D82A}">
                    <a16:rowId xmlns:a16="http://schemas.microsoft.com/office/drawing/2014/main" val="3312048126"/>
                  </a:ext>
                </a:extLst>
              </a:tr>
              <a:tr h="274320">
                <a:tc>
                  <a:txBody>
                    <a:bodyPr/>
                    <a:lstStyle/>
                    <a:p>
                      <a:pPr marL="91440"/>
                      <a:r>
                        <a:rPr lang="en-US" sz="1200" dirty="0">
                          <a:solidFill>
                            <a:srgbClr val="787878"/>
                          </a:solidFill>
                        </a:rPr>
                        <a:t>35-49</a:t>
                      </a:r>
                    </a:p>
                  </a:txBody>
                  <a:tcPr/>
                </a:tc>
                <a:tc>
                  <a:txBody>
                    <a:bodyPr/>
                    <a:lstStyle/>
                    <a:p>
                      <a:pPr algn="ctr"/>
                      <a:r>
                        <a:rPr lang="en-US" sz="1200" kern="1200" dirty="0">
                          <a:solidFill>
                            <a:srgbClr val="787878"/>
                          </a:solidFill>
                          <a:latin typeface="+mn-lt"/>
                          <a:ea typeface="+mn-ea"/>
                          <a:cs typeface="+mn-cs"/>
                        </a:rPr>
                        <a:t>37%</a:t>
                      </a:r>
                    </a:p>
                  </a:txBody>
                  <a:tcPr anchor="ctr"/>
                </a:tc>
                <a:tc>
                  <a:txBody>
                    <a:bodyPr/>
                    <a:lstStyle/>
                    <a:p>
                      <a:pPr algn="ctr"/>
                      <a:r>
                        <a:rPr lang="en-US" sz="1200" kern="1200" dirty="0">
                          <a:solidFill>
                            <a:srgbClr val="787878"/>
                          </a:solidFill>
                          <a:latin typeface="+mn-lt"/>
                          <a:ea typeface="+mn-ea"/>
                          <a:cs typeface="+mn-cs"/>
                        </a:rPr>
                        <a:t>36%</a:t>
                      </a:r>
                    </a:p>
                  </a:txBody>
                  <a:tcPr anchor="ctr"/>
                </a:tc>
                <a:tc>
                  <a:txBody>
                    <a:bodyPr/>
                    <a:lstStyle/>
                    <a:p>
                      <a:pPr algn="ctr"/>
                      <a:r>
                        <a:rPr lang="en-US" sz="1200" kern="1200" dirty="0">
                          <a:solidFill>
                            <a:srgbClr val="787878"/>
                          </a:solidFill>
                          <a:latin typeface="+mn-lt"/>
                          <a:ea typeface="+mn-ea"/>
                          <a:cs typeface="+mn-cs"/>
                        </a:rPr>
                        <a:t>45%</a:t>
                      </a:r>
                    </a:p>
                  </a:txBody>
                  <a:tcPr anchor="ctr"/>
                </a:tc>
                <a:extLst>
                  <a:ext uri="{0D108BD9-81ED-4DB2-BD59-A6C34878D82A}">
                    <a16:rowId xmlns:a16="http://schemas.microsoft.com/office/drawing/2014/main" val="1779336377"/>
                  </a:ext>
                </a:extLst>
              </a:tr>
              <a:tr h="274320">
                <a:tc>
                  <a:txBody>
                    <a:bodyPr/>
                    <a:lstStyle/>
                    <a:p>
                      <a:pPr marL="91440"/>
                      <a:r>
                        <a:rPr lang="en-US" sz="1200" dirty="0">
                          <a:solidFill>
                            <a:srgbClr val="787878"/>
                          </a:solidFill>
                        </a:rPr>
                        <a:t>50-64</a:t>
                      </a:r>
                    </a:p>
                  </a:txBody>
                  <a:tcPr/>
                </a:tc>
                <a:tc>
                  <a:txBody>
                    <a:bodyPr/>
                    <a:lstStyle/>
                    <a:p>
                      <a:pPr algn="ctr"/>
                      <a:r>
                        <a:rPr lang="en-US" sz="1200" kern="1200" dirty="0">
                          <a:solidFill>
                            <a:srgbClr val="787878"/>
                          </a:solidFill>
                          <a:latin typeface="+mn-lt"/>
                          <a:ea typeface="+mn-ea"/>
                          <a:cs typeface="+mn-cs"/>
                        </a:rPr>
                        <a:t>14%</a:t>
                      </a:r>
                    </a:p>
                  </a:txBody>
                  <a:tcPr anchor="ctr"/>
                </a:tc>
                <a:tc>
                  <a:txBody>
                    <a:bodyPr/>
                    <a:lstStyle/>
                    <a:p>
                      <a:pPr algn="ctr"/>
                      <a:r>
                        <a:rPr lang="en-US" sz="1200" kern="1200" dirty="0">
                          <a:solidFill>
                            <a:srgbClr val="787878"/>
                          </a:solidFill>
                          <a:latin typeface="+mn-lt"/>
                          <a:ea typeface="+mn-ea"/>
                          <a:cs typeface="+mn-cs"/>
                        </a:rPr>
                        <a:t>15%</a:t>
                      </a:r>
                    </a:p>
                  </a:txBody>
                  <a:tcPr anchor="ctr"/>
                </a:tc>
                <a:tc>
                  <a:txBody>
                    <a:bodyPr/>
                    <a:lstStyle/>
                    <a:p>
                      <a:pPr algn="ctr"/>
                      <a:r>
                        <a:rPr lang="en-US" sz="1200" kern="1200" dirty="0">
                          <a:solidFill>
                            <a:srgbClr val="787878"/>
                          </a:solidFill>
                          <a:latin typeface="+mn-lt"/>
                          <a:ea typeface="+mn-ea"/>
                          <a:cs typeface="+mn-cs"/>
                        </a:rPr>
                        <a:t>7%</a:t>
                      </a:r>
                    </a:p>
                  </a:txBody>
                  <a:tcPr anchor="ctr"/>
                </a:tc>
                <a:extLst>
                  <a:ext uri="{0D108BD9-81ED-4DB2-BD59-A6C34878D82A}">
                    <a16:rowId xmlns:a16="http://schemas.microsoft.com/office/drawing/2014/main" val="3966267458"/>
                  </a:ext>
                </a:extLst>
              </a:tr>
              <a:tr h="274320">
                <a:tc>
                  <a:txBody>
                    <a:bodyPr/>
                    <a:lstStyle/>
                    <a:p>
                      <a:pPr marL="91440"/>
                      <a:r>
                        <a:rPr lang="en-US" sz="1200" dirty="0">
                          <a:solidFill>
                            <a:srgbClr val="787878"/>
                          </a:solidFill>
                        </a:rPr>
                        <a:t>65 or older</a:t>
                      </a:r>
                    </a:p>
                  </a:txBody>
                  <a:tcPr/>
                </a:tc>
                <a:tc>
                  <a:txBody>
                    <a:bodyPr/>
                    <a:lstStyle/>
                    <a:p>
                      <a:pPr algn="ctr"/>
                      <a:r>
                        <a:rPr lang="en-US" sz="1200" kern="1200" dirty="0">
                          <a:solidFill>
                            <a:srgbClr val="787878"/>
                          </a:solidFill>
                          <a:latin typeface="+mn-lt"/>
                          <a:ea typeface="+mn-ea"/>
                          <a:cs typeface="+mn-cs"/>
                        </a:rPr>
                        <a:t>13%</a:t>
                      </a:r>
                    </a:p>
                  </a:txBody>
                  <a:tcPr anchor="ctr"/>
                </a:tc>
                <a:tc>
                  <a:txBody>
                    <a:bodyPr/>
                    <a:lstStyle/>
                    <a:p>
                      <a:pPr algn="ctr"/>
                      <a:r>
                        <a:rPr lang="en-US" sz="1200" kern="1200" dirty="0">
                          <a:solidFill>
                            <a:srgbClr val="787878"/>
                          </a:solidFill>
                          <a:latin typeface="+mn-lt"/>
                          <a:ea typeface="+mn-ea"/>
                          <a:cs typeface="+mn-cs"/>
                        </a:rPr>
                        <a:t>14%</a:t>
                      </a:r>
                    </a:p>
                  </a:txBody>
                  <a:tcPr anchor="ctr"/>
                </a:tc>
                <a:tc>
                  <a:txBody>
                    <a:bodyPr/>
                    <a:lstStyle/>
                    <a:p>
                      <a:pPr algn="ctr"/>
                      <a:r>
                        <a:rPr lang="en-US" sz="1200" kern="1200" dirty="0">
                          <a:solidFill>
                            <a:srgbClr val="787878"/>
                          </a:solidFill>
                          <a:latin typeface="+mn-lt"/>
                          <a:ea typeface="+mn-ea"/>
                          <a:cs typeface="+mn-cs"/>
                        </a:rPr>
                        <a:t>4%</a:t>
                      </a:r>
                    </a:p>
                  </a:txBody>
                  <a:tcPr anchor="ctr"/>
                </a:tc>
                <a:extLst>
                  <a:ext uri="{0D108BD9-81ED-4DB2-BD59-A6C34878D82A}">
                    <a16:rowId xmlns:a16="http://schemas.microsoft.com/office/drawing/2014/main" val="2681063837"/>
                  </a:ext>
                </a:extLst>
              </a:tr>
              <a:tr h="274320">
                <a:tc>
                  <a:txBody>
                    <a:bodyPr/>
                    <a:lstStyle/>
                    <a:p>
                      <a:r>
                        <a:rPr lang="en-US" sz="1200" dirty="0">
                          <a:solidFill>
                            <a:srgbClr val="787878"/>
                          </a:solidFill>
                        </a:rPr>
                        <a:t>Education</a:t>
                      </a:r>
                    </a:p>
                  </a:txBody>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extLst>
                  <a:ext uri="{0D108BD9-81ED-4DB2-BD59-A6C34878D82A}">
                    <a16:rowId xmlns:a16="http://schemas.microsoft.com/office/drawing/2014/main" val="3632012182"/>
                  </a:ext>
                </a:extLst>
              </a:tr>
              <a:tr h="274320">
                <a:tc>
                  <a:txBody>
                    <a:bodyPr/>
                    <a:lstStyle/>
                    <a:p>
                      <a:pPr marL="91440"/>
                      <a:r>
                        <a:rPr lang="en-US" sz="1200" dirty="0">
                          <a:solidFill>
                            <a:srgbClr val="787878"/>
                          </a:solidFill>
                        </a:rPr>
                        <a:t>Less than college</a:t>
                      </a:r>
                    </a:p>
                  </a:txBody>
                  <a:tcPr/>
                </a:tc>
                <a:tc>
                  <a:txBody>
                    <a:bodyPr/>
                    <a:lstStyle/>
                    <a:p>
                      <a:pPr algn="ctr"/>
                      <a:r>
                        <a:rPr lang="en-US" sz="1200" kern="1200" dirty="0">
                          <a:solidFill>
                            <a:srgbClr val="787878"/>
                          </a:solidFill>
                          <a:latin typeface="+mn-lt"/>
                          <a:ea typeface="+mn-ea"/>
                          <a:cs typeface="+mn-cs"/>
                        </a:rPr>
                        <a:t>33%</a:t>
                      </a:r>
                    </a:p>
                  </a:txBody>
                  <a:tcPr anchor="ctr"/>
                </a:tc>
                <a:tc>
                  <a:txBody>
                    <a:bodyPr/>
                    <a:lstStyle/>
                    <a:p>
                      <a:pPr algn="ctr"/>
                      <a:r>
                        <a:rPr lang="en-US" sz="1200" kern="1200" dirty="0">
                          <a:solidFill>
                            <a:srgbClr val="787878"/>
                          </a:solidFill>
                          <a:latin typeface="+mn-lt"/>
                          <a:ea typeface="+mn-ea"/>
                          <a:cs typeface="+mn-cs"/>
                        </a:rPr>
                        <a:t>33%</a:t>
                      </a:r>
                    </a:p>
                  </a:txBody>
                  <a:tcPr anchor="ctr"/>
                </a:tc>
                <a:tc>
                  <a:txBody>
                    <a:bodyPr/>
                    <a:lstStyle/>
                    <a:p>
                      <a:pPr algn="ctr"/>
                      <a:r>
                        <a:rPr lang="en-US" sz="1200" kern="1200" dirty="0">
                          <a:solidFill>
                            <a:srgbClr val="787878"/>
                          </a:solidFill>
                          <a:latin typeface="+mn-lt"/>
                          <a:ea typeface="+mn-ea"/>
                          <a:cs typeface="+mn-cs"/>
                        </a:rPr>
                        <a:t>34%</a:t>
                      </a:r>
                    </a:p>
                  </a:txBody>
                  <a:tcPr anchor="ctr"/>
                </a:tc>
                <a:extLst>
                  <a:ext uri="{0D108BD9-81ED-4DB2-BD59-A6C34878D82A}">
                    <a16:rowId xmlns:a16="http://schemas.microsoft.com/office/drawing/2014/main" val="679791434"/>
                  </a:ext>
                </a:extLst>
              </a:tr>
              <a:tr h="274320">
                <a:tc>
                  <a:txBody>
                    <a:bodyPr/>
                    <a:lstStyle/>
                    <a:p>
                      <a:pPr marL="91440"/>
                      <a:r>
                        <a:rPr lang="en-US" sz="1200" dirty="0">
                          <a:solidFill>
                            <a:srgbClr val="787878"/>
                          </a:solidFill>
                        </a:rPr>
                        <a:t>Some college</a:t>
                      </a:r>
                    </a:p>
                  </a:txBody>
                  <a:tcPr/>
                </a:tc>
                <a:tc>
                  <a:txBody>
                    <a:bodyPr/>
                    <a:lstStyle/>
                    <a:p>
                      <a:pPr algn="ctr"/>
                      <a:r>
                        <a:rPr lang="en-US" sz="1200" kern="1200" dirty="0">
                          <a:solidFill>
                            <a:srgbClr val="787878"/>
                          </a:solidFill>
                          <a:latin typeface="+mn-lt"/>
                          <a:ea typeface="+mn-ea"/>
                          <a:cs typeface="+mn-cs"/>
                        </a:rPr>
                        <a:t>29%</a:t>
                      </a:r>
                    </a:p>
                  </a:txBody>
                  <a:tcPr anchor="ctr"/>
                </a:tc>
                <a:tc>
                  <a:txBody>
                    <a:bodyPr/>
                    <a:lstStyle/>
                    <a:p>
                      <a:pPr algn="ctr"/>
                      <a:r>
                        <a:rPr lang="en-US" sz="1200" kern="1200" dirty="0">
                          <a:solidFill>
                            <a:srgbClr val="787878"/>
                          </a:solidFill>
                          <a:latin typeface="+mn-lt"/>
                          <a:ea typeface="+mn-ea"/>
                          <a:cs typeface="+mn-cs"/>
                        </a:rPr>
                        <a:t>29%</a:t>
                      </a:r>
                    </a:p>
                  </a:txBody>
                  <a:tcPr anchor="ctr"/>
                </a:tc>
                <a:tc>
                  <a:txBody>
                    <a:bodyPr/>
                    <a:lstStyle/>
                    <a:p>
                      <a:pPr algn="ctr"/>
                      <a:r>
                        <a:rPr lang="en-US" sz="1200" kern="1200" dirty="0">
                          <a:solidFill>
                            <a:srgbClr val="787878"/>
                          </a:solidFill>
                          <a:latin typeface="+mn-lt"/>
                          <a:ea typeface="+mn-ea"/>
                          <a:cs typeface="+mn-cs"/>
                        </a:rPr>
                        <a:t>20%</a:t>
                      </a:r>
                    </a:p>
                  </a:txBody>
                  <a:tcPr anchor="ctr"/>
                </a:tc>
                <a:extLst>
                  <a:ext uri="{0D108BD9-81ED-4DB2-BD59-A6C34878D82A}">
                    <a16:rowId xmlns:a16="http://schemas.microsoft.com/office/drawing/2014/main" val="1955786349"/>
                  </a:ext>
                </a:extLst>
              </a:tr>
              <a:tr h="274320">
                <a:tc>
                  <a:txBody>
                    <a:bodyPr/>
                    <a:lstStyle/>
                    <a:p>
                      <a:pPr marL="91440"/>
                      <a:r>
                        <a:rPr lang="en-US" sz="1200" dirty="0">
                          <a:solidFill>
                            <a:srgbClr val="787878"/>
                          </a:solidFill>
                        </a:rPr>
                        <a:t>College or more</a:t>
                      </a:r>
                    </a:p>
                  </a:txBody>
                  <a:tcPr/>
                </a:tc>
                <a:tc>
                  <a:txBody>
                    <a:bodyPr/>
                    <a:lstStyle/>
                    <a:p>
                      <a:pPr algn="ctr"/>
                      <a:r>
                        <a:rPr lang="en-US" sz="1200" kern="1200" dirty="0">
                          <a:solidFill>
                            <a:srgbClr val="787878"/>
                          </a:solidFill>
                          <a:latin typeface="+mn-lt"/>
                          <a:ea typeface="+mn-ea"/>
                          <a:cs typeface="+mn-cs"/>
                        </a:rPr>
                        <a:t>38%</a:t>
                      </a:r>
                    </a:p>
                  </a:txBody>
                  <a:tcPr anchor="ctr"/>
                </a:tc>
                <a:tc>
                  <a:txBody>
                    <a:bodyPr/>
                    <a:lstStyle/>
                    <a:p>
                      <a:pPr algn="ctr"/>
                      <a:r>
                        <a:rPr lang="en-US" sz="1200" kern="1200" dirty="0">
                          <a:solidFill>
                            <a:srgbClr val="787878"/>
                          </a:solidFill>
                          <a:latin typeface="+mn-lt"/>
                          <a:ea typeface="+mn-ea"/>
                          <a:cs typeface="+mn-cs"/>
                        </a:rPr>
                        <a:t>37%</a:t>
                      </a:r>
                    </a:p>
                  </a:txBody>
                  <a:tcPr anchor="ctr"/>
                </a:tc>
                <a:tc>
                  <a:txBody>
                    <a:bodyPr/>
                    <a:lstStyle/>
                    <a:p>
                      <a:pPr algn="ctr"/>
                      <a:r>
                        <a:rPr lang="en-US" sz="1200" kern="1200" dirty="0">
                          <a:solidFill>
                            <a:srgbClr val="787878"/>
                          </a:solidFill>
                          <a:latin typeface="+mn-lt"/>
                          <a:ea typeface="+mn-ea"/>
                          <a:cs typeface="+mn-cs"/>
                        </a:rPr>
                        <a:t>46%</a:t>
                      </a:r>
                    </a:p>
                  </a:txBody>
                  <a:tcPr anchor="ctr"/>
                </a:tc>
                <a:extLst>
                  <a:ext uri="{0D108BD9-81ED-4DB2-BD59-A6C34878D82A}">
                    <a16:rowId xmlns:a16="http://schemas.microsoft.com/office/drawing/2014/main" val="4141675288"/>
                  </a:ext>
                </a:extLst>
              </a:tr>
              <a:tr h="274320">
                <a:tc>
                  <a:txBody>
                    <a:bodyPr/>
                    <a:lstStyle/>
                    <a:p>
                      <a:r>
                        <a:rPr lang="en-US" sz="1200" dirty="0">
                          <a:solidFill>
                            <a:srgbClr val="787878"/>
                          </a:solidFill>
                        </a:rPr>
                        <a:t>Race/Ethnicity</a:t>
                      </a:r>
                    </a:p>
                  </a:txBody>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extLst>
                  <a:ext uri="{0D108BD9-81ED-4DB2-BD59-A6C34878D82A}">
                    <a16:rowId xmlns:a16="http://schemas.microsoft.com/office/drawing/2014/main" val="1965247889"/>
                  </a:ext>
                </a:extLst>
              </a:tr>
              <a:tr h="274320">
                <a:tc>
                  <a:txBody>
                    <a:bodyPr/>
                    <a:lstStyle/>
                    <a:p>
                      <a:pPr marL="91440"/>
                      <a:r>
                        <a:rPr lang="en-US" sz="1200" dirty="0">
                          <a:solidFill>
                            <a:srgbClr val="787878"/>
                          </a:solidFill>
                        </a:rPr>
                        <a:t>White (non-Hispanic)</a:t>
                      </a:r>
                    </a:p>
                  </a:txBody>
                  <a:tcPr/>
                </a:tc>
                <a:tc>
                  <a:txBody>
                    <a:bodyPr/>
                    <a:lstStyle/>
                    <a:p>
                      <a:pPr algn="ctr"/>
                      <a:r>
                        <a:rPr lang="en-US" sz="1200" kern="1200" dirty="0">
                          <a:solidFill>
                            <a:srgbClr val="787878"/>
                          </a:solidFill>
                          <a:latin typeface="+mn-lt"/>
                          <a:ea typeface="+mn-ea"/>
                          <a:cs typeface="+mn-cs"/>
                        </a:rPr>
                        <a:t>71%</a:t>
                      </a:r>
                    </a:p>
                  </a:txBody>
                  <a:tcPr anchor="ctr"/>
                </a:tc>
                <a:tc>
                  <a:txBody>
                    <a:bodyPr/>
                    <a:lstStyle/>
                    <a:p>
                      <a:pPr algn="ctr"/>
                      <a:r>
                        <a:rPr lang="en-US" sz="1200" kern="1200" dirty="0">
                          <a:solidFill>
                            <a:srgbClr val="787878"/>
                          </a:solidFill>
                          <a:latin typeface="+mn-lt"/>
                          <a:ea typeface="+mn-ea"/>
                          <a:cs typeface="+mn-cs"/>
                        </a:rPr>
                        <a:t>72%</a:t>
                      </a:r>
                    </a:p>
                  </a:txBody>
                  <a:tcPr anchor="ctr"/>
                </a:tc>
                <a:tc>
                  <a:txBody>
                    <a:bodyPr/>
                    <a:lstStyle/>
                    <a:p>
                      <a:pPr algn="ctr"/>
                      <a:r>
                        <a:rPr lang="en-US" sz="1200" kern="1200" dirty="0">
                          <a:solidFill>
                            <a:srgbClr val="787878"/>
                          </a:solidFill>
                          <a:latin typeface="+mn-lt"/>
                          <a:ea typeface="+mn-ea"/>
                          <a:cs typeface="+mn-cs"/>
                        </a:rPr>
                        <a:t>62%</a:t>
                      </a:r>
                    </a:p>
                  </a:txBody>
                  <a:tcPr anchor="ctr"/>
                </a:tc>
                <a:extLst>
                  <a:ext uri="{0D108BD9-81ED-4DB2-BD59-A6C34878D82A}">
                    <a16:rowId xmlns:a16="http://schemas.microsoft.com/office/drawing/2014/main" val="594446566"/>
                  </a:ext>
                </a:extLst>
              </a:tr>
              <a:tr h="274320">
                <a:tc>
                  <a:txBody>
                    <a:bodyPr/>
                    <a:lstStyle/>
                    <a:p>
                      <a:pPr marL="91440"/>
                      <a:r>
                        <a:rPr lang="en-US" sz="1200" dirty="0">
                          <a:solidFill>
                            <a:srgbClr val="787878"/>
                          </a:solidFill>
                        </a:rPr>
                        <a:t>Black (non-Hispanic)</a:t>
                      </a:r>
                    </a:p>
                  </a:txBody>
                  <a:tcPr/>
                </a:tc>
                <a:tc>
                  <a:txBody>
                    <a:bodyPr/>
                    <a:lstStyle/>
                    <a:p>
                      <a:pPr algn="ctr"/>
                      <a:r>
                        <a:rPr lang="en-US" sz="1200" kern="1200" dirty="0">
                          <a:solidFill>
                            <a:srgbClr val="787878"/>
                          </a:solidFill>
                          <a:latin typeface="+mn-lt"/>
                          <a:ea typeface="+mn-ea"/>
                          <a:cs typeface="+mn-cs"/>
                        </a:rPr>
                        <a:t>14%</a:t>
                      </a:r>
                    </a:p>
                  </a:txBody>
                  <a:tcPr anchor="ctr"/>
                </a:tc>
                <a:tc>
                  <a:txBody>
                    <a:bodyPr/>
                    <a:lstStyle/>
                    <a:p>
                      <a:pPr algn="ctr"/>
                      <a:r>
                        <a:rPr lang="en-US" sz="1200" kern="1200" dirty="0">
                          <a:solidFill>
                            <a:srgbClr val="787878"/>
                          </a:solidFill>
                          <a:latin typeface="+mn-lt"/>
                          <a:ea typeface="+mn-ea"/>
                          <a:cs typeface="+mn-cs"/>
                        </a:rPr>
                        <a:t>14%</a:t>
                      </a:r>
                    </a:p>
                  </a:txBody>
                  <a:tcPr anchor="ctr"/>
                </a:tc>
                <a:tc>
                  <a:txBody>
                    <a:bodyPr/>
                    <a:lstStyle/>
                    <a:p>
                      <a:pPr algn="ctr"/>
                      <a:r>
                        <a:rPr lang="en-US" sz="1200" kern="1200" dirty="0">
                          <a:solidFill>
                            <a:srgbClr val="787878"/>
                          </a:solidFill>
                          <a:latin typeface="+mn-lt"/>
                          <a:ea typeface="+mn-ea"/>
                          <a:cs typeface="+mn-cs"/>
                        </a:rPr>
                        <a:t>24%</a:t>
                      </a:r>
                    </a:p>
                  </a:txBody>
                  <a:tcPr anchor="ctr"/>
                </a:tc>
                <a:extLst>
                  <a:ext uri="{0D108BD9-81ED-4DB2-BD59-A6C34878D82A}">
                    <a16:rowId xmlns:a16="http://schemas.microsoft.com/office/drawing/2014/main" val="3144657782"/>
                  </a:ext>
                </a:extLst>
              </a:tr>
              <a:tr h="274320">
                <a:tc>
                  <a:txBody>
                    <a:bodyPr/>
                    <a:lstStyle/>
                    <a:p>
                      <a:pPr marL="91440"/>
                      <a:r>
                        <a:rPr lang="en-US" sz="1200" dirty="0">
                          <a:solidFill>
                            <a:srgbClr val="787878"/>
                          </a:solidFill>
                        </a:rPr>
                        <a:t>Hispanic</a:t>
                      </a:r>
                    </a:p>
                  </a:txBody>
                  <a:tcPr/>
                </a:tc>
                <a:tc>
                  <a:txBody>
                    <a:bodyPr/>
                    <a:lstStyle/>
                    <a:p>
                      <a:pPr algn="ctr"/>
                      <a:r>
                        <a:rPr lang="en-US" sz="1200" kern="1200" dirty="0">
                          <a:solidFill>
                            <a:srgbClr val="787878"/>
                          </a:solidFill>
                          <a:latin typeface="+mn-lt"/>
                          <a:ea typeface="+mn-ea"/>
                          <a:cs typeface="+mn-cs"/>
                        </a:rPr>
                        <a:t>9%</a:t>
                      </a:r>
                    </a:p>
                  </a:txBody>
                  <a:tcPr anchor="ctr"/>
                </a:tc>
                <a:tc>
                  <a:txBody>
                    <a:bodyPr/>
                    <a:lstStyle/>
                    <a:p>
                      <a:pPr algn="ctr"/>
                      <a:r>
                        <a:rPr lang="en-US" sz="1200" kern="1200" dirty="0">
                          <a:solidFill>
                            <a:srgbClr val="787878"/>
                          </a:solidFill>
                          <a:latin typeface="+mn-lt"/>
                          <a:ea typeface="+mn-ea"/>
                          <a:cs typeface="+mn-cs"/>
                        </a:rPr>
                        <a:t>6%</a:t>
                      </a:r>
                    </a:p>
                  </a:txBody>
                  <a:tcPr anchor="ctr"/>
                </a:tc>
                <a:tc>
                  <a:txBody>
                    <a:bodyPr/>
                    <a:lstStyle/>
                    <a:p>
                      <a:pPr algn="ctr"/>
                      <a:r>
                        <a:rPr lang="en-US" sz="1200" kern="1200" dirty="0">
                          <a:solidFill>
                            <a:srgbClr val="787878"/>
                          </a:solidFill>
                          <a:latin typeface="+mn-lt"/>
                          <a:ea typeface="+mn-ea"/>
                          <a:cs typeface="+mn-cs"/>
                        </a:rPr>
                        <a:t>5%</a:t>
                      </a:r>
                    </a:p>
                  </a:txBody>
                  <a:tcPr anchor="ctr"/>
                </a:tc>
                <a:extLst>
                  <a:ext uri="{0D108BD9-81ED-4DB2-BD59-A6C34878D82A}">
                    <a16:rowId xmlns:a16="http://schemas.microsoft.com/office/drawing/2014/main" val="352342781"/>
                  </a:ext>
                </a:extLst>
              </a:tr>
              <a:tr h="274320">
                <a:tc>
                  <a:txBody>
                    <a:bodyPr/>
                    <a:lstStyle/>
                    <a:p>
                      <a:r>
                        <a:rPr lang="en-US" sz="1200" dirty="0">
                          <a:solidFill>
                            <a:srgbClr val="787878"/>
                          </a:solidFill>
                        </a:rPr>
                        <a:t>Marital Status</a:t>
                      </a: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extLst>
                  <a:ext uri="{0D108BD9-81ED-4DB2-BD59-A6C34878D82A}">
                    <a16:rowId xmlns:a16="http://schemas.microsoft.com/office/drawing/2014/main" val="3275445961"/>
                  </a:ext>
                </a:extLst>
              </a:tr>
              <a:tr h="274320">
                <a:tc>
                  <a:txBody>
                    <a:bodyPr/>
                    <a:lstStyle/>
                    <a:p>
                      <a:pPr marL="91440"/>
                      <a:r>
                        <a:rPr lang="en-US" sz="1200" dirty="0">
                          <a:solidFill>
                            <a:srgbClr val="787878"/>
                          </a:solidFill>
                        </a:rPr>
                        <a:t>Married </a:t>
                      </a:r>
                    </a:p>
                  </a:txBody>
                  <a:tcPr anchor="ctr"/>
                </a:tc>
                <a:tc>
                  <a:txBody>
                    <a:bodyPr/>
                    <a:lstStyle/>
                    <a:p>
                      <a:pPr algn="ctr"/>
                      <a:r>
                        <a:rPr lang="en-US" sz="1200" kern="1200" dirty="0">
                          <a:solidFill>
                            <a:srgbClr val="787878"/>
                          </a:solidFill>
                          <a:latin typeface="+mn-lt"/>
                          <a:ea typeface="+mn-ea"/>
                          <a:cs typeface="+mn-cs"/>
                        </a:rPr>
                        <a:t>50%</a:t>
                      </a:r>
                    </a:p>
                  </a:txBody>
                  <a:tcPr anchor="ctr"/>
                </a:tc>
                <a:tc>
                  <a:txBody>
                    <a:bodyPr/>
                    <a:lstStyle/>
                    <a:p>
                      <a:pPr algn="ctr"/>
                      <a:r>
                        <a:rPr lang="en-US" sz="1200" kern="1200" dirty="0">
                          <a:solidFill>
                            <a:srgbClr val="787878"/>
                          </a:solidFill>
                          <a:latin typeface="+mn-lt"/>
                          <a:ea typeface="+mn-ea"/>
                          <a:cs typeface="+mn-cs"/>
                        </a:rPr>
                        <a:t>48%</a:t>
                      </a:r>
                    </a:p>
                  </a:txBody>
                  <a:tcPr anchor="ctr"/>
                </a:tc>
                <a:tc>
                  <a:txBody>
                    <a:bodyPr/>
                    <a:lstStyle/>
                    <a:p>
                      <a:pPr algn="ctr"/>
                      <a:r>
                        <a:rPr lang="en-US" sz="1200" kern="1200" dirty="0">
                          <a:solidFill>
                            <a:srgbClr val="787878"/>
                          </a:solidFill>
                          <a:latin typeface="+mn-lt"/>
                          <a:ea typeface="+mn-ea"/>
                          <a:cs typeface="+mn-cs"/>
                        </a:rPr>
                        <a:t>57%</a:t>
                      </a:r>
                    </a:p>
                  </a:txBody>
                  <a:tcPr anchor="ctr"/>
                </a:tc>
                <a:extLst>
                  <a:ext uri="{0D108BD9-81ED-4DB2-BD59-A6C34878D82A}">
                    <a16:rowId xmlns:a16="http://schemas.microsoft.com/office/drawing/2014/main" val="1539008668"/>
                  </a:ext>
                </a:extLst>
              </a:tr>
              <a:tr h="0">
                <a:tc>
                  <a:txBody>
                    <a:bodyPr/>
                    <a:lstStyle/>
                    <a:p>
                      <a:pPr marL="91440"/>
                      <a:r>
                        <a:rPr lang="en-US" sz="1200" dirty="0">
                          <a:solidFill>
                            <a:srgbClr val="787878"/>
                          </a:solidFill>
                        </a:rPr>
                        <a:t>Not Married </a:t>
                      </a:r>
                    </a:p>
                  </a:txBody>
                  <a:tcPr anchor="ctr"/>
                </a:tc>
                <a:tc>
                  <a:txBody>
                    <a:bodyPr/>
                    <a:lstStyle/>
                    <a:p>
                      <a:pPr algn="ctr"/>
                      <a:r>
                        <a:rPr lang="en-US" sz="1200" kern="1200" dirty="0">
                          <a:solidFill>
                            <a:srgbClr val="787878"/>
                          </a:solidFill>
                          <a:latin typeface="+mn-lt"/>
                          <a:ea typeface="+mn-ea"/>
                          <a:cs typeface="+mn-cs"/>
                        </a:rPr>
                        <a:t>50%</a:t>
                      </a:r>
                    </a:p>
                  </a:txBody>
                  <a:tcPr anchor="ctr"/>
                </a:tc>
                <a:tc>
                  <a:txBody>
                    <a:bodyPr/>
                    <a:lstStyle/>
                    <a:p>
                      <a:pPr algn="ctr"/>
                      <a:r>
                        <a:rPr lang="en-US" sz="1200" kern="1200" dirty="0">
                          <a:solidFill>
                            <a:srgbClr val="787878"/>
                          </a:solidFill>
                          <a:latin typeface="+mn-lt"/>
                          <a:ea typeface="+mn-ea"/>
                          <a:cs typeface="+mn-cs"/>
                        </a:rPr>
                        <a:t>52%</a:t>
                      </a:r>
                    </a:p>
                  </a:txBody>
                  <a:tcPr anchor="ctr"/>
                </a:tc>
                <a:tc>
                  <a:txBody>
                    <a:bodyPr/>
                    <a:lstStyle/>
                    <a:p>
                      <a:pPr algn="ctr"/>
                      <a:r>
                        <a:rPr lang="en-US" sz="1200" kern="1200" dirty="0">
                          <a:solidFill>
                            <a:srgbClr val="787878"/>
                          </a:solidFill>
                          <a:latin typeface="+mn-lt"/>
                          <a:ea typeface="+mn-ea"/>
                          <a:cs typeface="+mn-cs"/>
                        </a:rPr>
                        <a:t>43%</a:t>
                      </a:r>
                    </a:p>
                  </a:txBody>
                  <a:tcPr anchor="ctr"/>
                </a:tc>
                <a:extLst>
                  <a:ext uri="{0D108BD9-81ED-4DB2-BD59-A6C34878D82A}">
                    <a16:rowId xmlns:a16="http://schemas.microsoft.com/office/drawing/2014/main" val="271411021"/>
                  </a:ext>
                </a:extLst>
              </a:tr>
            </a:tbl>
          </a:graphicData>
        </a:graphic>
      </p:graphicFrame>
      <p:sp>
        <p:nvSpPr>
          <p:cNvPr id="2" name="TextBox 1">
            <a:extLst>
              <a:ext uri="{FF2B5EF4-FFF2-40B4-BE49-F238E27FC236}">
                <a16:creationId xmlns:a16="http://schemas.microsoft.com/office/drawing/2014/main" id="{C7B5DCAB-EA23-9ACE-222B-729227789B21}"/>
              </a:ext>
            </a:extLst>
          </p:cNvPr>
          <p:cNvSpPr txBox="1"/>
          <p:nvPr/>
        </p:nvSpPr>
        <p:spPr>
          <a:xfrm>
            <a:off x="8793" y="6634527"/>
            <a:ext cx="7457576" cy="230832"/>
          </a:xfrm>
          <a:prstGeom prst="rect">
            <a:avLst/>
          </a:prstGeom>
          <a:noFill/>
        </p:spPr>
        <p:txBody>
          <a:bodyPr wrap="square" rtlCol="0">
            <a:spAutoFit/>
          </a:bodyPr>
          <a:lstStyle/>
          <a:p>
            <a:r>
              <a:rPr lang="en-US" sz="900" dirty="0">
                <a:solidFill>
                  <a:srgbClr val="787878"/>
                </a:solidFill>
              </a:rPr>
              <a:t>Q9. Over the past three months, where have you used marijuana? </a:t>
            </a:r>
            <a:r>
              <a:rPr lang="en-US" sz="900" i="1" dirty="0">
                <a:solidFill>
                  <a:srgbClr val="787878"/>
                </a:solidFill>
              </a:rPr>
              <a:t>Base: Past 3 Months Marijuana Users (n=304)</a:t>
            </a:r>
            <a:endParaRPr lang="en-US" sz="900" dirty="0">
              <a:solidFill>
                <a:srgbClr val="787878"/>
              </a:solidFill>
            </a:endParaRPr>
          </a:p>
        </p:txBody>
      </p:sp>
    </p:spTree>
    <p:extLst>
      <p:ext uri="{BB962C8B-B14F-4D97-AF65-F5344CB8AC3E}">
        <p14:creationId xmlns:p14="http://schemas.microsoft.com/office/powerpoint/2010/main" val="9707945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77336C-1F19-456E-A8C2-CDAB5C5EBD09}"/>
              </a:ext>
            </a:extLst>
          </p:cNvPr>
          <p:cNvSpPr>
            <a:spLocks noGrp="1"/>
          </p:cNvSpPr>
          <p:nvPr>
            <p:ph idx="11"/>
          </p:nvPr>
        </p:nvSpPr>
        <p:spPr>
          <a:xfrm>
            <a:off x="834208" y="803941"/>
            <a:ext cx="11577234" cy="596068"/>
          </a:xfrm>
        </p:spPr>
        <p:txBody>
          <a:bodyPr/>
          <a:lstStyle/>
          <a:p>
            <a:r>
              <a:rPr lang="en-US" dirty="0"/>
              <a:t>Demographic Profile – Frequency of Use Away from Home</a:t>
            </a:r>
          </a:p>
        </p:txBody>
      </p:sp>
      <p:sp>
        <p:nvSpPr>
          <p:cNvPr id="4" name="Slide Number Placeholder 3">
            <a:extLst>
              <a:ext uri="{FF2B5EF4-FFF2-40B4-BE49-F238E27FC236}">
                <a16:creationId xmlns:a16="http://schemas.microsoft.com/office/drawing/2014/main" id="{1AB3B120-EB23-47D2-A676-67E0FDD4DCFC}"/>
              </a:ext>
            </a:extLst>
          </p:cNvPr>
          <p:cNvSpPr>
            <a:spLocks noGrp="1"/>
          </p:cNvSpPr>
          <p:nvPr>
            <p:ph type="sldNum" sz="quarter" idx="4"/>
          </p:nvPr>
        </p:nvSpPr>
        <p:spPr/>
        <p:txBody>
          <a:bodyPr/>
          <a:lstStyle/>
          <a:p>
            <a:fld id="{3AFB7006-8003-4929-A787-32E51C1CB892}" type="slidenum">
              <a:rPr lang="en-US" smtClean="0"/>
              <a:pPr/>
              <a:t>64</a:t>
            </a:fld>
            <a:endParaRPr lang="en-US" dirty="0"/>
          </a:p>
        </p:txBody>
      </p:sp>
      <p:graphicFrame>
        <p:nvGraphicFramePr>
          <p:cNvPr id="7" name="Table 6">
            <a:extLst>
              <a:ext uri="{FF2B5EF4-FFF2-40B4-BE49-F238E27FC236}">
                <a16:creationId xmlns:a16="http://schemas.microsoft.com/office/drawing/2014/main" id="{AEB030E9-16F7-76ED-33A6-9A3734E7F91B}"/>
              </a:ext>
            </a:extLst>
          </p:cNvPr>
          <p:cNvGraphicFramePr>
            <a:graphicFrameLocks noGrp="1"/>
          </p:cNvGraphicFramePr>
          <p:nvPr>
            <p:extLst>
              <p:ext uri="{D42A27DB-BD31-4B8C-83A1-F6EECF244321}">
                <p14:modId xmlns:p14="http://schemas.microsoft.com/office/powerpoint/2010/main" val="256976394"/>
              </p:ext>
            </p:extLst>
          </p:nvPr>
        </p:nvGraphicFramePr>
        <p:xfrm>
          <a:off x="834208" y="1960505"/>
          <a:ext cx="9734861" cy="2956962"/>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470922696"/>
                    </a:ext>
                  </a:extLst>
                </a:gridCol>
                <a:gridCol w="1243019">
                  <a:extLst>
                    <a:ext uri="{9D8B030D-6E8A-4147-A177-3AD203B41FA5}">
                      <a16:colId xmlns:a16="http://schemas.microsoft.com/office/drawing/2014/main" val="3238096619"/>
                    </a:ext>
                  </a:extLst>
                </a:gridCol>
                <a:gridCol w="2246414">
                  <a:extLst>
                    <a:ext uri="{9D8B030D-6E8A-4147-A177-3AD203B41FA5}">
                      <a16:colId xmlns:a16="http://schemas.microsoft.com/office/drawing/2014/main" val="4247909470"/>
                    </a:ext>
                  </a:extLst>
                </a:gridCol>
                <a:gridCol w="2246414">
                  <a:extLst>
                    <a:ext uri="{9D8B030D-6E8A-4147-A177-3AD203B41FA5}">
                      <a16:colId xmlns:a16="http://schemas.microsoft.com/office/drawing/2014/main" val="4285814932"/>
                    </a:ext>
                  </a:extLst>
                </a:gridCol>
                <a:gridCol w="2246414">
                  <a:extLst>
                    <a:ext uri="{9D8B030D-6E8A-4147-A177-3AD203B41FA5}">
                      <a16:colId xmlns:a16="http://schemas.microsoft.com/office/drawing/2014/main" val="2202348926"/>
                    </a:ext>
                  </a:extLst>
                </a:gridCol>
              </a:tblGrid>
              <a:tr h="488082">
                <a:tc>
                  <a:txBody>
                    <a:bodyPr/>
                    <a:lstStyle/>
                    <a:p>
                      <a:endParaRPr lang="en-US" sz="1200" dirty="0">
                        <a:solidFill>
                          <a:srgbClr val="787878"/>
                        </a:solidFill>
                      </a:endParaRPr>
                    </a:p>
                  </a:txBody>
                  <a:tcPr>
                    <a:solidFill>
                      <a:srgbClr val="20A5E8"/>
                    </a:solidFill>
                  </a:tcPr>
                </a:tc>
                <a:tc>
                  <a:txBody>
                    <a:bodyPr/>
                    <a:lstStyle/>
                    <a:p>
                      <a:pPr algn="ctr"/>
                      <a:r>
                        <a:rPr lang="en-US" sz="1200" dirty="0">
                          <a:solidFill>
                            <a:schemeClr val="bg1"/>
                          </a:solidFill>
                        </a:rPr>
                        <a:t>Past 3-Month User</a:t>
                      </a:r>
                      <a:endParaRPr lang="en-US" sz="1200" b="0" dirty="0">
                        <a:solidFill>
                          <a:schemeClr val="bg1"/>
                        </a:solidFill>
                      </a:endParaRPr>
                    </a:p>
                  </a:txBody>
                  <a:tcPr anchor="b">
                    <a:solidFill>
                      <a:srgbClr val="20A5E8"/>
                    </a:solidFill>
                  </a:tcPr>
                </a:tc>
                <a:tc>
                  <a:txBody>
                    <a:bodyPr/>
                    <a:lstStyle/>
                    <a:p>
                      <a:pPr algn="ctr"/>
                      <a:r>
                        <a:rPr lang="en-US" sz="1200" dirty="0"/>
                        <a:t>At least once a month (A)</a:t>
                      </a:r>
                    </a:p>
                  </a:txBody>
                  <a:tcPr anchor="b">
                    <a:solidFill>
                      <a:srgbClr val="20A5E8"/>
                    </a:solidFill>
                  </a:tcPr>
                </a:tc>
                <a:tc>
                  <a:txBody>
                    <a:bodyPr/>
                    <a:lstStyle/>
                    <a:p>
                      <a:pPr algn="ctr"/>
                      <a:r>
                        <a:rPr lang="en-US" sz="1200" dirty="0"/>
                        <a:t>Less often</a:t>
                      </a:r>
                    </a:p>
                    <a:p>
                      <a:pPr algn="ctr"/>
                      <a:r>
                        <a:rPr lang="en-US" sz="1200" dirty="0"/>
                        <a:t>(B)</a:t>
                      </a:r>
                    </a:p>
                  </a:txBody>
                  <a:tcPr anchor="b">
                    <a:solidFill>
                      <a:srgbClr val="20A5E8"/>
                    </a:solidFill>
                  </a:tcPr>
                </a:tc>
                <a:tc>
                  <a:txBody>
                    <a:bodyPr/>
                    <a:lstStyle/>
                    <a:p>
                      <a:pPr algn="ctr"/>
                      <a:r>
                        <a:rPr lang="en-US" sz="1200" dirty="0"/>
                        <a:t>Never</a:t>
                      </a:r>
                    </a:p>
                    <a:p>
                      <a:pPr algn="ctr"/>
                      <a:r>
                        <a:rPr lang="en-US" sz="1200" dirty="0"/>
                        <a:t>(C)</a:t>
                      </a:r>
                    </a:p>
                  </a:txBody>
                  <a:tcPr anchor="b">
                    <a:solidFill>
                      <a:srgbClr val="20A5E8"/>
                    </a:solidFill>
                  </a:tcPr>
                </a:tc>
                <a:extLst>
                  <a:ext uri="{0D108BD9-81ED-4DB2-BD59-A6C34878D82A}">
                    <a16:rowId xmlns:a16="http://schemas.microsoft.com/office/drawing/2014/main" val="2369475805"/>
                  </a:ext>
                </a:extLst>
              </a:tr>
              <a:tr h="274320">
                <a:tc>
                  <a:txBody>
                    <a:bodyPr/>
                    <a:lstStyle/>
                    <a:p>
                      <a:r>
                        <a:rPr lang="en-US" sz="1200" dirty="0">
                          <a:solidFill>
                            <a:srgbClr val="787878"/>
                          </a:solidFill>
                        </a:rPr>
                        <a:t>Total</a:t>
                      </a:r>
                    </a:p>
                  </a:txBody>
                  <a:tcPr/>
                </a:tc>
                <a:tc>
                  <a:txBody>
                    <a:bodyPr/>
                    <a:lstStyle/>
                    <a:p>
                      <a:pPr algn="ctr"/>
                      <a:r>
                        <a:rPr lang="en-US" sz="1200" kern="1200" dirty="0">
                          <a:solidFill>
                            <a:srgbClr val="787878"/>
                          </a:solidFill>
                          <a:latin typeface="+mn-lt"/>
                          <a:ea typeface="+mn-ea"/>
                          <a:cs typeface="+mn-cs"/>
                        </a:rPr>
                        <a:t>304</a:t>
                      </a:r>
                    </a:p>
                  </a:txBody>
                  <a:tcPr anchor="ctr"/>
                </a:tc>
                <a:tc>
                  <a:txBody>
                    <a:bodyPr/>
                    <a:lstStyle/>
                    <a:p>
                      <a:pPr algn="ctr"/>
                      <a:r>
                        <a:rPr lang="en-US" sz="1200" kern="1200" dirty="0">
                          <a:solidFill>
                            <a:srgbClr val="787878"/>
                          </a:solidFill>
                          <a:latin typeface="+mn-lt"/>
                          <a:ea typeface="+mn-ea"/>
                          <a:cs typeface="+mn-cs"/>
                        </a:rPr>
                        <a:t>196</a:t>
                      </a:r>
                    </a:p>
                  </a:txBody>
                  <a:tcPr anchor="ctr"/>
                </a:tc>
                <a:tc>
                  <a:txBody>
                    <a:bodyPr/>
                    <a:lstStyle/>
                    <a:p>
                      <a:pPr algn="ctr"/>
                      <a:r>
                        <a:rPr lang="en-US" sz="1200" kern="1200" dirty="0">
                          <a:solidFill>
                            <a:srgbClr val="787878"/>
                          </a:solidFill>
                          <a:latin typeface="+mn-lt"/>
                          <a:ea typeface="+mn-ea"/>
                          <a:cs typeface="+mn-cs"/>
                        </a:rPr>
                        <a:t>91</a:t>
                      </a:r>
                    </a:p>
                  </a:txBody>
                  <a:tcPr anchor="ctr"/>
                </a:tc>
                <a:tc>
                  <a:txBody>
                    <a:bodyPr/>
                    <a:lstStyle/>
                    <a:p>
                      <a:pPr algn="ctr"/>
                      <a:r>
                        <a:rPr lang="en-US" sz="1200" kern="1200" dirty="0">
                          <a:solidFill>
                            <a:srgbClr val="787878"/>
                          </a:solidFill>
                          <a:latin typeface="+mn-lt"/>
                          <a:ea typeface="+mn-ea"/>
                          <a:cs typeface="+mn-cs"/>
                        </a:rPr>
                        <a:t>181</a:t>
                      </a:r>
                    </a:p>
                  </a:txBody>
                  <a:tcPr anchor="ctr"/>
                </a:tc>
                <a:extLst>
                  <a:ext uri="{0D108BD9-81ED-4DB2-BD59-A6C34878D82A}">
                    <a16:rowId xmlns:a16="http://schemas.microsoft.com/office/drawing/2014/main" val="2217310208"/>
                  </a:ext>
                </a:extLst>
              </a:tr>
              <a:tr h="0">
                <a:tc>
                  <a:txBody>
                    <a:bodyPr/>
                    <a:lstStyle/>
                    <a:p>
                      <a:r>
                        <a:rPr lang="en-US" sz="1200" dirty="0">
                          <a:solidFill>
                            <a:srgbClr val="787878"/>
                          </a:solidFill>
                        </a:rPr>
                        <a:t>Gender</a:t>
                      </a:r>
                    </a:p>
                  </a:txBody>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tc>
                <a:extLst>
                  <a:ext uri="{0D108BD9-81ED-4DB2-BD59-A6C34878D82A}">
                    <a16:rowId xmlns:a16="http://schemas.microsoft.com/office/drawing/2014/main" val="160630218"/>
                  </a:ext>
                </a:extLst>
              </a:tr>
              <a:tr h="274320">
                <a:tc>
                  <a:txBody>
                    <a:bodyPr/>
                    <a:lstStyle/>
                    <a:p>
                      <a:pPr marL="91440"/>
                      <a:r>
                        <a:rPr lang="en-US" sz="1200" dirty="0">
                          <a:solidFill>
                            <a:srgbClr val="787878"/>
                          </a:solidFill>
                        </a:rPr>
                        <a:t>Male</a:t>
                      </a:r>
                    </a:p>
                  </a:txBody>
                  <a:tcPr/>
                </a:tc>
                <a:tc>
                  <a:txBody>
                    <a:bodyPr/>
                    <a:lstStyle/>
                    <a:p>
                      <a:pPr algn="ctr"/>
                      <a:r>
                        <a:rPr lang="en-US" sz="1200" kern="1200" dirty="0">
                          <a:solidFill>
                            <a:srgbClr val="787878"/>
                          </a:solidFill>
                          <a:latin typeface="+mn-lt"/>
                          <a:ea typeface="+mn-ea"/>
                          <a:cs typeface="+mn-cs"/>
                        </a:rPr>
                        <a:t>54%</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56%</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b="1" kern="1200" dirty="0">
                          <a:solidFill>
                            <a:srgbClr val="787878"/>
                          </a:solidFill>
                          <a:latin typeface="+mn-lt"/>
                          <a:ea typeface="+mn-ea"/>
                          <a:cs typeface="+mn-cs"/>
                        </a:rPr>
                        <a:t>54%</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35%</a:t>
                      </a:r>
                    </a:p>
                  </a:txBody>
                  <a:tcPr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4218363643"/>
                  </a:ext>
                </a:extLst>
              </a:tr>
              <a:tr h="274320">
                <a:tc>
                  <a:txBody>
                    <a:bodyPr/>
                    <a:lstStyle/>
                    <a:p>
                      <a:pPr marL="91440"/>
                      <a:r>
                        <a:rPr lang="en-US" sz="1200" dirty="0">
                          <a:solidFill>
                            <a:srgbClr val="787878"/>
                          </a:solidFill>
                        </a:rPr>
                        <a:t>Female</a:t>
                      </a:r>
                    </a:p>
                  </a:txBody>
                  <a:tcPr/>
                </a:tc>
                <a:tc>
                  <a:txBody>
                    <a:bodyPr/>
                    <a:lstStyle/>
                    <a:p>
                      <a:pPr algn="ctr"/>
                      <a:r>
                        <a:rPr lang="en-US" sz="1200" kern="1200" dirty="0">
                          <a:solidFill>
                            <a:srgbClr val="787878"/>
                          </a:solidFill>
                          <a:latin typeface="+mn-lt"/>
                          <a:ea typeface="+mn-ea"/>
                          <a:cs typeface="+mn-cs"/>
                        </a:rPr>
                        <a:t>46%</a:t>
                      </a:r>
                    </a:p>
                  </a:txBody>
                  <a:tcPr anchor="ctr"/>
                </a:tc>
                <a:tc>
                  <a:txBody>
                    <a:bodyPr/>
                    <a:lstStyle/>
                    <a:p>
                      <a:pPr algn="ctr"/>
                      <a:r>
                        <a:rPr lang="en-US" sz="1200" kern="1200" dirty="0">
                          <a:solidFill>
                            <a:srgbClr val="787878"/>
                          </a:solidFill>
                          <a:latin typeface="+mn-lt"/>
                          <a:ea typeface="+mn-ea"/>
                          <a:cs typeface="+mn-cs"/>
                        </a:rPr>
                        <a:t>44%</a:t>
                      </a:r>
                    </a:p>
                  </a:txBody>
                  <a:tcPr anchor="ctr">
                    <a:lnT w="12700" cap="flat" cmpd="sng" algn="ctr">
                      <a:solidFill>
                        <a:schemeClr val="tx1"/>
                      </a:solidFill>
                      <a:prstDash val="dash"/>
                      <a:round/>
                      <a:headEnd type="none" w="med" len="med"/>
                      <a:tailEnd type="none" w="med" len="med"/>
                    </a:lnT>
                  </a:tcPr>
                </a:tc>
                <a:tc>
                  <a:txBody>
                    <a:bodyPr/>
                    <a:lstStyle/>
                    <a:p>
                      <a:pPr algn="ctr"/>
                      <a:r>
                        <a:rPr lang="en-US" sz="1200" kern="1200" dirty="0">
                          <a:solidFill>
                            <a:srgbClr val="787878"/>
                          </a:solidFill>
                          <a:latin typeface="+mn-lt"/>
                          <a:ea typeface="+mn-ea"/>
                          <a:cs typeface="+mn-cs"/>
                        </a:rPr>
                        <a:t>46%</a:t>
                      </a:r>
                    </a:p>
                  </a:txBody>
                  <a:tcPr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a:r>
                        <a:rPr lang="en-US" sz="1200" b="1" kern="1200" dirty="0">
                          <a:solidFill>
                            <a:srgbClr val="787878"/>
                          </a:solidFill>
                          <a:latin typeface="+mn-lt"/>
                          <a:ea typeface="+mn-ea"/>
                          <a:cs typeface="+mn-cs"/>
                        </a:rPr>
                        <a:t>65%</a:t>
                      </a:r>
                      <a:r>
                        <a:rPr lang="en-US" sz="1200" b="1" u="none" strike="noStrike" kern="1200" baseline="30000" dirty="0">
                          <a:solidFill>
                            <a:srgbClr val="787878"/>
                          </a:solidFill>
                          <a:effectLst/>
                          <a:latin typeface="+mn-lt"/>
                          <a:ea typeface="+mn-ea"/>
                          <a:cs typeface="+mn-cs"/>
                        </a:rPr>
                        <a:t>AB</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477713627"/>
                  </a:ext>
                </a:extLst>
              </a:tr>
              <a:tr h="274320">
                <a:tc>
                  <a:txBody>
                    <a:bodyPr/>
                    <a:lstStyle/>
                    <a:p>
                      <a:r>
                        <a:rPr lang="en-US" sz="1200" dirty="0">
                          <a:solidFill>
                            <a:srgbClr val="787878"/>
                          </a:solidFill>
                        </a:rPr>
                        <a:t>Age</a:t>
                      </a:r>
                    </a:p>
                  </a:txBody>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3717792709"/>
                  </a:ext>
                </a:extLst>
              </a:tr>
              <a:tr h="274320">
                <a:tc>
                  <a:txBody>
                    <a:bodyPr/>
                    <a:lstStyle/>
                    <a:p>
                      <a:pPr marL="91440"/>
                      <a:r>
                        <a:rPr lang="en-US" sz="1200" dirty="0">
                          <a:solidFill>
                            <a:srgbClr val="787878"/>
                          </a:solidFill>
                        </a:rPr>
                        <a:t>16-34</a:t>
                      </a:r>
                    </a:p>
                  </a:txBody>
                  <a:tcPr/>
                </a:tc>
                <a:tc>
                  <a:txBody>
                    <a:bodyPr/>
                    <a:lstStyle/>
                    <a:p>
                      <a:pPr algn="ctr"/>
                      <a:r>
                        <a:rPr lang="en-US" sz="1200" kern="1200" dirty="0">
                          <a:solidFill>
                            <a:srgbClr val="787878"/>
                          </a:solidFill>
                          <a:latin typeface="+mn-lt"/>
                          <a:ea typeface="+mn-ea"/>
                          <a:cs typeface="+mn-cs"/>
                        </a:rPr>
                        <a:t>36%</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46%</a:t>
                      </a:r>
                      <a:r>
                        <a:rPr lang="en-US" sz="1200" b="1" u="none" strike="noStrike" kern="1200" baseline="30000" dirty="0">
                          <a:solidFill>
                            <a:srgbClr val="787878"/>
                          </a:solidFill>
                          <a:effectLst/>
                          <a:latin typeface="+mn-lt"/>
                          <a:ea typeface="+mn-ea"/>
                          <a:cs typeface="+mn-cs"/>
                        </a:rPr>
                        <a:t>BC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26%</a:t>
                      </a:r>
                    </a:p>
                  </a:txBody>
                  <a:tcPr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16%</a:t>
                      </a:r>
                    </a:p>
                  </a:txBody>
                  <a:tcPr anchor="ctr"/>
                </a:tc>
                <a:extLst>
                  <a:ext uri="{0D108BD9-81ED-4DB2-BD59-A6C34878D82A}">
                    <a16:rowId xmlns:a16="http://schemas.microsoft.com/office/drawing/2014/main" val="3312048126"/>
                  </a:ext>
                </a:extLst>
              </a:tr>
              <a:tr h="274320">
                <a:tc>
                  <a:txBody>
                    <a:bodyPr/>
                    <a:lstStyle/>
                    <a:p>
                      <a:pPr marL="91440"/>
                      <a:r>
                        <a:rPr lang="en-US" sz="1200" dirty="0">
                          <a:solidFill>
                            <a:srgbClr val="787878"/>
                          </a:solidFill>
                        </a:rPr>
                        <a:t>35-49</a:t>
                      </a:r>
                    </a:p>
                  </a:txBody>
                  <a:tcPr/>
                </a:tc>
                <a:tc>
                  <a:txBody>
                    <a:bodyPr/>
                    <a:lstStyle/>
                    <a:p>
                      <a:pPr algn="ctr"/>
                      <a:r>
                        <a:rPr lang="en-US" sz="1200" kern="1200" dirty="0">
                          <a:solidFill>
                            <a:srgbClr val="787878"/>
                          </a:solidFill>
                          <a:latin typeface="+mn-lt"/>
                          <a:ea typeface="+mn-ea"/>
                          <a:cs typeface="+mn-cs"/>
                        </a:rPr>
                        <a:t>37%</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39%</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b="1" kern="1200" dirty="0">
                          <a:solidFill>
                            <a:srgbClr val="787878"/>
                          </a:solidFill>
                          <a:latin typeface="+mn-lt"/>
                          <a:ea typeface="+mn-ea"/>
                          <a:cs typeface="+mn-cs"/>
                        </a:rPr>
                        <a:t>45%</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16%</a:t>
                      </a:r>
                    </a:p>
                  </a:txBody>
                  <a:tcPr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779336377"/>
                  </a:ext>
                </a:extLst>
              </a:tr>
              <a:tr h="274320">
                <a:tc>
                  <a:txBody>
                    <a:bodyPr/>
                    <a:lstStyle/>
                    <a:p>
                      <a:pPr marL="91440"/>
                      <a:r>
                        <a:rPr lang="en-US" sz="1200" dirty="0">
                          <a:solidFill>
                            <a:srgbClr val="787878"/>
                          </a:solidFill>
                        </a:rPr>
                        <a:t>50-64</a:t>
                      </a:r>
                    </a:p>
                  </a:txBody>
                  <a:tcPr/>
                </a:tc>
                <a:tc>
                  <a:txBody>
                    <a:bodyPr/>
                    <a:lstStyle/>
                    <a:p>
                      <a:pPr algn="ctr"/>
                      <a:r>
                        <a:rPr lang="en-US" sz="1200" kern="1200" dirty="0">
                          <a:solidFill>
                            <a:srgbClr val="787878"/>
                          </a:solidFill>
                          <a:latin typeface="+mn-lt"/>
                          <a:ea typeface="+mn-ea"/>
                          <a:cs typeface="+mn-cs"/>
                        </a:rPr>
                        <a:t>14%</a:t>
                      </a:r>
                    </a:p>
                  </a:txBody>
                  <a:tcPr anchor="ctr"/>
                </a:tc>
                <a:tc>
                  <a:txBody>
                    <a:bodyPr/>
                    <a:lstStyle/>
                    <a:p>
                      <a:pPr algn="ctr"/>
                      <a:r>
                        <a:rPr lang="en-US" sz="1200" kern="1200" dirty="0">
                          <a:solidFill>
                            <a:srgbClr val="787878"/>
                          </a:solidFill>
                          <a:latin typeface="+mn-lt"/>
                          <a:ea typeface="+mn-ea"/>
                          <a:cs typeface="+mn-cs"/>
                        </a:rPr>
                        <a:t>10%</a:t>
                      </a:r>
                    </a:p>
                  </a:txBody>
                  <a:tcPr anchor="ctr">
                    <a:lnT w="12700" cap="flat" cmpd="sng" algn="ctr">
                      <a:solidFill>
                        <a:schemeClr val="tx1"/>
                      </a:solidFill>
                      <a:prstDash val="dash"/>
                      <a:round/>
                      <a:headEnd type="none" w="med" len="med"/>
                      <a:tailEnd type="none" w="med" len="med"/>
                    </a:lnT>
                  </a:tcPr>
                </a:tc>
                <a:tc>
                  <a:txBody>
                    <a:bodyPr/>
                    <a:lstStyle/>
                    <a:p>
                      <a:pPr algn="ctr"/>
                      <a:r>
                        <a:rPr lang="en-US" sz="1200" kern="1200" dirty="0">
                          <a:solidFill>
                            <a:srgbClr val="787878"/>
                          </a:solidFill>
                          <a:latin typeface="+mn-lt"/>
                          <a:ea typeface="+mn-ea"/>
                          <a:cs typeface="+mn-cs"/>
                        </a:rPr>
                        <a:t>19%</a:t>
                      </a:r>
                    </a:p>
                  </a:txBody>
                  <a:tcPr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a:r>
                        <a:rPr lang="en-US" sz="1200" b="1" kern="1200" dirty="0">
                          <a:solidFill>
                            <a:srgbClr val="787878"/>
                          </a:solidFill>
                          <a:latin typeface="+mn-lt"/>
                          <a:ea typeface="+mn-ea"/>
                          <a:cs typeface="+mn-cs"/>
                        </a:rPr>
                        <a:t>31%</a:t>
                      </a:r>
                      <a:r>
                        <a:rPr lang="en-US" sz="1200" b="1" u="none" strike="noStrike" kern="1200" baseline="30000" dirty="0">
                          <a:solidFill>
                            <a:srgbClr val="787878"/>
                          </a:solidFill>
                          <a:effectLst/>
                          <a:latin typeface="+mn-lt"/>
                          <a:ea typeface="+mn-ea"/>
                          <a:cs typeface="+mn-cs"/>
                        </a:rPr>
                        <a:t>A</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3267927995"/>
                  </a:ext>
                </a:extLst>
              </a:tr>
              <a:tr h="274320">
                <a:tc>
                  <a:txBody>
                    <a:bodyPr/>
                    <a:lstStyle/>
                    <a:p>
                      <a:pPr marL="91440"/>
                      <a:r>
                        <a:rPr lang="en-US" sz="1200" dirty="0">
                          <a:solidFill>
                            <a:srgbClr val="787878"/>
                          </a:solidFill>
                        </a:rPr>
                        <a:t>65 or older</a:t>
                      </a:r>
                    </a:p>
                  </a:txBody>
                  <a:tcPr/>
                </a:tc>
                <a:tc>
                  <a:txBody>
                    <a:bodyPr/>
                    <a:lstStyle/>
                    <a:p>
                      <a:pPr algn="ctr"/>
                      <a:r>
                        <a:rPr lang="en-US" sz="1200" kern="1200" dirty="0">
                          <a:solidFill>
                            <a:srgbClr val="787878"/>
                          </a:solidFill>
                          <a:latin typeface="+mn-lt"/>
                          <a:ea typeface="+mn-ea"/>
                          <a:cs typeface="+mn-cs"/>
                        </a:rPr>
                        <a:t>13%</a:t>
                      </a:r>
                    </a:p>
                  </a:txBody>
                  <a:tcPr anchor="ctr"/>
                </a:tc>
                <a:tc>
                  <a:txBody>
                    <a:bodyPr/>
                    <a:lstStyle/>
                    <a:p>
                      <a:pPr algn="ctr"/>
                      <a:r>
                        <a:rPr lang="en-US" sz="1200" kern="1200" dirty="0">
                          <a:solidFill>
                            <a:srgbClr val="787878"/>
                          </a:solidFill>
                          <a:latin typeface="+mn-lt"/>
                          <a:ea typeface="+mn-ea"/>
                          <a:cs typeface="+mn-cs"/>
                        </a:rPr>
                        <a:t>5%</a:t>
                      </a:r>
                    </a:p>
                  </a:txBody>
                  <a:tcPr anchor="ctr"/>
                </a:tc>
                <a:tc>
                  <a:txBody>
                    <a:bodyPr/>
                    <a:lstStyle/>
                    <a:p>
                      <a:pPr algn="ctr"/>
                      <a:r>
                        <a:rPr lang="en-US" sz="1200" kern="1200" dirty="0">
                          <a:solidFill>
                            <a:srgbClr val="787878"/>
                          </a:solidFill>
                          <a:latin typeface="+mn-lt"/>
                          <a:ea typeface="+mn-ea"/>
                          <a:cs typeface="+mn-cs"/>
                        </a:rPr>
                        <a:t>10%</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37%</a:t>
                      </a:r>
                      <a:r>
                        <a:rPr lang="en-US" sz="1200" b="1" u="none" strike="noStrike" kern="1200" baseline="30000" dirty="0">
                          <a:solidFill>
                            <a:srgbClr val="787878"/>
                          </a:solidFill>
                          <a:effectLst/>
                          <a:latin typeface="+mn-lt"/>
                          <a:ea typeface="+mn-ea"/>
                          <a:cs typeface="+mn-cs"/>
                        </a:rPr>
                        <a:t>AB</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2681063837"/>
                  </a:ext>
                </a:extLst>
              </a:tr>
            </a:tbl>
          </a:graphicData>
        </a:graphic>
      </p:graphicFrame>
      <p:sp>
        <p:nvSpPr>
          <p:cNvPr id="2" name="TextBox 1">
            <a:extLst>
              <a:ext uri="{FF2B5EF4-FFF2-40B4-BE49-F238E27FC236}">
                <a16:creationId xmlns:a16="http://schemas.microsoft.com/office/drawing/2014/main" id="{951E3B57-5BB1-1B5D-C0F7-A4B3AFC334B8}"/>
              </a:ext>
            </a:extLst>
          </p:cNvPr>
          <p:cNvSpPr txBox="1"/>
          <p:nvPr/>
        </p:nvSpPr>
        <p:spPr>
          <a:xfrm>
            <a:off x="8793" y="6634527"/>
            <a:ext cx="7457576" cy="230832"/>
          </a:xfrm>
          <a:prstGeom prst="rect">
            <a:avLst/>
          </a:prstGeom>
          <a:noFill/>
        </p:spPr>
        <p:txBody>
          <a:bodyPr wrap="square" rtlCol="0">
            <a:spAutoFit/>
          </a:bodyPr>
          <a:lstStyle/>
          <a:p>
            <a:r>
              <a:rPr lang="en-US" sz="900" dirty="0">
                <a:solidFill>
                  <a:srgbClr val="787878"/>
                </a:solidFill>
              </a:rPr>
              <a:t>Q10. How often do you use marijuana away from home? </a:t>
            </a:r>
            <a:r>
              <a:rPr lang="en-US" sz="900" i="1" dirty="0">
                <a:solidFill>
                  <a:srgbClr val="787878"/>
                </a:solidFill>
              </a:rPr>
              <a:t>Base: Marijuana Users (n=304)</a:t>
            </a:r>
            <a:endParaRPr lang="en-US" sz="900" dirty="0">
              <a:solidFill>
                <a:srgbClr val="787878"/>
              </a:solidFill>
            </a:endParaRPr>
          </a:p>
        </p:txBody>
      </p:sp>
      <p:sp>
        <p:nvSpPr>
          <p:cNvPr id="5" name="Rectangle 4">
            <a:extLst>
              <a:ext uri="{FF2B5EF4-FFF2-40B4-BE49-F238E27FC236}">
                <a16:creationId xmlns:a16="http://schemas.microsoft.com/office/drawing/2014/main" id="{324604F7-0C26-93C7-AAAD-6B6433B40AC0}"/>
              </a:ext>
            </a:extLst>
          </p:cNvPr>
          <p:cNvSpPr/>
          <p:nvPr/>
        </p:nvSpPr>
        <p:spPr>
          <a:xfrm>
            <a:off x="9503800" y="6542498"/>
            <a:ext cx="2688200" cy="215444"/>
          </a:xfrm>
          <a:prstGeom prst="rect">
            <a:avLst/>
          </a:prstGeom>
        </p:spPr>
        <p:txBody>
          <a:bodyPr wrap="square">
            <a:spAutoFit/>
          </a:bodyPr>
          <a:lstStyle/>
          <a:p>
            <a:pPr marL="342900" indent="-342900" fontAlgn="base">
              <a:spcBef>
                <a:spcPct val="0"/>
              </a:spcBef>
              <a:spcAft>
                <a:spcPct val="0"/>
              </a:spcAft>
              <a:tabLst>
                <a:tab pos="346075" algn="l"/>
              </a:tabLst>
            </a:pPr>
            <a:r>
              <a:rPr lang="en-US" sz="800" i="1" dirty="0">
                <a:solidFill>
                  <a:srgbClr val="787878"/>
                </a:solidFill>
                <a:ea typeface="ＭＳ Ｐゴシック" charset="0"/>
                <a:sym typeface="Symbol" pitchFamily="18" charset="2"/>
              </a:rPr>
              <a:t>A/B/C Denotes Significance at the 95% confidence level</a:t>
            </a:r>
            <a:endParaRPr lang="en-US" sz="800" i="1" dirty="0">
              <a:solidFill>
                <a:srgbClr val="787878"/>
              </a:solidFill>
              <a:ea typeface="ＭＳ Ｐゴシック" charset="0"/>
            </a:endParaRPr>
          </a:p>
        </p:txBody>
      </p:sp>
    </p:spTree>
    <p:extLst>
      <p:ext uri="{BB962C8B-B14F-4D97-AF65-F5344CB8AC3E}">
        <p14:creationId xmlns:p14="http://schemas.microsoft.com/office/powerpoint/2010/main" val="3668998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77336C-1F19-456E-A8C2-CDAB5C5EBD09}"/>
              </a:ext>
            </a:extLst>
          </p:cNvPr>
          <p:cNvSpPr>
            <a:spLocks noGrp="1"/>
          </p:cNvSpPr>
          <p:nvPr>
            <p:ph idx="11"/>
          </p:nvPr>
        </p:nvSpPr>
        <p:spPr>
          <a:xfrm>
            <a:off x="855980" y="658109"/>
            <a:ext cx="11577234" cy="596068"/>
          </a:xfrm>
        </p:spPr>
        <p:txBody>
          <a:bodyPr/>
          <a:lstStyle/>
          <a:p>
            <a:r>
              <a:rPr lang="en-US" dirty="0"/>
              <a:t>Demographic Profile – Frequency of Use Away from Home</a:t>
            </a:r>
          </a:p>
        </p:txBody>
      </p:sp>
      <p:sp>
        <p:nvSpPr>
          <p:cNvPr id="4" name="Slide Number Placeholder 3">
            <a:extLst>
              <a:ext uri="{FF2B5EF4-FFF2-40B4-BE49-F238E27FC236}">
                <a16:creationId xmlns:a16="http://schemas.microsoft.com/office/drawing/2014/main" id="{1AB3B120-EB23-47D2-A676-67E0FDD4DCFC}"/>
              </a:ext>
            </a:extLst>
          </p:cNvPr>
          <p:cNvSpPr>
            <a:spLocks noGrp="1"/>
          </p:cNvSpPr>
          <p:nvPr>
            <p:ph type="sldNum" sz="quarter" idx="4"/>
          </p:nvPr>
        </p:nvSpPr>
        <p:spPr/>
        <p:txBody>
          <a:bodyPr/>
          <a:lstStyle/>
          <a:p>
            <a:fld id="{3AFB7006-8003-4929-A787-32E51C1CB892}" type="slidenum">
              <a:rPr lang="en-US" smtClean="0"/>
              <a:pPr/>
              <a:t>65</a:t>
            </a:fld>
            <a:endParaRPr lang="en-US" dirty="0"/>
          </a:p>
        </p:txBody>
      </p:sp>
      <p:graphicFrame>
        <p:nvGraphicFramePr>
          <p:cNvPr id="7" name="Table 6">
            <a:extLst>
              <a:ext uri="{FF2B5EF4-FFF2-40B4-BE49-F238E27FC236}">
                <a16:creationId xmlns:a16="http://schemas.microsoft.com/office/drawing/2014/main" id="{AEB030E9-16F7-76ED-33A6-9A3734E7F91B}"/>
              </a:ext>
            </a:extLst>
          </p:cNvPr>
          <p:cNvGraphicFramePr>
            <a:graphicFrameLocks noGrp="1"/>
          </p:cNvGraphicFramePr>
          <p:nvPr>
            <p:extLst>
              <p:ext uri="{D42A27DB-BD31-4B8C-83A1-F6EECF244321}">
                <p14:modId xmlns:p14="http://schemas.microsoft.com/office/powerpoint/2010/main" val="812445688"/>
              </p:ext>
            </p:extLst>
          </p:nvPr>
        </p:nvGraphicFramePr>
        <p:xfrm>
          <a:off x="855980" y="1539039"/>
          <a:ext cx="9734861" cy="3779922"/>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470922696"/>
                    </a:ext>
                  </a:extLst>
                </a:gridCol>
                <a:gridCol w="1243019">
                  <a:extLst>
                    <a:ext uri="{9D8B030D-6E8A-4147-A177-3AD203B41FA5}">
                      <a16:colId xmlns:a16="http://schemas.microsoft.com/office/drawing/2014/main" val="3238096619"/>
                    </a:ext>
                  </a:extLst>
                </a:gridCol>
                <a:gridCol w="2246414">
                  <a:extLst>
                    <a:ext uri="{9D8B030D-6E8A-4147-A177-3AD203B41FA5}">
                      <a16:colId xmlns:a16="http://schemas.microsoft.com/office/drawing/2014/main" val="4247909470"/>
                    </a:ext>
                  </a:extLst>
                </a:gridCol>
                <a:gridCol w="2246414">
                  <a:extLst>
                    <a:ext uri="{9D8B030D-6E8A-4147-A177-3AD203B41FA5}">
                      <a16:colId xmlns:a16="http://schemas.microsoft.com/office/drawing/2014/main" val="4285814932"/>
                    </a:ext>
                  </a:extLst>
                </a:gridCol>
                <a:gridCol w="2246414">
                  <a:extLst>
                    <a:ext uri="{9D8B030D-6E8A-4147-A177-3AD203B41FA5}">
                      <a16:colId xmlns:a16="http://schemas.microsoft.com/office/drawing/2014/main" val="2202348926"/>
                    </a:ext>
                  </a:extLst>
                </a:gridCol>
              </a:tblGrid>
              <a:tr h="488082">
                <a:tc>
                  <a:txBody>
                    <a:bodyPr/>
                    <a:lstStyle/>
                    <a:p>
                      <a:endParaRPr lang="en-US" sz="1200" dirty="0">
                        <a:solidFill>
                          <a:srgbClr val="787878"/>
                        </a:solidFill>
                      </a:endParaRPr>
                    </a:p>
                  </a:txBody>
                  <a:tcPr>
                    <a:solidFill>
                      <a:srgbClr val="20A5E8"/>
                    </a:solidFill>
                  </a:tcPr>
                </a:tc>
                <a:tc>
                  <a:txBody>
                    <a:bodyPr/>
                    <a:lstStyle/>
                    <a:p>
                      <a:pPr algn="ctr"/>
                      <a:r>
                        <a:rPr lang="en-US" sz="1200" dirty="0">
                          <a:solidFill>
                            <a:schemeClr val="bg1"/>
                          </a:solidFill>
                        </a:rPr>
                        <a:t>Past 3-Month User</a:t>
                      </a:r>
                      <a:endParaRPr lang="en-US" sz="1200" b="0" dirty="0">
                        <a:solidFill>
                          <a:schemeClr val="bg1"/>
                        </a:solidFill>
                      </a:endParaRPr>
                    </a:p>
                  </a:txBody>
                  <a:tcPr anchor="b">
                    <a:solidFill>
                      <a:srgbClr val="20A5E8"/>
                    </a:solidFill>
                  </a:tcPr>
                </a:tc>
                <a:tc>
                  <a:txBody>
                    <a:bodyPr/>
                    <a:lstStyle/>
                    <a:p>
                      <a:pPr algn="ctr"/>
                      <a:r>
                        <a:rPr lang="en-US" sz="1200" dirty="0"/>
                        <a:t>At least once a month (A)</a:t>
                      </a:r>
                    </a:p>
                  </a:txBody>
                  <a:tcPr anchor="b">
                    <a:solidFill>
                      <a:srgbClr val="20A5E8"/>
                    </a:solidFill>
                  </a:tcPr>
                </a:tc>
                <a:tc>
                  <a:txBody>
                    <a:bodyPr/>
                    <a:lstStyle/>
                    <a:p>
                      <a:pPr algn="ctr"/>
                      <a:r>
                        <a:rPr lang="en-US" sz="1200" dirty="0"/>
                        <a:t>Less often</a:t>
                      </a:r>
                    </a:p>
                    <a:p>
                      <a:pPr algn="ctr"/>
                      <a:r>
                        <a:rPr lang="en-US" sz="1200" dirty="0"/>
                        <a:t>(B)</a:t>
                      </a:r>
                    </a:p>
                  </a:txBody>
                  <a:tcPr anchor="b">
                    <a:solidFill>
                      <a:srgbClr val="20A5E8"/>
                    </a:solidFill>
                  </a:tcPr>
                </a:tc>
                <a:tc>
                  <a:txBody>
                    <a:bodyPr/>
                    <a:lstStyle/>
                    <a:p>
                      <a:pPr algn="ctr"/>
                      <a:r>
                        <a:rPr lang="en-US" sz="1200" dirty="0"/>
                        <a:t>Never</a:t>
                      </a:r>
                    </a:p>
                    <a:p>
                      <a:pPr algn="ctr"/>
                      <a:r>
                        <a:rPr lang="en-US" sz="1200" dirty="0"/>
                        <a:t>(C)</a:t>
                      </a:r>
                    </a:p>
                  </a:txBody>
                  <a:tcPr anchor="b">
                    <a:solidFill>
                      <a:srgbClr val="20A5E8"/>
                    </a:solidFill>
                  </a:tcPr>
                </a:tc>
                <a:extLst>
                  <a:ext uri="{0D108BD9-81ED-4DB2-BD59-A6C34878D82A}">
                    <a16:rowId xmlns:a16="http://schemas.microsoft.com/office/drawing/2014/main" val="2369475805"/>
                  </a:ext>
                </a:extLst>
              </a:tr>
              <a:tr h="274320">
                <a:tc>
                  <a:txBody>
                    <a:bodyPr/>
                    <a:lstStyle/>
                    <a:p>
                      <a:r>
                        <a:rPr lang="en-US" sz="1200" dirty="0">
                          <a:solidFill>
                            <a:srgbClr val="787878"/>
                          </a:solidFill>
                        </a:rPr>
                        <a:t>Total</a:t>
                      </a:r>
                    </a:p>
                  </a:txBody>
                  <a:tcPr/>
                </a:tc>
                <a:tc>
                  <a:txBody>
                    <a:bodyPr/>
                    <a:lstStyle/>
                    <a:p>
                      <a:pPr algn="ctr"/>
                      <a:r>
                        <a:rPr lang="en-US" sz="1200" kern="1200" dirty="0">
                          <a:solidFill>
                            <a:srgbClr val="787878"/>
                          </a:solidFill>
                          <a:latin typeface="+mn-lt"/>
                          <a:ea typeface="+mn-ea"/>
                          <a:cs typeface="+mn-cs"/>
                        </a:rPr>
                        <a:t>304</a:t>
                      </a:r>
                    </a:p>
                  </a:txBody>
                  <a:tcPr anchor="ctr"/>
                </a:tc>
                <a:tc>
                  <a:txBody>
                    <a:bodyPr/>
                    <a:lstStyle/>
                    <a:p>
                      <a:pPr algn="ctr"/>
                      <a:r>
                        <a:rPr lang="en-US" sz="1200" kern="1200" dirty="0">
                          <a:solidFill>
                            <a:srgbClr val="787878"/>
                          </a:solidFill>
                          <a:latin typeface="+mn-lt"/>
                          <a:ea typeface="+mn-ea"/>
                          <a:cs typeface="+mn-cs"/>
                        </a:rPr>
                        <a:t>196</a:t>
                      </a:r>
                    </a:p>
                  </a:txBody>
                  <a:tcPr anchor="ctr"/>
                </a:tc>
                <a:tc>
                  <a:txBody>
                    <a:bodyPr/>
                    <a:lstStyle/>
                    <a:p>
                      <a:pPr algn="ctr"/>
                      <a:r>
                        <a:rPr lang="en-US" sz="1200" kern="1200" dirty="0">
                          <a:solidFill>
                            <a:srgbClr val="787878"/>
                          </a:solidFill>
                          <a:latin typeface="+mn-lt"/>
                          <a:ea typeface="+mn-ea"/>
                          <a:cs typeface="+mn-cs"/>
                        </a:rPr>
                        <a:t>91</a:t>
                      </a:r>
                    </a:p>
                  </a:txBody>
                  <a:tcPr anchor="ctr"/>
                </a:tc>
                <a:tc>
                  <a:txBody>
                    <a:bodyPr/>
                    <a:lstStyle/>
                    <a:p>
                      <a:pPr algn="ctr"/>
                      <a:r>
                        <a:rPr lang="en-US" sz="1200" kern="1200" dirty="0">
                          <a:solidFill>
                            <a:srgbClr val="787878"/>
                          </a:solidFill>
                          <a:latin typeface="+mn-lt"/>
                          <a:ea typeface="+mn-ea"/>
                          <a:cs typeface="+mn-cs"/>
                        </a:rPr>
                        <a:t>181</a:t>
                      </a:r>
                    </a:p>
                  </a:txBody>
                  <a:tcPr anchor="ctr"/>
                </a:tc>
                <a:extLst>
                  <a:ext uri="{0D108BD9-81ED-4DB2-BD59-A6C34878D82A}">
                    <a16:rowId xmlns:a16="http://schemas.microsoft.com/office/drawing/2014/main" val="2217310208"/>
                  </a:ext>
                </a:extLst>
              </a:tr>
              <a:tr h="274320">
                <a:tc>
                  <a:txBody>
                    <a:bodyPr/>
                    <a:lstStyle/>
                    <a:p>
                      <a:r>
                        <a:rPr lang="en-US" sz="1200" dirty="0">
                          <a:solidFill>
                            <a:srgbClr val="787878"/>
                          </a:solidFill>
                        </a:rPr>
                        <a:t>Education</a:t>
                      </a:r>
                    </a:p>
                  </a:txBody>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extLst>
                  <a:ext uri="{0D108BD9-81ED-4DB2-BD59-A6C34878D82A}">
                    <a16:rowId xmlns:a16="http://schemas.microsoft.com/office/drawing/2014/main" val="3632012182"/>
                  </a:ext>
                </a:extLst>
              </a:tr>
              <a:tr h="274320">
                <a:tc>
                  <a:txBody>
                    <a:bodyPr/>
                    <a:lstStyle/>
                    <a:p>
                      <a:pPr marL="91440"/>
                      <a:r>
                        <a:rPr lang="en-US" sz="1200" dirty="0">
                          <a:solidFill>
                            <a:srgbClr val="787878"/>
                          </a:solidFill>
                        </a:rPr>
                        <a:t>Less than college</a:t>
                      </a:r>
                    </a:p>
                  </a:txBody>
                  <a:tcPr/>
                </a:tc>
                <a:tc>
                  <a:txBody>
                    <a:bodyPr/>
                    <a:lstStyle/>
                    <a:p>
                      <a:pPr algn="ctr"/>
                      <a:r>
                        <a:rPr lang="en-US" sz="1200" kern="1200" dirty="0">
                          <a:solidFill>
                            <a:srgbClr val="787878"/>
                          </a:solidFill>
                          <a:latin typeface="+mn-lt"/>
                          <a:ea typeface="+mn-ea"/>
                          <a:cs typeface="+mn-cs"/>
                        </a:rPr>
                        <a:t>33%</a:t>
                      </a:r>
                    </a:p>
                  </a:txBody>
                  <a:tcPr anchor="ctr"/>
                </a:tc>
                <a:tc>
                  <a:txBody>
                    <a:bodyPr/>
                    <a:lstStyle/>
                    <a:p>
                      <a:pPr algn="ctr"/>
                      <a:r>
                        <a:rPr lang="en-US" sz="1200" kern="1200" dirty="0">
                          <a:solidFill>
                            <a:srgbClr val="787878"/>
                          </a:solidFill>
                          <a:latin typeface="+mn-lt"/>
                          <a:ea typeface="+mn-ea"/>
                          <a:cs typeface="+mn-cs"/>
                        </a:rPr>
                        <a:t>33%</a:t>
                      </a:r>
                    </a:p>
                  </a:txBody>
                  <a:tcPr anchor="ctr"/>
                </a:tc>
                <a:tc>
                  <a:txBody>
                    <a:bodyPr/>
                    <a:lstStyle/>
                    <a:p>
                      <a:pPr algn="ctr"/>
                      <a:r>
                        <a:rPr lang="en-US" sz="1200" kern="1200" dirty="0">
                          <a:solidFill>
                            <a:srgbClr val="787878"/>
                          </a:solidFill>
                          <a:latin typeface="+mn-lt"/>
                          <a:ea typeface="+mn-ea"/>
                          <a:cs typeface="+mn-cs"/>
                        </a:rPr>
                        <a:t>22%</a:t>
                      </a:r>
                    </a:p>
                  </a:txBody>
                  <a:tcPr anchor="ctr"/>
                </a:tc>
                <a:tc>
                  <a:txBody>
                    <a:bodyPr/>
                    <a:lstStyle/>
                    <a:p>
                      <a:pPr algn="ctr"/>
                      <a:r>
                        <a:rPr lang="en-US" sz="1200" kern="1200" dirty="0">
                          <a:solidFill>
                            <a:srgbClr val="787878"/>
                          </a:solidFill>
                          <a:latin typeface="+mn-lt"/>
                          <a:ea typeface="+mn-ea"/>
                          <a:cs typeface="+mn-cs"/>
                        </a:rPr>
                        <a:t>26%</a:t>
                      </a:r>
                    </a:p>
                  </a:txBody>
                  <a:tcPr anchor="ctr"/>
                </a:tc>
                <a:extLst>
                  <a:ext uri="{0D108BD9-81ED-4DB2-BD59-A6C34878D82A}">
                    <a16:rowId xmlns:a16="http://schemas.microsoft.com/office/drawing/2014/main" val="679791434"/>
                  </a:ext>
                </a:extLst>
              </a:tr>
              <a:tr h="274320">
                <a:tc>
                  <a:txBody>
                    <a:bodyPr/>
                    <a:lstStyle/>
                    <a:p>
                      <a:pPr marL="91440"/>
                      <a:r>
                        <a:rPr lang="en-US" sz="1200" dirty="0">
                          <a:solidFill>
                            <a:srgbClr val="787878"/>
                          </a:solidFill>
                        </a:rPr>
                        <a:t>Some college</a:t>
                      </a:r>
                    </a:p>
                  </a:txBody>
                  <a:tcPr/>
                </a:tc>
                <a:tc>
                  <a:txBody>
                    <a:bodyPr/>
                    <a:lstStyle/>
                    <a:p>
                      <a:pPr algn="ctr"/>
                      <a:r>
                        <a:rPr lang="en-US" sz="1200" kern="1200" dirty="0">
                          <a:solidFill>
                            <a:srgbClr val="787878"/>
                          </a:solidFill>
                          <a:latin typeface="+mn-lt"/>
                          <a:ea typeface="+mn-ea"/>
                          <a:cs typeface="+mn-cs"/>
                        </a:rPr>
                        <a:t>29%</a:t>
                      </a:r>
                    </a:p>
                  </a:txBody>
                  <a:tcPr anchor="ctr"/>
                </a:tc>
                <a:tc>
                  <a:txBody>
                    <a:bodyPr/>
                    <a:lstStyle/>
                    <a:p>
                      <a:pPr algn="ctr"/>
                      <a:r>
                        <a:rPr lang="en-US" sz="1200" kern="1200" dirty="0">
                          <a:solidFill>
                            <a:srgbClr val="787878"/>
                          </a:solidFill>
                          <a:latin typeface="+mn-lt"/>
                          <a:ea typeface="+mn-ea"/>
                          <a:cs typeface="+mn-cs"/>
                        </a:rPr>
                        <a:t>23%</a:t>
                      </a:r>
                    </a:p>
                  </a:txBody>
                  <a:tcPr anchor="ctr"/>
                </a:tc>
                <a:tc>
                  <a:txBody>
                    <a:bodyPr/>
                    <a:lstStyle/>
                    <a:p>
                      <a:pPr algn="ctr"/>
                      <a:r>
                        <a:rPr lang="en-US" sz="1200" kern="1200" dirty="0">
                          <a:solidFill>
                            <a:srgbClr val="787878"/>
                          </a:solidFill>
                          <a:latin typeface="+mn-lt"/>
                          <a:ea typeface="+mn-ea"/>
                          <a:cs typeface="+mn-cs"/>
                        </a:rPr>
                        <a:t>27%</a:t>
                      </a:r>
                    </a:p>
                  </a:txBody>
                  <a:tcPr anchor="ctr"/>
                </a:tc>
                <a:tc>
                  <a:txBody>
                    <a:bodyPr/>
                    <a:lstStyle/>
                    <a:p>
                      <a:pPr algn="ctr"/>
                      <a:r>
                        <a:rPr lang="en-US" sz="1200" kern="1200" dirty="0">
                          <a:solidFill>
                            <a:srgbClr val="787878"/>
                          </a:solidFill>
                          <a:latin typeface="+mn-lt"/>
                          <a:ea typeface="+mn-ea"/>
                          <a:cs typeface="+mn-cs"/>
                        </a:rPr>
                        <a:t>36%</a:t>
                      </a:r>
                    </a:p>
                  </a:txBody>
                  <a:tcPr anchor="ctr"/>
                </a:tc>
                <a:extLst>
                  <a:ext uri="{0D108BD9-81ED-4DB2-BD59-A6C34878D82A}">
                    <a16:rowId xmlns:a16="http://schemas.microsoft.com/office/drawing/2014/main" val="1955786349"/>
                  </a:ext>
                </a:extLst>
              </a:tr>
              <a:tr h="274320">
                <a:tc>
                  <a:txBody>
                    <a:bodyPr/>
                    <a:lstStyle/>
                    <a:p>
                      <a:pPr marL="91440"/>
                      <a:r>
                        <a:rPr lang="en-US" sz="1200" dirty="0">
                          <a:solidFill>
                            <a:srgbClr val="787878"/>
                          </a:solidFill>
                        </a:rPr>
                        <a:t>College or more</a:t>
                      </a:r>
                    </a:p>
                  </a:txBody>
                  <a:tcPr/>
                </a:tc>
                <a:tc>
                  <a:txBody>
                    <a:bodyPr/>
                    <a:lstStyle/>
                    <a:p>
                      <a:pPr algn="ctr"/>
                      <a:r>
                        <a:rPr lang="en-US" sz="1200" kern="1200" dirty="0">
                          <a:solidFill>
                            <a:srgbClr val="787878"/>
                          </a:solidFill>
                          <a:latin typeface="+mn-lt"/>
                          <a:ea typeface="+mn-ea"/>
                          <a:cs typeface="+mn-cs"/>
                        </a:rPr>
                        <a:t>38%</a:t>
                      </a:r>
                    </a:p>
                  </a:txBody>
                  <a:tcPr anchor="ctr"/>
                </a:tc>
                <a:tc>
                  <a:txBody>
                    <a:bodyPr/>
                    <a:lstStyle/>
                    <a:p>
                      <a:pPr algn="ctr"/>
                      <a:r>
                        <a:rPr lang="en-US" sz="1200" kern="1200" dirty="0">
                          <a:solidFill>
                            <a:srgbClr val="787878"/>
                          </a:solidFill>
                          <a:latin typeface="+mn-lt"/>
                          <a:ea typeface="+mn-ea"/>
                          <a:cs typeface="+mn-cs"/>
                        </a:rPr>
                        <a:t>43%</a:t>
                      </a:r>
                    </a:p>
                  </a:txBody>
                  <a:tcPr anchor="ctr"/>
                </a:tc>
                <a:tc>
                  <a:txBody>
                    <a:bodyPr/>
                    <a:lstStyle/>
                    <a:p>
                      <a:pPr algn="ctr"/>
                      <a:r>
                        <a:rPr lang="en-US" sz="1200" kern="1200" dirty="0">
                          <a:solidFill>
                            <a:srgbClr val="787878"/>
                          </a:solidFill>
                          <a:latin typeface="+mn-lt"/>
                          <a:ea typeface="+mn-ea"/>
                          <a:cs typeface="+mn-cs"/>
                        </a:rPr>
                        <a:t>51%</a:t>
                      </a:r>
                    </a:p>
                  </a:txBody>
                  <a:tcPr anchor="ctr"/>
                </a:tc>
                <a:tc>
                  <a:txBody>
                    <a:bodyPr/>
                    <a:lstStyle/>
                    <a:p>
                      <a:pPr algn="ctr"/>
                      <a:r>
                        <a:rPr lang="en-US" sz="1200" kern="1200" dirty="0">
                          <a:solidFill>
                            <a:srgbClr val="787878"/>
                          </a:solidFill>
                          <a:latin typeface="+mn-lt"/>
                          <a:ea typeface="+mn-ea"/>
                          <a:cs typeface="+mn-cs"/>
                        </a:rPr>
                        <a:t>38%</a:t>
                      </a:r>
                    </a:p>
                  </a:txBody>
                  <a:tcPr anchor="ctr"/>
                </a:tc>
                <a:extLst>
                  <a:ext uri="{0D108BD9-81ED-4DB2-BD59-A6C34878D82A}">
                    <a16:rowId xmlns:a16="http://schemas.microsoft.com/office/drawing/2014/main" val="4141675288"/>
                  </a:ext>
                </a:extLst>
              </a:tr>
              <a:tr h="274320">
                <a:tc>
                  <a:txBody>
                    <a:bodyPr/>
                    <a:lstStyle/>
                    <a:p>
                      <a:r>
                        <a:rPr lang="en-US" sz="1200" dirty="0">
                          <a:solidFill>
                            <a:srgbClr val="787878"/>
                          </a:solidFill>
                        </a:rPr>
                        <a:t>Race/Ethnicity</a:t>
                      </a:r>
                    </a:p>
                  </a:txBody>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965247889"/>
                  </a:ext>
                </a:extLst>
              </a:tr>
              <a:tr h="274320">
                <a:tc>
                  <a:txBody>
                    <a:bodyPr/>
                    <a:lstStyle/>
                    <a:p>
                      <a:pPr marL="91440"/>
                      <a:r>
                        <a:rPr lang="en-US" sz="1200" dirty="0">
                          <a:solidFill>
                            <a:srgbClr val="787878"/>
                          </a:solidFill>
                        </a:rPr>
                        <a:t>White (non-Hispanic)</a:t>
                      </a:r>
                    </a:p>
                  </a:txBody>
                  <a:tcPr/>
                </a:tc>
                <a:tc>
                  <a:txBody>
                    <a:bodyPr/>
                    <a:lstStyle/>
                    <a:p>
                      <a:pPr algn="ctr"/>
                      <a:r>
                        <a:rPr lang="en-US" sz="1200" kern="1200" dirty="0">
                          <a:solidFill>
                            <a:srgbClr val="787878"/>
                          </a:solidFill>
                          <a:latin typeface="+mn-lt"/>
                          <a:ea typeface="+mn-ea"/>
                          <a:cs typeface="+mn-cs"/>
                        </a:rPr>
                        <a:t>71%</a:t>
                      </a:r>
                    </a:p>
                  </a:txBody>
                  <a:tcPr anchor="ctr"/>
                </a:tc>
                <a:tc>
                  <a:txBody>
                    <a:bodyPr/>
                    <a:lstStyle/>
                    <a:p>
                      <a:pPr algn="ctr"/>
                      <a:r>
                        <a:rPr lang="en-US" sz="1200" kern="1200" dirty="0">
                          <a:solidFill>
                            <a:srgbClr val="787878"/>
                          </a:solidFill>
                          <a:latin typeface="+mn-lt"/>
                          <a:ea typeface="+mn-ea"/>
                          <a:cs typeface="+mn-cs"/>
                        </a:rPr>
                        <a:t>65%</a:t>
                      </a:r>
                    </a:p>
                  </a:txBody>
                  <a:tcPr anchor="ctr"/>
                </a:tc>
                <a:tc>
                  <a:txBody>
                    <a:bodyPr/>
                    <a:lstStyle/>
                    <a:p>
                      <a:pPr algn="ctr"/>
                      <a:r>
                        <a:rPr lang="en-US" sz="1200" kern="1200" dirty="0">
                          <a:solidFill>
                            <a:srgbClr val="787878"/>
                          </a:solidFill>
                          <a:latin typeface="+mn-lt"/>
                          <a:ea typeface="+mn-ea"/>
                          <a:cs typeface="+mn-cs"/>
                        </a:rPr>
                        <a:t>66%</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78%</a:t>
                      </a:r>
                      <a:r>
                        <a:rPr lang="en-US" sz="1200" b="1" u="none" strike="noStrike" kern="1200" baseline="30000" dirty="0">
                          <a:solidFill>
                            <a:srgbClr val="787878"/>
                          </a:solidFill>
                          <a:effectLst/>
                          <a:latin typeface="+mn-lt"/>
                          <a:ea typeface="+mn-ea"/>
                          <a:cs typeface="+mn-cs"/>
                        </a:rPr>
                        <a:t>A</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594446566"/>
                  </a:ext>
                </a:extLst>
              </a:tr>
              <a:tr h="274320">
                <a:tc>
                  <a:txBody>
                    <a:bodyPr/>
                    <a:lstStyle/>
                    <a:p>
                      <a:pPr marL="91440"/>
                      <a:r>
                        <a:rPr lang="en-US" sz="1200" dirty="0">
                          <a:solidFill>
                            <a:srgbClr val="787878"/>
                          </a:solidFill>
                        </a:rPr>
                        <a:t>Black (non-Hispanic)</a:t>
                      </a:r>
                    </a:p>
                  </a:txBody>
                  <a:tcPr/>
                </a:tc>
                <a:tc>
                  <a:txBody>
                    <a:bodyPr/>
                    <a:lstStyle/>
                    <a:p>
                      <a:pPr algn="ctr"/>
                      <a:r>
                        <a:rPr lang="en-US" sz="1200" kern="1200" dirty="0">
                          <a:solidFill>
                            <a:srgbClr val="787878"/>
                          </a:solidFill>
                          <a:latin typeface="+mn-lt"/>
                          <a:ea typeface="+mn-ea"/>
                          <a:cs typeface="+mn-cs"/>
                        </a:rPr>
                        <a:t>14%</a:t>
                      </a:r>
                    </a:p>
                  </a:txBody>
                  <a:tcPr anchor="ctr"/>
                </a:tc>
                <a:tc>
                  <a:txBody>
                    <a:bodyPr/>
                    <a:lstStyle/>
                    <a:p>
                      <a:pPr algn="ctr"/>
                      <a:r>
                        <a:rPr lang="en-US" sz="1200" kern="1200" dirty="0">
                          <a:solidFill>
                            <a:srgbClr val="787878"/>
                          </a:solidFill>
                          <a:latin typeface="+mn-lt"/>
                          <a:ea typeface="+mn-ea"/>
                          <a:cs typeface="+mn-cs"/>
                        </a:rPr>
                        <a:t>20%</a:t>
                      </a:r>
                    </a:p>
                  </a:txBody>
                  <a:tcPr anchor="ctr"/>
                </a:tc>
                <a:tc>
                  <a:txBody>
                    <a:bodyPr/>
                    <a:lstStyle/>
                    <a:p>
                      <a:pPr algn="ctr"/>
                      <a:r>
                        <a:rPr lang="en-US" sz="1200" kern="1200" dirty="0">
                          <a:solidFill>
                            <a:srgbClr val="787878"/>
                          </a:solidFill>
                          <a:latin typeface="+mn-lt"/>
                          <a:ea typeface="+mn-ea"/>
                          <a:cs typeface="+mn-cs"/>
                        </a:rPr>
                        <a:t>10%</a:t>
                      </a:r>
                    </a:p>
                  </a:txBody>
                  <a:tcPr anchor="ctr">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11%</a:t>
                      </a: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3144657782"/>
                  </a:ext>
                </a:extLst>
              </a:tr>
              <a:tr h="274320">
                <a:tc>
                  <a:txBody>
                    <a:bodyPr/>
                    <a:lstStyle/>
                    <a:p>
                      <a:pPr marL="91440"/>
                      <a:r>
                        <a:rPr lang="en-US" sz="1200" dirty="0">
                          <a:solidFill>
                            <a:srgbClr val="787878"/>
                          </a:solidFill>
                        </a:rPr>
                        <a:t>Hispanic</a:t>
                      </a:r>
                    </a:p>
                  </a:txBody>
                  <a:tcPr/>
                </a:tc>
                <a:tc>
                  <a:txBody>
                    <a:bodyPr/>
                    <a:lstStyle/>
                    <a:p>
                      <a:pPr algn="ctr"/>
                      <a:r>
                        <a:rPr lang="en-US" sz="1200" kern="1200" dirty="0">
                          <a:solidFill>
                            <a:srgbClr val="787878"/>
                          </a:solidFill>
                          <a:latin typeface="+mn-lt"/>
                          <a:ea typeface="+mn-ea"/>
                          <a:cs typeface="+mn-cs"/>
                        </a:rPr>
                        <a:t>9%</a:t>
                      </a:r>
                    </a:p>
                  </a:txBody>
                  <a:tcPr anchor="ctr"/>
                </a:tc>
                <a:tc>
                  <a:txBody>
                    <a:bodyPr/>
                    <a:lstStyle/>
                    <a:p>
                      <a:pPr algn="ctr"/>
                      <a:r>
                        <a:rPr lang="en-US" sz="1200" kern="1200" dirty="0">
                          <a:solidFill>
                            <a:srgbClr val="787878"/>
                          </a:solidFill>
                          <a:latin typeface="+mn-lt"/>
                          <a:ea typeface="+mn-ea"/>
                          <a:cs typeface="+mn-cs"/>
                        </a:rPr>
                        <a:t>8%</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20%</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7%</a:t>
                      </a:r>
                    </a:p>
                  </a:txBody>
                  <a:tcPr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352342781"/>
                  </a:ext>
                </a:extLst>
              </a:tr>
              <a:tr h="274320">
                <a:tc>
                  <a:txBody>
                    <a:bodyPr/>
                    <a:lstStyle/>
                    <a:p>
                      <a:r>
                        <a:rPr lang="en-US" sz="1200" dirty="0">
                          <a:solidFill>
                            <a:srgbClr val="787878"/>
                          </a:solidFill>
                        </a:rPr>
                        <a:t>Marital Status</a:t>
                      </a: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T w="12700" cap="flat" cmpd="sng" algn="ctr">
                      <a:solidFill>
                        <a:schemeClr val="tx1"/>
                      </a:solidFill>
                      <a:prstDash val="dash"/>
                      <a:round/>
                      <a:headEnd type="none" w="med" len="med"/>
                      <a:tailEnd type="none" w="med" len="med"/>
                    </a:lnT>
                  </a:tcPr>
                </a:tc>
                <a:tc>
                  <a:txBody>
                    <a:bodyPr/>
                    <a:lstStyle/>
                    <a:p>
                      <a:pPr algn="ctr"/>
                      <a:endParaRPr lang="en-US" sz="1200" kern="1200" dirty="0">
                        <a:solidFill>
                          <a:srgbClr val="787878"/>
                        </a:solidFill>
                        <a:latin typeface="+mn-lt"/>
                        <a:ea typeface="+mn-ea"/>
                        <a:cs typeface="+mn-cs"/>
                      </a:endParaRPr>
                    </a:p>
                  </a:txBody>
                  <a:tcPr anchor="ctr"/>
                </a:tc>
                <a:extLst>
                  <a:ext uri="{0D108BD9-81ED-4DB2-BD59-A6C34878D82A}">
                    <a16:rowId xmlns:a16="http://schemas.microsoft.com/office/drawing/2014/main" val="3275445961"/>
                  </a:ext>
                </a:extLst>
              </a:tr>
              <a:tr h="274320">
                <a:tc>
                  <a:txBody>
                    <a:bodyPr/>
                    <a:lstStyle/>
                    <a:p>
                      <a:pPr marL="91440"/>
                      <a:r>
                        <a:rPr lang="en-US" sz="1200" dirty="0">
                          <a:solidFill>
                            <a:srgbClr val="787878"/>
                          </a:solidFill>
                        </a:rPr>
                        <a:t>Married </a:t>
                      </a:r>
                    </a:p>
                  </a:txBody>
                  <a:tcPr anchor="ctr"/>
                </a:tc>
                <a:tc>
                  <a:txBody>
                    <a:bodyPr/>
                    <a:lstStyle/>
                    <a:p>
                      <a:pPr algn="ctr"/>
                      <a:r>
                        <a:rPr lang="en-US" sz="1200" kern="1200" dirty="0">
                          <a:solidFill>
                            <a:srgbClr val="787878"/>
                          </a:solidFill>
                          <a:latin typeface="+mn-lt"/>
                          <a:ea typeface="+mn-ea"/>
                          <a:cs typeface="+mn-cs"/>
                        </a:rPr>
                        <a:t>50%</a:t>
                      </a:r>
                    </a:p>
                  </a:txBody>
                  <a:tcPr anchor="ctr"/>
                </a:tc>
                <a:tc>
                  <a:txBody>
                    <a:bodyPr/>
                    <a:lstStyle/>
                    <a:p>
                      <a:pPr algn="ctr"/>
                      <a:r>
                        <a:rPr lang="en-US" sz="1200" kern="1200" dirty="0">
                          <a:solidFill>
                            <a:srgbClr val="787878"/>
                          </a:solidFill>
                          <a:latin typeface="+mn-lt"/>
                          <a:ea typeface="+mn-ea"/>
                          <a:cs typeface="+mn-cs"/>
                        </a:rPr>
                        <a:t>45%</a:t>
                      </a:r>
                    </a:p>
                  </a:txBody>
                  <a:tcPr anchor="ctr"/>
                </a:tc>
                <a:tc>
                  <a:txBody>
                    <a:bodyPr/>
                    <a:lstStyle/>
                    <a:p>
                      <a:pPr algn="ctr"/>
                      <a:r>
                        <a:rPr lang="en-US" sz="1200" kern="1200" dirty="0">
                          <a:solidFill>
                            <a:srgbClr val="787878"/>
                          </a:solidFill>
                          <a:latin typeface="+mn-lt"/>
                          <a:ea typeface="+mn-ea"/>
                          <a:cs typeface="+mn-cs"/>
                        </a:rPr>
                        <a:t>62%</a:t>
                      </a:r>
                    </a:p>
                  </a:txBody>
                  <a:tcPr anchor="ctr"/>
                </a:tc>
                <a:tc>
                  <a:txBody>
                    <a:bodyPr/>
                    <a:lstStyle/>
                    <a:p>
                      <a:pPr algn="ctr"/>
                      <a:r>
                        <a:rPr lang="en-US" sz="1200" kern="1200" dirty="0">
                          <a:solidFill>
                            <a:srgbClr val="787878"/>
                          </a:solidFill>
                          <a:latin typeface="+mn-lt"/>
                          <a:ea typeface="+mn-ea"/>
                          <a:cs typeface="+mn-cs"/>
                        </a:rPr>
                        <a:t>60%</a:t>
                      </a:r>
                    </a:p>
                  </a:txBody>
                  <a:tcPr anchor="ctr"/>
                </a:tc>
                <a:extLst>
                  <a:ext uri="{0D108BD9-81ED-4DB2-BD59-A6C34878D82A}">
                    <a16:rowId xmlns:a16="http://schemas.microsoft.com/office/drawing/2014/main" val="1539008668"/>
                  </a:ext>
                </a:extLst>
              </a:tr>
              <a:tr h="274320">
                <a:tc>
                  <a:txBody>
                    <a:bodyPr/>
                    <a:lstStyle/>
                    <a:p>
                      <a:pPr marL="91440"/>
                      <a:r>
                        <a:rPr lang="en-US" sz="1200" dirty="0">
                          <a:solidFill>
                            <a:srgbClr val="787878"/>
                          </a:solidFill>
                        </a:rPr>
                        <a:t>Not Married </a:t>
                      </a:r>
                    </a:p>
                  </a:txBody>
                  <a:tcPr anchor="ctr"/>
                </a:tc>
                <a:tc>
                  <a:txBody>
                    <a:bodyPr/>
                    <a:lstStyle/>
                    <a:p>
                      <a:pPr algn="ctr"/>
                      <a:r>
                        <a:rPr lang="en-US" sz="1200" kern="1200" dirty="0">
                          <a:solidFill>
                            <a:srgbClr val="787878"/>
                          </a:solidFill>
                          <a:latin typeface="+mn-lt"/>
                          <a:ea typeface="+mn-ea"/>
                          <a:cs typeface="+mn-cs"/>
                        </a:rPr>
                        <a:t>50%</a:t>
                      </a:r>
                    </a:p>
                  </a:txBody>
                  <a:tcPr anchor="ctr"/>
                </a:tc>
                <a:tc>
                  <a:txBody>
                    <a:bodyPr/>
                    <a:lstStyle/>
                    <a:p>
                      <a:pPr algn="ctr"/>
                      <a:r>
                        <a:rPr lang="en-US" sz="1200" kern="1200" dirty="0">
                          <a:solidFill>
                            <a:srgbClr val="787878"/>
                          </a:solidFill>
                          <a:latin typeface="+mn-lt"/>
                          <a:ea typeface="+mn-ea"/>
                          <a:cs typeface="+mn-cs"/>
                        </a:rPr>
                        <a:t>55%</a:t>
                      </a:r>
                    </a:p>
                  </a:txBody>
                  <a:tcPr anchor="ctr"/>
                </a:tc>
                <a:tc>
                  <a:txBody>
                    <a:bodyPr/>
                    <a:lstStyle/>
                    <a:p>
                      <a:pPr algn="ctr"/>
                      <a:r>
                        <a:rPr lang="en-US" sz="1200" kern="1200" dirty="0">
                          <a:solidFill>
                            <a:srgbClr val="787878"/>
                          </a:solidFill>
                          <a:latin typeface="+mn-lt"/>
                          <a:ea typeface="+mn-ea"/>
                          <a:cs typeface="+mn-cs"/>
                        </a:rPr>
                        <a:t>38%</a:t>
                      </a:r>
                    </a:p>
                  </a:txBody>
                  <a:tcPr anchor="ctr"/>
                </a:tc>
                <a:tc>
                  <a:txBody>
                    <a:bodyPr/>
                    <a:lstStyle/>
                    <a:p>
                      <a:pPr algn="ctr"/>
                      <a:r>
                        <a:rPr lang="en-US" sz="1200" kern="1200" dirty="0">
                          <a:solidFill>
                            <a:srgbClr val="787878"/>
                          </a:solidFill>
                          <a:latin typeface="+mn-lt"/>
                          <a:ea typeface="+mn-ea"/>
                          <a:cs typeface="+mn-cs"/>
                        </a:rPr>
                        <a:t>40%</a:t>
                      </a:r>
                    </a:p>
                  </a:txBody>
                  <a:tcPr anchor="ctr"/>
                </a:tc>
                <a:extLst>
                  <a:ext uri="{0D108BD9-81ED-4DB2-BD59-A6C34878D82A}">
                    <a16:rowId xmlns:a16="http://schemas.microsoft.com/office/drawing/2014/main" val="271411021"/>
                  </a:ext>
                </a:extLst>
              </a:tr>
            </a:tbl>
          </a:graphicData>
        </a:graphic>
      </p:graphicFrame>
      <p:sp>
        <p:nvSpPr>
          <p:cNvPr id="2" name="TextBox 1">
            <a:extLst>
              <a:ext uri="{FF2B5EF4-FFF2-40B4-BE49-F238E27FC236}">
                <a16:creationId xmlns:a16="http://schemas.microsoft.com/office/drawing/2014/main" id="{951E3B57-5BB1-1B5D-C0F7-A4B3AFC334B8}"/>
              </a:ext>
            </a:extLst>
          </p:cNvPr>
          <p:cNvSpPr txBox="1"/>
          <p:nvPr/>
        </p:nvSpPr>
        <p:spPr>
          <a:xfrm>
            <a:off x="8793" y="6634527"/>
            <a:ext cx="7457576" cy="230832"/>
          </a:xfrm>
          <a:prstGeom prst="rect">
            <a:avLst/>
          </a:prstGeom>
          <a:noFill/>
        </p:spPr>
        <p:txBody>
          <a:bodyPr wrap="square" rtlCol="0">
            <a:spAutoFit/>
          </a:bodyPr>
          <a:lstStyle/>
          <a:p>
            <a:r>
              <a:rPr lang="en-US" sz="900" dirty="0">
                <a:solidFill>
                  <a:srgbClr val="787878"/>
                </a:solidFill>
              </a:rPr>
              <a:t>Q10. How often do you use marijuana away from home? </a:t>
            </a:r>
            <a:r>
              <a:rPr lang="en-US" sz="900" i="1" dirty="0">
                <a:solidFill>
                  <a:srgbClr val="787878"/>
                </a:solidFill>
              </a:rPr>
              <a:t>Base: Marijuana Users (n=304)</a:t>
            </a:r>
            <a:endParaRPr lang="en-US" sz="900" dirty="0">
              <a:solidFill>
                <a:srgbClr val="787878"/>
              </a:solidFill>
            </a:endParaRPr>
          </a:p>
        </p:txBody>
      </p:sp>
      <p:sp>
        <p:nvSpPr>
          <p:cNvPr id="5" name="Rectangle 4">
            <a:extLst>
              <a:ext uri="{FF2B5EF4-FFF2-40B4-BE49-F238E27FC236}">
                <a16:creationId xmlns:a16="http://schemas.microsoft.com/office/drawing/2014/main" id="{324604F7-0C26-93C7-AAAD-6B6433B40AC0}"/>
              </a:ext>
            </a:extLst>
          </p:cNvPr>
          <p:cNvSpPr/>
          <p:nvPr/>
        </p:nvSpPr>
        <p:spPr>
          <a:xfrm>
            <a:off x="9503800" y="6542498"/>
            <a:ext cx="2688200" cy="215444"/>
          </a:xfrm>
          <a:prstGeom prst="rect">
            <a:avLst/>
          </a:prstGeom>
        </p:spPr>
        <p:txBody>
          <a:bodyPr wrap="square">
            <a:spAutoFit/>
          </a:bodyPr>
          <a:lstStyle/>
          <a:p>
            <a:pPr marL="342900" indent="-342900" fontAlgn="base">
              <a:spcBef>
                <a:spcPct val="0"/>
              </a:spcBef>
              <a:spcAft>
                <a:spcPct val="0"/>
              </a:spcAft>
              <a:tabLst>
                <a:tab pos="346075" algn="l"/>
              </a:tabLst>
            </a:pPr>
            <a:r>
              <a:rPr lang="en-US" sz="800" i="1" dirty="0">
                <a:solidFill>
                  <a:srgbClr val="787878"/>
                </a:solidFill>
                <a:ea typeface="ＭＳ Ｐゴシック" charset="0"/>
                <a:sym typeface="Symbol" pitchFamily="18" charset="2"/>
              </a:rPr>
              <a:t>A/B/C Denotes Significance at the 95% confidence level</a:t>
            </a:r>
            <a:endParaRPr lang="en-US" sz="800" i="1" dirty="0">
              <a:solidFill>
                <a:srgbClr val="787878"/>
              </a:solidFill>
              <a:ea typeface="ＭＳ Ｐゴシック" charset="0"/>
            </a:endParaRPr>
          </a:p>
        </p:txBody>
      </p:sp>
    </p:spTree>
    <p:extLst>
      <p:ext uri="{BB962C8B-B14F-4D97-AF65-F5344CB8AC3E}">
        <p14:creationId xmlns:p14="http://schemas.microsoft.com/office/powerpoint/2010/main" val="34477389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77336C-1F19-456E-A8C2-CDAB5C5EBD09}"/>
              </a:ext>
            </a:extLst>
          </p:cNvPr>
          <p:cNvSpPr>
            <a:spLocks noGrp="1"/>
          </p:cNvSpPr>
          <p:nvPr>
            <p:ph idx="11"/>
          </p:nvPr>
        </p:nvSpPr>
        <p:spPr>
          <a:xfrm>
            <a:off x="178230" y="339284"/>
            <a:ext cx="11577234" cy="596068"/>
          </a:xfrm>
        </p:spPr>
        <p:txBody>
          <a:bodyPr/>
          <a:lstStyle/>
          <a:p>
            <a:r>
              <a:rPr lang="en-US" dirty="0"/>
              <a:t>Demographic Profile – Where Marijuana is Used</a:t>
            </a:r>
          </a:p>
        </p:txBody>
      </p:sp>
      <p:sp>
        <p:nvSpPr>
          <p:cNvPr id="4" name="Slide Number Placeholder 3">
            <a:extLst>
              <a:ext uri="{FF2B5EF4-FFF2-40B4-BE49-F238E27FC236}">
                <a16:creationId xmlns:a16="http://schemas.microsoft.com/office/drawing/2014/main" id="{1AB3B120-EB23-47D2-A676-67E0FDD4DCFC}"/>
              </a:ext>
            </a:extLst>
          </p:cNvPr>
          <p:cNvSpPr>
            <a:spLocks noGrp="1"/>
          </p:cNvSpPr>
          <p:nvPr>
            <p:ph type="sldNum" sz="quarter" idx="4"/>
          </p:nvPr>
        </p:nvSpPr>
        <p:spPr/>
        <p:txBody>
          <a:bodyPr/>
          <a:lstStyle/>
          <a:p>
            <a:fld id="{3AFB7006-8003-4929-A787-32E51C1CB892}" type="slidenum">
              <a:rPr lang="en-US" smtClean="0"/>
              <a:pPr/>
              <a:t>66</a:t>
            </a:fld>
            <a:endParaRPr lang="en-US" dirty="0"/>
          </a:p>
        </p:txBody>
      </p:sp>
      <p:graphicFrame>
        <p:nvGraphicFramePr>
          <p:cNvPr id="7" name="Table 6">
            <a:extLst>
              <a:ext uri="{FF2B5EF4-FFF2-40B4-BE49-F238E27FC236}">
                <a16:creationId xmlns:a16="http://schemas.microsoft.com/office/drawing/2014/main" id="{AEB030E9-16F7-76ED-33A6-9A3734E7F91B}"/>
              </a:ext>
            </a:extLst>
          </p:cNvPr>
          <p:cNvGraphicFramePr>
            <a:graphicFrameLocks noGrp="1"/>
          </p:cNvGraphicFramePr>
          <p:nvPr>
            <p:extLst>
              <p:ext uri="{D42A27DB-BD31-4B8C-83A1-F6EECF244321}">
                <p14:modId xmlns:p14="http://schemas.microsoft.com/office/powerpoint/2010/main" val="1204435392"/>
              </p:ext>
            </p:extLst>
          </p:nvPr>
        </p:nvGraphicFramePr>
        <p:xfrm>
          <a:off x="1714887" y="935352"/>
          <a:ext cx="8503919" cy="5425842"/>
        </p:xfrm>
        <a:graphic>
          <a:graphicData uri="http://schemas.openxmlformats.org/drawingml/2006/table">
            <a:tbl>
              <a:tblPr firstRow="1" bandRow="1">
                <a:tableStyleId>{5C22544A-7EE6-4342-B048-85BDC9FD1C3A}</a:tableStyleId>
              </a:tblPr>
              <a:tblGrid>
                <a:gridCol w="2727960">
                  <a:extLst>
                    <a:ext uri="{9D8B030D-6E8A-4147-A177-3AD203B41FA5}">
                      <a16:colId xmlns:a16="http://schemas.microsoft.com/office/drawing/2014/main" val="470922696"/>
                    </a:ext>
                  </a:extLst>
                </a:gridCol>
                <a:gridCol w="2148840">
                  <a:extLst>
                    <a:ext uri="{9D8B030D-6E8A-4147-A177-3AD203B41FA5}">
                      <a16:colId xmlns:a16="http://schemas.microsoft.com/office/drawing/2014/main" val="3238096619"/>
                    </a:ext>
                  </a:extLst>
                </a:gridCol>
                <a:gridCol w="1691640">
                  <a:extLst>
                    <a:ext uri="{9D8B030D-6E8A-4147-A177-3AD203B41FA5}">
                      <a16:colId xmlns:a16="http://schemas.microsoft.com/office/drawing/2014/main" val="4247909470"/>
                    </a:ext>
                  </a:extLst>
                </a:gridCol>
                <a:gridCol w="1935479">
                  <a:extLst>
                    <a:ext uri="{9D8B030D-6E8A-4147-A177-3AD203B41FA5}">
                      <a16:colId xmlns:a16="http://schemas.microsoft.com/office/drawing/2014/main" val="4285814932"/>
                    </a:ext>
                  </a:extLst>
                </a:gridCol>
              </a:tblGrid>
              <a:tr h="488082">
                <a:tc>
                  <a:txBody>
                    <a:bodyPr/>
                    <a:lstStyle/>
                    <a:p>
                      <a:endParaRPr lang="en-US" sz="1200" dirty="0">
                        <a:solidFill>
                          <a:srgbClr val="787878"/>
                        </a:solidFill>
                      </a:endParaRPr>
                    </a:p>
                  </a:txBody>
                  <a:tcPr>
                    <a:solidFill>
                      <a:srgbClr val="20A5E8"/>
                    </a:solidFill>
                  </a:tcPr>
                </a:tc>
                <a:tc>
                  <a:txBody>
                    <a:bodyPr/>
                    <a:lstStyle/>
                    <a:p>
                      <a:pPr algn="ctr"/>
                      <a:r>
                        <a:rPr lang="en-US" sz="1200" dirty="0">
                          <a:solidFill>
                            <a:schemeClr val="bg1"/>
                          </a:solidFill>
                        </a:rPr>
                        <a:t>Past 3-Month User</a:t>
                      </a:r>
                      <a:endParaRPr lang="en-US" sz="1200" b="0" dirty="0">
                        <a:solidFill>
                          <a:schemeClr val="bg1"/>
                        </a:solidFill>
                      </a:endParaRPr>
                    </a:p>
                  </a:txBody>
                  <a:tcPr anchor="b">
                    <a:solidFill>
                      <a:srgbClr val="20A5E8"/>
                    </a:solidFill>
                  </a:tcPr>
                </a:tc>
                <a:tc>
                  <a:txBody>
                    <a:bodyPr/>
                    <a:lstStyle/>
                    <a:p>
                      <a:pPr algn="ctr"/>
                      <a:r>
                        <a:rPr lang="en-US" sz="1200" dirty="0">
                          <a:solidFill>
                            <a:schemeClr val="bg1"/>
                          </a:solidFill>
                        </a:rPr>
                        <a:t>At Home</a:t>
                      </a:r>
                    </a:p>
                  </a:txBody>
                  <a:tcPr anchor="b">
                    <a:solidFill>
                      <a:srgbClr val="20A5E8"/>
                    </a:solidFill>
                  </a:tcPr>
                </a:tc>
                <a:tc>
                  <a:txBody>
                    <a:bodyPr/>
                    <a:lstStyle/>
                    <a:p>
                      <a:pPr algn="ctr"/>
                      <a:r>
                        <a:rPr lang="en-US" sz="1200" dirty="0">
                          <a:solidFill>
                            <a:schemeClr val="bg1"/>
                          </a:solidFill>
                        </a:rPr>
                        <a:t>Outside of Home</a:t>
                      </a:r>
                    </a:p>
                  </a:txBody>
                  <a:tcPr anchor="b">
                    <a:solidFill>
                      <a:srgbClr val="20A5E8"/>
                    </a:solidFill>
                  </a:tcPr>
                </a:tc>
                <a:extLst>
                  <a:ext uri="{0D108BD9-81ED-4DB2-BD59-A6C34878D82A}">
                    <a16:rowId xmlns:a16="http://schemas.microsoft.com/office/drawing/2014/main" val="2369475805"/>
                  </a:ext>
                </a:extLst>
              </a:tr>
              <a:tr h="274320">
                <a:tc>
                  <a:txBody>
                    <a:bodyPr/>
                    <a:lstStyle/>
                    <a:p>
                      <a:r>
                        <a:rPr lang="en-US" sz="1200" dirty="0">
                          <a:solidFill>
                            <a:srgbClr val="787878"/>
                          </a:solidFill>
                        </a:rPr>
                        <a:t>Total</a:t>
                      </a:r>
                    </a:p>
                  </a:txBody>
                  <a:tcPr anchor="ctr"/>
                </a:tc>
                <a:tc>
                  <a:txBody>
                    <a:bodyPr/>
                    <a:lstStyle/>
                    <a:p>
                      <a:pPr algn="ctr"/>
                      <a:r>
                        <a:rPr lang="en-US" sz="1200" kern="1200" dirty="0">
                          <a:solidFill>
                            <a:srgbClr val="787878"/>
                          </a:solidFill>
                          <a:latin typeface="+mn-lt"/>
                          <a:ea typeface="+mn-ea"/>
                          <a:cs typeface="+mn-cs"/>
                        </a:rPr>
                        <a:t>304</a:t>
                      </a:r>
                    </a:p>
                  </a:txBody>
                  <a:tcPr anchor="ctr"/>
                </a:tc>
                <a:tc>
                  <a:txBody>
                    <a:bodyPr/>
                    <a:lstStyle/>
                    <a:p>
                      <a:pPr algn="ctr"/>
                      <a:r>
                        <a:rPr lang="en-US" sz="1200" kern="1200" dirty="0">
                          <a:solidFill>
                            <a:srgbClr val="787878"/>
                          </a:solidFill>
                          <a:latin typeface="+mn-lt"/>
                          <a:ea typeface="+mn-ea"/>
                          <a:cs typeface="+mn-cs"/>
                        </a:rPr>
                        <a:t>289</a:t>
                      </a:r>
                    </a:p>
                  </a:txBody>
                  <a:tcPr anchor="ctr"/>
                </a:tc>
                <a:tc>
                  <a:txBody>
                    <a:bodyPr/>
                    <a:lstStyle/>
                    <a:p>
                      <a:pPr algn="ctr"/>
                      <a:r>
                        <a:rPr lang="en-US" sz="1200" kern="1200" dirty="0">
                          <a:solidFill>
                            <a:srgbClr val="787878"/>
                          </a:solidFill>
                          <a:latin typeface="+mn-lt"/>
                          <a:ea typeface="+mn-ea"/>
                          <a:cs typeface="+mn-cs"/>
                        </a:rPr>
                        <a:t>115</a:t>
                      </a:r>
                    </a:p>
                  </a:txBody>
                  <a:tcPr anchor="ctr"/>
                </a:tc>
                <a:extLst>
                  <a:ext uri="{0D108BD9-81ED-4DB2-BD59-A6C34878D82A}">
                    <a16:rowId xmlns:a16="http://schemas.microsoft.com/office/drawing/2014/main" val="2217310208"/>
                  </a:ext>
                </a:extLst>
              </a:tr>
              <a:tr h="274320">
                <a:tc>
                  <a:txBody>
                    <a:bodyPr/>
                    <a:lstStyle/>
                    <a:p>
                      <a:r>
                        <a:rPr lang="en-US" sz="1200" dirty="0">
                          <a:solidFill>
                            <a:srgbClr val="787878"/>
                          </a:solidFill>
                        </a:rPr>
                        <a:t>Type of vehicle</a:t>
                      </a: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extLst>
                  <a:ext uri="{0D108BD9-81ED-4DB2-BD59-A6C34878D82A}">
                    <a16:rowId xmlns:a16="http://schemas.microsoft.com/office/drawing/2014/main" val="160630218"/>
                  </a:ext>
                </a:extLst>
              </a:tr>
              <a:tr h="274320">
                <a:tc>
                  <a:txBody>
                    <a:bodyPr/>
                    <a:lstStyle/>
                    <a:p>
                      <a:pPr marL="91440"/>
                      <a:r>
                        <a:rPr lang="en-US" sz="1200" dirty="0">
                          <a:solidFill>
                            <a:srgbClr val="787878"/>
                          </a:solidFill>
                        </a:rPr>
                        <a:t>Sedan/Coupe </a:t>
                      </a:r>
                    </a:p>
                  </a:txBody>
                  <a:tcPr anchor="ctr"/>
                </a:tc>
                <a:tc>
                  <a:txBody>
                    <a:bodyPr/>
                    <a:lstStyle/>
                    <a:p>
                      <a:pPr algn="ctr"/>
                      <a:r>
                        <a:rPr lang="en-US" sz="1200" kern="1200" dirty="0">
                          <a:solidFill>
                            <a:srgbClr val="787878"/>
                          </a:solidFill>
                          <a:latin typeface="+mn-lt"/>
                          <a:ea typeface="+mn-ea"/>
                          <a:cs typeface="+mn-cs"/>
                        </a:rPr>
                        <a:t>59%</a:t>
                      </a:r>
                    </a:p>
                  </a:txBody>
                  <a:tcPr anchor="ctr"/>
                </a:tc>
                <a:tc>
                  <a:txBody>
                    <a:bodyPr/>
                    <a:lstStyle/>
                    <a:p>
                      <a:pPr algn="ctr"/>
                      <a:r>
                        <a:rPr lang="en-US" sz="1200" kern="1200" dirty="0">
                          <a:solidFill>
                            <a:srgbClr val="787878"/>
                          </a:solidFill>
                          <a:latin typeface="+mn-lt"/>
                          <a:ea typeface="+mn-ea"/>
                          <a:cs typeface="+mn-cs"/>
                        </a:rPr>
                        <a:t>58%</a:t>
                      </a:r>
                    </a:p>
                  </a:txBody>
                  <a:tcPr anchor="ctr"/>
                </a:tc>
                <a:tc>
                  <a:txBody>
                    <a:bodyPr/>
                    <a:lstStyle/>
                    <a:p>
                      <a:pPr algn="ctr"/>
                      <a:r>
                        <a:rPr lang="en-US" sz="1200" kern="1200" dirty="0">
                          <a:solidFill>
                            <a:srgbClr val="787878"/>
                          </a:solidFill>
                          <a:latin typeface="+mn-lt"/>
                          <a:ea typeface="+mn-ea"/>
                          <a:cs typeface="+mn-cs"/>
                        </a:rPr>
                        <a:t>65%</a:t>
                      </a:r>
                    </a:p>
                  </a:txBody>
                  <a:tcPr anchor="ctr"/>
                </a:tc>
                <a:extLst>
                  <a:ext uri="{0D108BD9-81ED-4DB2-BD59-A6C34878D82A}">
                    <a16:rowId xmlns:a16="http://schemas.microsoft.com/office/drawing/2014/main" val="4218363643"/>
                  </a:ext>
                </a:extLst>
              </a:tr>
              <a:tr h="274320">
                <a:tc>
                  <a:txBody>
                    <a:bodyPr/>
                    <a:lstStyle/>
                    <a:p>
                      <a:pPr marL="91440"/>
                      <a:r>
                        <a:rPr lang="en-US" sz="1200" dirty="0">
                          <a:solidFill>
                            <a:srgbClr val="787878"/>
                          </a:solidFill>
                        </a:rPr>
                        <a:t>Truck/SUV/Van </a:t>
                      </a:r>
                    </a:p>
                  </a:txBody>
                  <a:tcPr anchor="ctr"/>
                </a:tc>
                <a:tc>
                  <a:txBody>
                    <a:bodyPr/>
                    <a:lstStyle/>
                    <a:p>
                      <a:pPr algn="ctr"/>
                      <a:r>
                        <a:rPr lang="en-US" sz="1200" kern="1200" dirty="0">
                          <a:solidFill>
                            <a:srgbClr val="787878"/>
                          </a:solidFill>
                          <a:latin typeface="+mn-lt"/>
                          <a:ea typeface="+mn-ea"/>
                          <a:cs typeface="+mn-cs"/>
                        </a:rPr>
                        <a:t>38%</a:t>
                      </a:r>
                    </a:p>
                  </a:txBody>
                  <a:tcPr anchor="ctr"/>
                </a:tc>
                <a:tc>
                  <a:txBody>
                    <a:bodyPr/>
                    <a:lstStyle/>
                    <a:p>
                      <a:pPr algn="ctr"/>
                      <a:r>
                        <a:rPr lang="en-US" sz="1200" kern="1200" dirty="0">
                          <a:solidFill>
                            <a:srgbClr val="787878"/>
                          </a:solidFill>
                          <a:latin typeface="+mn-lt"/>
                          <a:ea typeface="+mn-ea"/>
                          <a:cs typeface="+mn-cs"/>
                        </a:rPr>
                        <a:t>40%</a:t>
                      </a:r>
                    </a:p>
                  </a:txBody>
                  <a:tcPr anchor="ctr"/>
                </a:tc>
                <a:tc>
                  <a:txBody>
                    <a:bodyPr/>
                    <a:lstStyle/>
                    <a:p>
                      <a:pPr algn="ctr"/>
                      <a:r>
                        <a:rPr lang="en-US" sz="1200" kern="1200" dirty="0">
                          <a:solidFill>
                            <a:srgbClr val="787878"/>
                          </a:solidFill>
                          <a:latin typeface="+mn-lt"/>
                          <a:ea typeface="+mn-ea"/>
                          <a:cs typeface="+mn-cs"/>
                        </a:rPr>
                        <a:t>32%</a:t>
                      </a:r>
                    </a:p>
                  </a:txBody>
                  <a:tcPr anchor="ctr"/>
                </a:tc>
                <a:extLst>
                  <a:ext uri="{0D108BD9-81ED-4DB2-BD59-A6C34878D82A}">
                    <a16:rowId xmlns:a16="http://schemas.microsoft.com/office/drawing/2014/main" val="477713627"/>
                  </a:ext>
                </a:extLst>
              </a:tr>
              <a:tr h="274320">
                <a:tc>
                  <a:txBody>
                    <a:bodyPr/>
                    <a:lstStyle/>
                    <a:p>
                      <a:pPr marL="91440"/>
                      <a:r>
                        <a:rPr lang="en-US" sz="1200" dirty="0">
                          <a:solidFill>
                            <a:srgbClr val="787878"/>
                          </a:solidFill>
                        </a:rPr>
                        <a:t>Motorcycle/Other </a:t>
                      </a:r>
                    </a:p>
                  </a:txBody>
                  <a:tcPr anchor="ctr"/>
                </a:tc>
                <a:tc>
                  <a:txBody>
                    <a:bodyPr/>
                    <a:lstStyle/>
                    <a:p>
                      <a:pPr algn="ctr"/>
                      <a:r>
                        <a:rPr lang="en-US" sz="1200" kern="1200" dirty="0">
                          <a:solidFill>
                            <a:srgbClr val="787878"/>
                          </a:solidFill>
                          <a:latin typeface="+mn-lt"/>
                          <a:ea typeface="+mn-ea"/>
                          <a:cs typeface="+mn-cs"/>
                        </a:rPr>
                        <a:t>3%</a:t>
                      </a:r>
                    </a:p>
                  </a:txBody>
                  <a:tcPr anchor="ctr"/>
                </a:tc>
                <a:tc>
                  <a:txBody>
                    <a:bodyPr/>
                    <a:lstStyle/>
                    <a:p>
                      <a:pPr algn="ctr"/>
                      <a:r>
                        <a:rPr lang="en-US" sz="1200" kern="1200" dirty="0">
                          <a:solidFill>
                            <a:srgbClr val="787878"/>
                          </a:solidFill>
                          <a:latin typeface="+mn-lt"/>
                          <a:ea typeface="+mn-ea"/>
                          <a:cs typeface="+mn-cs"/>
                        </a:rPr>
                        <a:t>3%</a:t>
                      </a:r>
                    </a:p>
                  </a:txBody>
                  <a:tcPr anchor="ctr"/>
                </a:tc>
                <a:tc>
                  <a:txBody>
                    <a:bodyPr/>
                    <a:lstStyle/>
                    <a:p>
                      <a:pPr algn="ctr"/>
                      <a:r>
                        <a:rPr lang="en-US" sz="1200" kern="1200" dirty="0">
                          <a:solidFill>
                            <a:srgbClr val="787878"/>
                          </a:solidFill>
                          <a:latin typeface="+mn-lt"/>
                          <a:ea typeface="+mn-ea"/>
                          <a:cs typeface="+mn-cs"/>
                        </a:rPr>
                        <a:t>3%</a:t>
                      </a:r>
                    </a:p>
                  </a:txBody>
                  <a:tcPr anchor="ctr"/>
                </a:tc>
                <a:extLst>
                  <a:ext uri="{0D108BD9-81ED-4DB2-BD59-A6C34878D82A}">
                    <a16:rowId xmlns:a16="http://schemas.microsoft.com/office/drawing/2014/main" val="3717792709"/>
                  </a:ext>
                </a:extLst>
              </a:tr>
              <a:tr h="274320">
                <a:tc>
                  <a:txBody>
                    <a:bodyPr/>
                    <a:lstStyle/>
                    <a:p>
                      <a:r>
                        <a:rPr lang="en-US" sz="1200" dirty="0">
                          <a:solidFill>
                            <a:srgbClr val="787878"/>
                          </a:solidFill>
                        </a:rPr>
                        <a:t>Driving Between 11PM and 4AM</a:t>
                      </a: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extLst>
                  <a:ext uri="{0D108BD9-81ED-4DB2-BD59-A6C34878D82A}">
                    <a16:rowId xmlns:a16="http://schemas.microsoft.com/office/drawing/2014/main" val="3312048126"/>
                  </a:ext>
                </a:extLst>
              </a:tr>
              <a:tr h="274320">
                <a:tc>
                  <a:txBody>
                    <a:bodyPr/>
                    <a:lstStyle/>
                    <a:p>
                      <a:pPr marL="91440"/>
                      <a:r>
                        <a:rPr lang="en-US" sz="1200" dirty="0">
                          <a:solidFill>
                            <a:srgbClr val="787878"/>
                          </a:solidFill>
                        </a:rPr>
                        <a:t>At least once a month</a:t>
                      </a:r>
                    </a:p>
                  </a:txBody>
                  <a:tcPr/>
                </a:tc>
                <a:tc>
                  <a:txBody>
                    <a:bodyPr/>
                    <a:lstStyle/>
                    <a:p>
                      <a:pPr algn="ctr"/>
                      <a:r>
                        <a:rPr lang="en-US" sz="1200" kern="1200" dirty="0">
                          <a:solidFill>
                            <a:srgbClr val="787878"/>
                          </a:solidFill>
                          <a:latin typeface="+mn-lt"/>
                          <a:ea typeface="+mn-ea"/>
                          <a:cs typeface="+mn-cs"/>
                        </a:rPr>
                        <a:t>51%</a:t>
                      </a:r>
                    </a:p>
                  </a:txBody>
                  <a:tcPr anchor="ctr"/>
                </a:tc>
                <a:tc>
                  <a:txBody>
                    <a:bodyPr/>
                    <a:lstStyle/>
                    <a:p>
                      <a:pPr algn="ctr"/>
                      <a:r>
                        <a:rPr lang="en-US" sz="1200" kern="1200" dirty="0">
                          <a:solidFill>
                            <a:srgbClr val="787878"/>
                          </a:solidFill>
                          <a:latin typeface="+mn-lt"/>
                          <a:ea typeface="+mn-ea"/>
                          <a:cs typeface="+mn-cs"/>
                        </a:rPr>
                        <a:t>49%</a:t>
                      </a:r>
                    </a:p>
                  </a:txBody>
                  <a:tcPr anchor="ctr"/>
                </a:tc>
                <a:tc>
                  <a:txBody>
                    <a:bodyPr/>
                    <a:lstStyle/>
                    <a:p>
                      <a:pPr algn="ctr"/>
                      <a:r>
                        <a:rPr lang="en-US" sz="1200" kern="1200" dirty="0">
                          <a:solidFill>
                            <a:srgbClr val="787878"/>
                          </a:solidFill>
                          <a:latin typeface="+mn-lt"/>
                          <a:ea typeface="+mn-ea"/>
                          <a:cs typeface="+mn-cs"/>
                        </a:rPr>
                        <a:t>68%</a:t>
                      </a:r>
                    </a:p>
                  </a:txBody>
                  <a:tcPr anchor="ctr"/>
                </a:tc>
                <a:extLst>
                  <a:ext uri="{0D108BD9-81ED-4DB2-BD59-A6C34878D82A}">
                    <a16:rowId xmlns:a16="http://schemas.microsoft.com/office/drawing/2014/main" val="1779336377"/>
                  </a:ext>
                </a:extLst>
              </a:tr>
              <a:tr h="274320">
                <a:tc>
                  <a:txBody>
                    <a:bodyPr/>
                    <a:lstStyle/>
                    <a:p>
                      <a:pPr marL="91440"/>
                      <a:r>
                        <a:rPr lang="en-US" sz="1200" dirty="0">
                          <a:solidFill>
                            <a:srgbClr val="787878"/>
                          </a:solidFill>
                        </a:rPr>
                        <a:t>Less often</a:t>
                      </a:r>
                    </a:p>
                  </a:txBody>
                  <a:tcPr/>
                </a:tc>
                <a:tc>
                  <a:txBody>
                    <a:bodyPr/>
                    <a:lstStyle/>
                    <a:p>
                      <a:pPr algn="ctr"/>
                      <a:r>
                        <a:rPr lang="en-US" sz="1200" kern="1200" dirty="0">
                          <a:solidFill>
                            <a:srgbClr val="787878"/>
                          </a:solidFill>
                          <a:latin typeface="+mn-lt"/>
                          <a:ea typeface="+mn-ea"/>
                          <a:cs typeface="+mn-cs"/>
                        </a:rPr>
                        <a:t>30%</a:t>
                      </a:r>
                    </a:p>
                  </a:txBody>
                  <a:tcPr anchor="ctr"/>
                </a:tc>
                <a:tc>
                  <a:txBody>
                    <a:bodyPr/>
                    <a:lstStyle/>
                    <a:p>
                      <a:pPr algn="ctr"/>
                      <a:r>
                        <a:rPr lang="en-US" sz="1200" kern="1200" dirty="0">
                          <a:solidFill>
                            <a:srgbClr val="787878"/>
                          </a:solidFill>
                          <a:latin typeface="+mn-lt"/>
                          <a:ea typeface="+mn-ea"/>
                          <a:cs typeface="+mn-cs"/>
                        </a:rPr>
                        <a:t>31%</a:t>
                      </a:r>
                    </a:p>
                  </a:txBody>
                  <a:tcPr anchor="ctr"/>
                </a:tc>
                <a:tc>
                  <a:txBody>
                    <a:bodyPr/>
                    <a:lstStyle/>
                    <a:p>
                      <a:pPr algn="ctr"/>
                      <a:r>
                        <a:rPr lang="en-US" sz="1200" kern="1200" dirty="0">
                          <a:solidFill>
                            <a:srgbClr val="787878"/>
                          </a:solidFill>
                          <a:latin typeface="+mn-lt"/>
                          <a:ea typeface="+mn-ea"/>
                          <a:cs typeface="+mn-cs"/>
                        </a:rPr>
                        <a:t>23%</a:t>
                      </a:r>
                    </a:p>
                  </a:txBody>
                  <a:tcPr anchor="ctr"/>
                </a:tc>
                <a:extLst>
                  <a:ext uri="{0D108BD9-81ED-4DB2-BD59-A6C34878D82A}">
                    <a16:rowId xmlns:a16="http://schemas.microsoft.com/office/drawing/2014/main" val="2681063837"/>
                  </a:ext>
                </a:extLst>
              </a:tr>
              <a:tr h="274320">
                <a:tc>
                  <a:txBody>
                    <a:bodyPr/>
                    <a:lstStyle/>
                    <a:p>
                      <a:pPr marL="91440"/>
                      <a:r>
                        <a:rPr lang="en-US" sz="1200" dirty="0">
                          <a:solidFill>
                            <a:srgbClr val="787878"/>
                          </a:solidFill>
                        </a:rPr>
                        <a:t>Never</a:t>
                      </a:r>
                    </a:p>
                  </a:txBody>
                  <a:tcPr/>
                </a:tc>
                <a:tc>
                  <a:txBody>
                    <a:bodyPr/>
                    <a:lstStyle/>
                    <a:p>
                      <a:pPr algn="ctr"/>
                      <a:r>
                        <a:rPr lang="en-US" sz="1200" kern="1200" dirty="0">
                          <a:solidFill>
                            <a:srgbClr val="787878"/>
                          </a:solidFill>
                          <a:latin typeface="+mn-lt"/>
                          <a:ea typeface="+mn-ea"/>
                          <a:cs typeface="+mn-cs"/>
                        </a:rPr>
                        <a:t>19%</a:t>
                      </a:r>
                    </a:p>
                  </a:txBody>
                  <a:tcPr anchor="ctr"/>
                </a:tc>
                <a:tc>
                  <a:txBody>
                    <a:bodyPr/>
                    <a:lstStyle/>
                    <a:p>
                      <a:pPr algn="ctr"/>
                      <a:r>
                        <a:rPr lang="en-US" sz="1200" kern="1200" dirty="0">
                          <a:solidFill>
                            <a:srgbClr val="787878"/>
                          </a:solidFill>
                          <a:latin typeface="+mn-lt"/>
                          <a:ea typeface="+mn-ea"/>
                          <a:cs typeface="+mn-cs"/>
                        </a:rPr>
                        <a:t>20%</a:t>
                      </a:r>
                    </a:p>
                  </a:txBody>
                  <a:tcPr anchor="ctr"/>
                </a:tc>
                <a:tc>
                  <a:txBody>
                    <a:bodyPr/>
                    <a:lstStyle/>
                    <a:p>
                      <a:pPr algn="ctr"/>
                      <a:r>
                        <a:rPr lang="en-US" sz="1200" kern="1200" dirty="0">
                          <a:solidFill>
                            <a:srgbClr val="787878"/>
                          </a:solidFill>
                          <a:latin typeface="+mn-lt"/>
                          <a:ea typeface="+mn-ea"/>
                          <a:cs typeface="+mn-cs"/>
                        </a:rPr>
                        <a:t>9%</a:t>
                      </a:r>
                    </a:p>
                  </a:txBody>
                  <a:tcPr anchor="ctr"/>
                </a:tc>
                <a:extLst>
                  <a:ext uri="{0D108BD9-81ED-4DB2-BD59-A6C34878D82A}">
                    <a16:rowId xmlns:a16="http://schemas.microsoft.com/office/drawing/2014/main" val="3632012182"/>
                  </a:ext>
                </a:extLst>
              </a:tr>
              <a:tr h="274320">
                <a:tc>
                  <a:txBody>
                    <a:bodyPr/>
                    <a:lstStyle/>
                    <a:p>
                      <a:r>
                        <a:rPr lang="en-US" sz="1200" dirty="0">
                          <a:solidFill>
                            <a:srgbClr val="787878"/>
                          </a:solidFill>
                        </a:rPr>
                        <a:t>Citation Past Year</a:t>
                      </a: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extLst>
                  <a:ext uri="{0D108BD9-81ED-4DB2-BD59-A6C34878D82A}">
                    <a16:rowId xmlns:a16="http://schemas.microsoft.com/office/drawing/2014/main" val="679791434"/>
                  </a:ext>
                </a:extLst>
              </a:tr>
              <a:tr h="274320">
                <a:tc>
                  <a:txBody>
                    <a:bodyPr/>
                    <a:lstStyle/>
                    <a:p>
                      <a:pPr marL="91440"/>
                      <a:r>
                        <a:rPr lang="en-US" sz="1200" dirty="0">
                          <a:solidFill>
                            <a:srgbClr val="787878"/>
                          </a:solidFill>
                        </a:rPr>
                        <a:t>Yes </a:t>
                      </a:r>
                    </a:p>
                  </a:txBody>
                  <a:tcPr anchor="ctr"/>
                </a:tc>
                <a:tc>
                  <a:txBody>
                    <a:bodyPr/>
                    <a:lstStyle/>
                    <a:p>
                      <a:pPr algn="ctr"/>
                      <a:r>
                        <a:rPr lang="en-US" sz="1200" kern="1200" dirty="0">
                          <a:solidFill>
                            <a:srgbClr val="787878"/>
                          </a:solidFill>
                          <a:latin typeface="+mn-lt"/>
                          <a:ea typeface="+mn-ea"/>
                          <a:cs typeface="+mn-cs"/>
                        </a:rPr>
                        <a:t>14%</a:t>
                      </a:r>
                    </a:p>
                  </a:txBody>
                  <a:tcPr anchor="ctr"/>
                </a:tc>
                <a:tc>
                  <a:txBody>
                    <a:bodyPr/>
                    <a:lstStyle/>
                    <a:p>
                      <a:pPr algn="ctr"/>
                      <a:r>
                        <a:rPr lang="en-US" sz="1200" kern="1200" dirty="0">
                          <a:solidFill>
                            <a:srgbClr val="787878"/>
                          </a:solidFill>
                          <a:latin typeface="+mn-lt"/>
                          <a:ea typeface="+mn-ea"/>
                          <a:cs typeface="+mn-cs"/>
                        </a:rPr>
                        <a:t>10%</a:t>
                      </a:r>
                    </a:p>
                  </a:txBody>
                  <a:tcPr anchor="ctr"/>
                </a:tc>
                <a:tc>
                  <a:txBody>
                    <a:bodyPr/>
                    <a:lstStyle/>
                    <a:p>
                      <a:pPr algn="ctr"/>
                      <a:r>
                        <a:rPr lang="en-US" sz="1200" kern="1200" dirty="0">
                          <a:solidFill>
                            <a:srgbClr val="787878"/>
                          </a:solidFill>
                          <a:latin typeface="+mn-lt"/>
                          <a:ea typeface="+mn-ea"/>
                          <a:cs typeface="+mn-cs"/>
                        </a:rPr>
                        <a:t>24%</a:t>
                      </a:r>
                    </a:p>
                  </a:txBody>
                  <a:tcPr anchor="ctr"/>
                </a:tc>
                <a:extLst>
                  <a:ext uri="{0D108BD9-81ED-4DB2-BD59-A6C34878D82A}">
                    <a16:rowId xmlns:a16="http://schemas.microsoft.com/office/drawing/2014/main" val="1955786349"/>
                  </a:ext>
                </a:extLst>
              </a:tr>
              <a:tr h="274320">
                <a:tc>
                  <a:txBody>
                    <a:bodyPr/>
                    <a:lstStyle/>
                    <a:p>
                      <a:pPr marL="91440"/>
                      <a:r>
                        <a:rPr lang="en-US" sz="1200" dirty="0">
                          <a:solidFill>
                            <a:srgbClr val="787878"/>
                          </a:solidFill>
                        </a:rPr>
                        <a:t>No</a:t>
                      </a:r>
                    </a:p>
                  </a:txBody>
                  <a:tcPr anchor="ctr"/>
                </a:tc>
                <a:tc>
                  <a:txBody>
                    <a:bodyPr/>
                    <a:lstStyle/>
                    <a:p>
                      <a:pPr algn="ctr"/>
                      <a:r>
                        <a:rPr lang="en-US" sz="1200" kern="1200" dirty="0">
                          <a:solidFill>
                            <a:srgbClr val="787878"/>
                          </a:solidFill>
                          <a:latin typeface="+mn-lt"/>
                          <a:ea typeface="+mn-ea"/>
                          <a:cs typeface="+mn-cs"/>
                        </a:rPr>
                        <a:t>86%</a:t>
                      </a:r>
                    </a:p>
                  </a:txBody>
                  <a:tcPr anchor="ctr"/>
                </a:tc>
                <a:tc>
                  <a:txBody>
                    <a:bodyPr/>
                    <a:lstStyle/>
                    <a:p>
                      <a:pPr algn="ctr"/>
                      <a:r>
                        <a:rPr lang="en-US" sz="1200" kern="1200" dirty="0">
                          <a:solidFill>
                            <a:srgbClr val="787878"/>
                          </a:solidFill>
                          <a:latin typeface="+mn-lt"/>
                          <a:ea typeface="+mn-ea"/>
                          <a:cs typeface="+mn-cs"/>
                        </a:rPr>
                        <a:t>90%</a:t>
                      </a:r>
                    </a:p>
                  </a:txBody>
                  <a:tcPr anchor="ctr"/>
                </a:tc>
                <a:tc>
                  <a:txBody>
                    <a:bodyPr/>
                    <a:lstStyle/>
                    <a:p>
                      <a:pPr algn="ctr"/>
                      <a:r>
                        <a:rPr lang="en-US" sz="1200" kern="1200" dirty="0">
                          <a:solidFill>
                            <a:srgbClr val="787878"/>
                          </a:solidFill>
                          <a:latin typeface="+mn-lt"/>
                          <a:ea typeface="+mn-ea"/>
                          <a:cs typeface="+mn-cs"/>
                        </a:rPr>
                        <a:t>76%</a:t>
                      </a:r>
                    </a:p>
                  </a:txBody>
                  <a:tcPr anchor="ctr"/>
                </a:tc>
                <a:extLst>
                  <a:ext uri="{0D108BD9-81ED-4DB2-BD59-A6C34878D82A}">
                    <a16:rowId xmlns:a16="http://schemas.microsoft.com/office/drawing/2014/main" val="4141675288"/>
                  </a:ext>
                </a:extLst>
              </a:tr>
              <a:tr h="274320">
                <a:tc>
                  <a:txBody>
                    <a:bodyPr/>
                    <a:lstStyle/>
                    <a:p>
                      <a:r>
                        <a:rPr lang="en-US" sz="1200" dirty="0">
                          <a:solidFill>
                            <a:srgbClr val="787878"/>
                          </a:solidFill>
                        </a:rPr>
                        <a:t>Crash Past Year</a:t>
                      </a: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extLst>
                  <a:ext uri="{0D108BD9-81ED-4DB2-BD59-A6C34878D82A}">
                    <a16:rowId xmlns:a16="http://schemas.microsoft.com/office/drawing/2014/main" val="1965247889"/>
                  </a:ext>
                </a:extLst>
              </a:tr>
              <a:tr h="274320">
                <a:tc>
                  <a:txBody>
                    <a:bodyPr/>
                    <a:lstStyle/>
                    <a:p>
                      <a:pPr marL="91440"/>
                      <a:r>
                        <a:rPr lang="en-US" sz="1200" dirty="0">
                          <a:solidFill>
                            <a:srgbClr val="787878"/>
                          </a:solidFill>
                        </a:rPr>
                        <a:t>Yes</a:t>
                      </a:r>
                    </a:p>
                  </a:txBody>
                  <a:tcPr anchor="ctr"/>
                </a:tc>
                <a:tc>
                  <a:txBody>
                    <a:bodyPr/>
                    <a:lstStyle/>
                    <a:p>
                      <a:pPr algn="ctr"/>
                      <a:r>
                        <a:rPr lang="en-US" sz="1200" kern="1200" dirty="0">
                          <a:solidFill>
                            <a:srgbClr val="787878"/>
                          </a:solidFill>
                          <a:latin typeface="+mn-lt"/>
                          <a:ea typeface="+mn-ea"/>
                          <a:cs typeface="+mn-cs"/>
                        </a:rPr>
                        <a:t>14%</a:t>
                      </a:r>
                    </a:p>
                  </a:txBody>
                  <a:tcPr anchor="ctr"/>
                </a:tc>
                <a:tc>
                  <a:txBody>
                    <a:bodyPr/>
                    <a:lstStyle/>
                    <a:p>
                      <a:pPr algn="ctr"/>
                      <a:r>
                        <a:rPr lang="en-US" sz="1200" kern="1200" dirty="0">
                          <a:solidFill>
                            <a:srgbClr val="787878"/>
                          </a:solidFill>
                          <a:latin typeface="+mn-lt"/>
                          <a:ea typeface="+mn-ea"/>
                          <a:cs typeface="+mn-cs"/>
                        </a:rPr>
                        <a:t>13%</a:t>
                      </a:r>
                    </a:p>
                  </a:txBody>
                  <a:tcPr anchor="ctr"/>
                </a:tc>
                <a:tc>
                  <a:txBody>
                    <a:bodyPr/>
                    <a:lstStyle/>
                    <a:p>
                      <a:pPr algn="ctr"/>
                      <a:r>
                        <a:rPr lang="en-US" sz="1200" kern="1200" dirty="0">
                          <a:solidFill>
                            <a:srgbClr val="787878"/>
                          </a:solidFill>
                          <a:latin typeface="+mn-lt"/>
                          <a:ea typeface="+mn-ea"/>
                          <a:cs typeface="+mn-cs"/>
                        </a:rPr>
                        <a:t>18%</a:t>
                      </a:r>
                    </a:p>
                  </a:txBody>
                  <a:tcPr anchor="ctr"/>
                </a:tc>
                <a:extLst>
                  <a:ext uri="{0D108BD9-81ED-4DB2-BD59-A6C34878D82A}">
                    <a16:rowId xmlns:a16="http://schemas.microsoft.com/office/drawing/2014/main" val="594446566"/>
                  </a:ext>
                </a:extLst>
              </a:tr>
              <a:tr h="274320">
                <a:tc>
                  <a:txBody>
                    <a:bodyPr/>
                    <a:lstStyle/>
                    <a:p>
                      <a:pPr marL="91440"/>
                      <a:r>
                        <a:rPr lang="en-US" sz="1200" dirty="0">
                          <a:solidFill>
                            <a:srgbClr val="787878"/>
                          </a:solidFill>
                        </a:rPr>
                        <a:t>No</a:t>
                      </a:r>
                    </a:p>
                  </a:txBody>
                  <a:tcPr anchor="ctr"/>
                </a:tc>
                <a:tc>
                  <a:txBody>
                    <a:bodyPr/>
                    <a:lstStyle/>
                    <a:p>
                      <a:pPr algn="ctr"/>
                      <a:r>
                        <a:rPr lang="en-US" sz="1200" kern="1200" dirty="0">
                          <a:solidFill>
                            <a:srgbClr val="787878"/>
                          </a:solidFill>
                          <a:latin typeface="+mn-lt"/>
                          <a:ea typeface="+mn-ea"/>
                          <a:cs typeface="+mn-cs"/>
                        </a:rPr>
                        <a:t>86%</a:t>
                      </a:r>
                    </a:p>
                  </a:txBody>
                  <a:tcPr anchor="ctr"/>
                </a:tc>
                <a:tc>
                  <a:txBody>
                    <a:bodyPr/>
                    <a:lstStyle/>
                    <a:p>
                      <a:pPr algn="ctr"/>
                      <a:r>
                        <a:rPr lang="en-US" sz="1200" kern="1200" dirty="0">
                          <a:solidFill>
                            <a:srgbClr val="787878"/>
                          </a:solidFill>
                          <a:latin typeface="+mn-lt"/>
                          <a:ea typeface="+mn-ea"/>
                          <a:cs typeface="+mn-cs"/>
                        </a:rPr>
                        <a:t>87%</a:t>
                      </a:r>
                    </a:p>
                  </a:txBody>
                  <a:tcPr anchor="ctr"/>
                </a:tc>
                <a:tc>
                  <a:txBody>
                    <a:bodyPr/>
                    <a:lstStyle/>
                    <a:p>
                      <a:pPr algn="ctr"/>
                      <a:r>
                        <a:rPr lang="en-US" sz="1200" kern="1200" dirty="0">
                          <a:solidFill>
                            <a:srgbClr val="787878"/>
                          </a:solidFill>
                          <a:latin typeface="+mn-lt"/>
                          <a:ea typeface="+mn-ea"/>
                          <a:cs typeface="+mn-cs"/>
                        </a:rPr>
                        <a:t>82%</a:t>
                      </a:r>
                    </a:p>
                  </a:txBody>
                  <a:tcPr anchor="ctr"/>
                </a:tc>
                <a:extLst>
                  <a:ext uri="{0D108BD9-81ED-4DB2-BD59-A6C34878D82A}">
                    <a16:rowId xmlns:a16="http://schemas.microsoft.com/office/drawing/2014/main" val="3144657782"/>
                  </a:ext>
                </a:extLst>
              </a:tr>
              <a:tr h="274320">
                <a:tc>
                  <a:txBody>
                    <a:bodyPr/>
                    <a:lstStyle/>
                    <a:p>
                      <a:r>
                        <a:rPr lang="en-US" sz="1200" dirty="0">
                          <a:solidFill>
                            <a:srgbClr val="787878"/>
                          </a:solidFill>
                        </a:rPr>
                        <a:t>Arrested for Driving While Intoxicated</a:t>
                      </a: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extLst>
                  <a:ext uri="{0D108BD9-81ED-4DB2-BD59-A6C34878D82A}">
                    <a16:rowId xmlns:a16="http://schemas.microsoft.com/office/drawing/2014/main" val="352342781"/>
                  </a:ext>
                </a:extLst>
              </a:tr>
              <a:tr h="274320">
                <a:tc>
                  <a:txBody>
                    <a:bodyPr/>
                    <a:lstStyle/>
                    <a:p>
                      <a:pPr marL="91440"/>
                      <a:r>
                        <a:rPr lang="en-US" sz="1200" dirty="0">
                          <a:solidFill>
                            <a:srgbClr val="787878"/>
                          </a:solidFill>
                        </a:rPr>
                        <a:t>Yes</a:t>
                      </a:r>
                    </a:p>
                  </a:txBody>
                  <a:tcPr anchor="ctr"/>
                </a:tc>
                <a:tc>
                  <a:txBody>
                    <a:bodyPr/>
                    <a:lstStyle/>
                    <a:p>
                      <a:pPr algn="ctr"/>
                      <a:r>
                        <a:rPr lang="en-US" sz="1200" kern="1200" dirty="0">
                          <a:solidFill>
                            <a:srgbClr val="787878"/>
                          </a:solidFill>
                          <a:latin typeface="+mn-lt"/>
                          <a:ea typeface="+mn-ea"/>
                          <a:cs typeface="+mn-cs"/>
                        </a:rPr>
                        <a:t>15%</a:t>
                      </a:r>
                    </a:p>
                  </a:txBody>
                  <a:tcPr anchor="ctr"/>
                </a:tc>
                <a:tc>
                  <a:txBody>
                    <a:bodyPr/>
                    <a:lstStyle/>
                    <a:p>
                      <a:pPr algn="ctr"/>
                      <a:r>
                        <a:rPr lang="en-US" sz="1200" kern="1200" dirty="0">
                          <a:solidFill>
                            <a:srgbClr val="787878"/>
                          </a:solidFill>
                          <a:latin typeface="+mn-lt"/>
                          <a:ea typeface="+mn-ea"/>
                          <a:cs typeface="+mn-cs"/>
                        </a:rPr>
                        <a:t>13%</a:t>
                      </a:r>
                    </a:p>
                  </a:txBody>
                  <a:tcPr anchor="ctr"/>
                </a:tc>
                <a:tc>
                  <a:txBody>
                    <a:bodyPr/>
                    <a:lstStyle/>
                    <a:p>
                      <a:pPr algn="ctr"/>
                      <a:r>
                        <a:rPr lang="en-US" sz="1200" kern="1200" dirty="0">
                          <a:solidFill>
                            <a:srgbClr val="787878"/>
                          </a:solidFill>
                          <a:latin typeface="+mn-lt"/>
                          <a:ea typeface="+mn-ea"/>
                          <a:cs typeface="+mn-cs"/>
                        </a:rPr>
                        <a:t>24%</a:t>
                      </a:r>
                    </a:p>
                  </a:txBody>
                  <a:tcPr anchor="ctr"/>
                </a:tc>
                <a:extLst>
                  <a:ext uri="{0D108BD9-81ED-4DB2-BD59-A6C34878D82A}">
                    <a16:rowId xmlns:a16="http://schemas.microsoft.com/office/drawing/2014/main" val="3275445961"/>
                  </a:ext>
                </a:extLst>
              </a:tr>
              <a:tr h="274320">
                <a:tc>
                  <a:txBody>
                    <a:bodyPr/>
                    <a:lstStyle/>
                    <a:p>
                      <a:pPr marL="91440"/>
                      <a:r>
                        <a:rPr lang="en-US" sz="1200" dirty="0">
                          <a:solidFill>
                            <a:srgbClr val="787878"/>
                          </a:solidFill>
                        </a:rPr>
                        <a:t>No</a:t>
                      </a:r>
                    </a:p>
                  </a:txBody>
                  <a:tcPr anchor="ctr"/>
                </a:tc>
                <a:tc>
                  <a:txBody>
                    <a:bodyPr/>
                    <a:lstStyle/>
                    <a:p>
                      <a:pPr algn="ctr"/>
                      <a:r>
                        <a:rPr lang="en-US" sz="1200" kern="1200" dirty="0">
                          <a:solidFill>
                            <a:srgbClr val="787878"/>
                          </a:solidFill>
                          <a:latin typeface="+mn-lt"/>
                          <a:ea typeface="+mn-ea"/>
                          <a:cs typeface="+mn-cs"/>
                        </a:rPr>
                        <a:t>85%</a:t>
                      </a:r>
                    </a:p>
                  </a:txBody>
                  <a:tcPr anchor="ctr"/>
                </a:tc>
                <a:tc>
                  <a:txBody>
                    <a:bodyPr/>
                    <a:lstStyle/>
                    <a:p>
                      <a:pPr algn="ctr"/>
                      <a:r>
                        <a:rPr lang="en-US" sz="1200" kern="1200" dirty="0">
                          <a:solidFill>
                            <a:srgbClr val="787878"/>
                          </a:solidFill>
                          <a:latin typeface="+mn-lt"/>
                          <a:ea typeface="+mn-ea"/>
                          <a:cs typeface="+mn-cs"/>
                        </a:rPr>
                        <a:t>87%</a:t>
                      </a:r>
                    </a:p>
                  </a:txBody>
                  <a:tcPr anchor="ctr"/>
                </a:tc>
                <a:tc>
                  <a:txBody>
                    <a:bodyPr/>
                    <a:lstStyle/>
                    <a:p>
                      <a:pPr algn="ctr"/>
                      <a:r>
                        <a:rPr lang="en-US" sz="1200" kern="1200" dirty="0">
                          <a:solidFill>
                            <a:srgbClr val="787878"/>
                          </a:solidFill>
                          <a:latin typeface="+mn-lt"/>
                          <a:ea typeface="+mn-ea"/>
                          <a:cs typeface="+mn-cs"/>
                        </a:rPr>
                        <a:t>76%</a:t>
                      </a:r>
                    </a:p>
                  </a:txBody>
                  <a:tcPr anchor="ctr"/>
                </a:tc>
                <a:extLst>
                  <a:ext uri="{0D108BD9-81ED-4DB2-BD59-A6C34878D82A}">
                    <a16:rowId xmlns:a16="http://schemas.microsoft.com/office/drawing/2014/main" val="1539008668"/>
                  </a:ext>
                </a:extLst>
              </a:tr>
            </a:tbl>
          </a:graphicData>
        </a:graphic>
      </p:graphicFrame>
      <p:sp>
        <p:nvSpPr>
          <p:cNvPr id="2" name="TextBox 1">
            <a:extLst>
              <a:ext uri="{FF2B5EF4-FFF2-40B4-BE49-F238E27FC236}">
                <a16:creationId xmlns:a16="http://schemas.microsoft.com/office/drawing/2014/main" id="{099AAB5D-8D40-BE08-A789-C40176A57AA8}"/>
              </a:ext>
            </a:extLst>
          </p:cNvPr>
          <p:cNvSpPr txBox="1"/>
          <p:nvPr/>
        </p:nvSpPr>
        <p:spPr>
          <a:xfrm>
            <a:off x="8793" y="6634527"/>
            <a:ext cx="7457576" cy="230832"/>
          </a:xfrm>
          <a:prstGeom prst="rect">
            <a:avLst/>
          </a:prstGeom>
          <a:noFill/>
        </p:spPr>
        <p:txBody>
          <a:bodyPr wrap="square" rtlCol="0">
            <a:spAutoFit/>
          </a:bodyPr>
          <a:lstStyle/>
          <a:p>
            <a:r>
              <a:rPr lang="en-US" sz="900" dirty="0">
                <a:solidFill>
                  <a:srgbClr val="787878"/>
                </a:solidFill>
              </a:rPr>
              <a:t>Q9. Over the past three months, where have you used marijuana? </a:t>
            </a:r>
            <a:r>
              <a:rPr lang="en-US" sz="900" i="1" dirty="0">
                <a:solidFill>
                  <a:srgbClr val="787878"/>
                </a:solidFill>
              </a:rPr>
              <a:t>Base: Past 3 Months Marijuana Users (n=304)</a:t>
            </a:r>
            <a:endParaRPr lang="en-US" sz="900" dirty="0">
              <a:solidFill>
                <a:srgbClr val="787878"/>
              </a:solidFill>
            </a:endParaRPr>
          </a:p>
        </p:txBody>
      </p:sp>
    </p:spTree>
    <p:extLst>
      <p:ext uri="{BB962C8B-B14F-4D97-AF65-F5344CB8AC3E}">
        <p14:creationId xmlns:p14="http://schemas.microsoft.com/office/powerpoint/2010/main" val="15858991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77336C-1F19-456E-A8C2-CDAB5C5EBD09}"/>
              </a:ext>
            </a:extLst>
          </p:cNvPr>
          <p:cNvSpPr>
            <a:spLocks noGrp="1"/>
          </p:cNvSpPr>
          <p:nvPr>
            <p:ph idx="11"/>
          </p:nvPr>
        </p:nvSpPr>
        <p:spPr>
          <a:xfrm>
            <a:off x="178230" y="339284"/>
            <a:ext cx="11577234" cy="596068"/>
          </a:xfrm>
        </p:spPr>
        <p:txBody>
          <a:bodyPr/>
          <a:lstStyle/>
          <a:p>
            <a:r>
              <a:rPr lang="en-US" dirty="0"/>
              <a:t>Demographic Profile – Frequency of Use Away from Home</a:t>
            </a:r>
          </a:p>
        </p:txBody>
      </p:sp>
      <p:sp>
        <p:nvSpPr>
          <p:cNvPr id="4" name="Slide Number Placeholder 3">
            <a:extLst>
              <a:ext uri="{FF2B5EF4-FFF2-40B4-BE49-F238E27FC236}">
                <a16:creationId xmlns:a16="http://schemas.microsoft.com/office/drawing/2014/main" id="{1AB3B120-EB23-47D2-A676-67E0FDD4DCFC}"/>
              </a:ext>
            </a:extLst>
          </p:cNvPr>
          <p:cNvSpPr>
            <a:spLocks noGrp="1"/>
          </p:cNvSpPr>
          <p:nvPr>
            <p:ph type="sldNum" sz="quarter" idx="4"/>
          </p:nvPr>
        </p:nvSpPr>
        <p:spPr/>
        <p:txBody>
          <a:bodyPr/>
          <a:lstStyle/>
          <a:p>
            <a:fld id="{3AFB7006-8003-4929-A787-32E51C1CB892}" type="slidenum">
              <a:rPr lang="en-US" smtClean="0"/>
              <a:pPr/>
              <a:t>67</a:t>
            </a:fld>
            <a:endParaRPr lang="en-US" dirty="0"/>
          </a:p>
        </p:txBody>
      </p:sp>
      <p:graphicFrame>
        <p:nvGraphicFramePr>
          <p:cNvPr id="7" name="Table 6">
            <a:extLst>
              <a:ext uri="{FF2B5EF4-FFF2-40B4-BE49-F238E27FC236}">
                <a16:creationId xmlns:a16="http://schemas.microsoft.com/office/drawing/2014/main" id="{AEB030E9-16F7-76ED-33A6-9A3734E7F91B}"/>
              </a:ext>
            </a:extLst>
          </p:cNvPr>
          <p:cNvGraphicFramePr>
            <a:graphicFrameLocks noGrp="1"/>
          </p:cNvGraphicFramePr>
          <p:nvPr>
            <p:extLst>
              <p:ext uri="{D42A27DB-BD31-4B8C-83A1-F6EECF244321}">
                <p14:modId xmlns:p14="http://schemas.microsoft.com/office/powerpoint/2010/main" val="2216830695"/>
              </p:ext>
            </p:extLst>
          </p:nvPr>
        </p:nvGraphicFramePr>
        <p:xfrm>
          <a:off x="868680" y="935352"/>
          <a:ext cx="9734861" cy="5425842"/>
        </p:xfrm>
        <a:graphic>
          <a:graphicData uri="http://schemas.openxmlformats.org/drawingml/2006/table">
            <a:tbl>
              <a:tblPr firstRow="1" bandRow="1">
                <a:tableStyleId>{5C22544A-7EE6-4342-B048-85BDC9FD1C3A}</a:tableStyleId>
              </a:tblPr>
              <a:tblGrid>
                <a:gridCol w="2788920">
                  <a:extLst>
                    <a:ext uri="{9D8B030D-6E8A-4147-A177-3AD203B41FA5}">
                      <a16:colId xmlns:a16="http://schemas.microsoft.com/office/drawing/2014/main" val="470922696"/>
                    </a:ext>
                  </a:extLst>
                </a:gridCol>
                <a:gridCol w="1701800">
                  <a:extLst>
                    <a:ext uri="{9D8B030D-6E8A-4147-A177-3AD203B41FA5}">
                      <a16:colId xmlns:a16="http://schemas.microsoft.com/office/drawing/2014/main" val="3238096619"/>
                    </a:ext>
                  </a:extLst>
                </a:gridCol>
                <a:gridCol w="1778000">
                  <a:extLst>
                    <a:ext uri="{9D8B030D-6E8A-4147-A177-3AD203B41FA5}">
                      <a16:colId xmlns:a16="http://schemas.microsoft.com/office/drawing/2014/main" val="4247909470"/>
                    </a:ext>
                  </a:extLst>
                </a:gridCol>
                <a:gridCol w="1866900">
                  <a:extLst>
                    <a:ext uri="{9D8B030D-6E8A-4147-A177-3AD203B41FA5}">
                      <a16:colId xmlns:a16="http://schemas.microsoft.com/office/drawing/2014/main" val="4285814932"/>
                    </a:ext>
                  </a:extLst>
                </a:gridCol>
                <a:gridCol w="1599241">
                  <a:extLst>
                    <a:ext uri="{9D8B030D-6E8A-4147-A177-3AD203B41FA5}">
                      <a16:colId xmlns:a16="http://schemas.microsoft.com/office/drawing/2014/main" val="2202348926"/>
                    </a:ext>
                  </a:extLst>
                </a:gridCol>
              </a:tblGrid>
              <a:tr h="488082">
                <a:tc>
                  <a:txBody>
                    <a:bodyPr/>
                    <a:lstStyle/>
                    <a:p>
                      <a:endParaRPr lang="en-US" sz="1200" dirty="0">
                        <a:solidFill>
                          <a:srgbClr val="787878"/>
                        </a:solidFill>
                      </a:endParaRPr>
                    </a:p>
                  </a:txBody>
                  <a:tcPr>
                    <a:solidFill>
                      <a:srgbClr val="20A5E8"/>
                    </a:solidFill>
                  </a:tcPr>
                </a:tc>
                <a:tc>
                  <a:txBody>
                    <a:bodyPr/>
                    <a:lstStyle/>
                    <a:p>
                      <a:pPr algn="ctr"/>
                      <a:r>
                        <a:rPr lang="en-US" sz="1200" dirty="0">
                          <a:solidFill>
                            <a:schemeClr val="bg1"/>
                          </a:solidFill>
                        </a:rPr>
                        <a:t>Past 3-Month User</a:t>
                      </a:r>
                      <a:endParaRPr lang="en-US" sz="1200" b="0" dirty="0">
                        <a:solidFill>
                          <a:schemeClr val="bg1"/>
                        </a:solidFill>
                      </a:endParaRPr>
                    </a:p>
                  </a:txBody>
                  <a:tcPr anchor="b">
                    <a:solidFill>
                      <a:srgbClr val="20A5E8"/>
                    </a:solidFill>
                  </a:tcPr>
                </a:tc>
                <a:tc>
                  <a:txBody>
                    <a:bodyPr/>
                    <a:lstStyle/>
                    <a:p>
                      <a:pPr algn="ctr"/>
                      <a:r>
                        <a:rPr lang="en-US" sz="1200" dirty="0"/>
                        <a:t>At least once a month (A)</a:t>
                      </a:r>
                    </a:p>
                  </a:txBody>
                  <a:tcPr anchor="b">
                    <a:solidFill>
                      <a:srgbClr val="20A5E8"/>
                    </a:solidFill>
                  </a:tcPr>
                </a:tc>
                <a:tc>
                  <a:txBody>
                    <a:bodyPr/>
                    <a:lstStyle/>
                    <a:p>
                      <a:pPr algn="ctr"/>
                      <a:r>
                        <a:rPr lang="en-US" sz="1200" dirty="0"/>
                        <a:t>Less often</a:t>
                      </a:r>
                    </a:p>
                    <a:p>
                      <a:pPr algn="ctr"/>
                      <a:r>
                        <a:rPr lang="en-US" sz="1200" dirty="0"/>
                        <a:t>(B)</a:t>
                      </a:r>
                    </a:p>
                  </a:txBody>
                  <a:tcPr anchor="b">
                    <a:solidFill>
                      <a:srgbClr val="20A5E8"/>
                    </a:solidFill>
                  </a:tcPr>
                </a:tc>
                <a:tc>
                  <a:txBody>
                    <a:bodyPr/>
                    <a:lstStyle/>
                    <a:p>
                      <a:pPr algn="ctr"/>
                      <a:r>
                        <a:rPr lang="en-US" sz="1200" dirty="0"/>
                        <a:t>Never</a:t>
                      </a:r>
                    </a:p>
                    <a:p>
                      <a:pPr algn="ctr"/>
                      <a:r>
                        <a:rPr lang="en-US" sz="1200" dirty="0"/>
                        <a:t>(C)</a:t>
                      </a:r>
                    </a:p>
                  </a:txBody>
                  <a:tcPr anchor="b">
                    <a:solidFill>
                      <a:srgbClr val="20A5E8"/>
                    </a:solidFill>
                  </a:tcPr>
                </a:tc>
                <a:extLst>
                  <a:ext uri="{0D108BD9-81ED-4DB2-BD59-A6C34878D82A}">
                    <a16:rowId xmlns:a16="http://schemas.microsoft.com/office/drawing/2014/main" val="2369475805"/>
                  </a:ext>
                </a:extLst>
              </a:tr>
              <a:tr h="274320">
                <a:tc>
                  <a:txBody>
                    <a:bodyPr/>
                    <a:lstStyle/>
                    <a:p>
                      <a:r>
                        <a:rPr lang="en-US" sz="1200" dirty="0">
                          <a:solidFill>
                            <a:srgbClr val="787878"/>
                          </a:solidFill>
                        </a:rPr>
                        <a:t>Total</a:t>
                      </a:r>
                    </a:p>
                  </a:txBody>
                  <a:tcPr anchor="ctr"/>
                </a:tc>
                <a:tc>
                  <a:txBody>
                    <a:bodyPr/>
                    <a:lstStyle/>
                    <a:p>
                      <a:pPr algn="ctr"/>
                      <a:r>
                        <a:rPr lang="en-US" sz="1200" kern="1200" dirty="0">
                          <a:solidFill>
                            <a:srgbClr val="787878"/>
                          </a:solidFill>
                          <a:latin typeface="+mn-lt"/>
                          <a:ea typeface="+mn-ea"/>
                          <a:cs typeface="+mn-cs"/>
                        </a:rPr>
                        <a:t>304</a:t>
                      </a:r>
                    </a:p>
                  </a:txBody>
                  <a:tcPr anchor="ctr"/>
                </a:tc>
                <a:tc>
                  <a:txBody>
                    <a:bodyPr/>
                    <a:lstStyle/>
                    <a:p>
                      <a:pPr algn="ctr"/>
                      <a:r>
                        <a:rPr lang="en-US" sz="1200" kern="1200" dirty="0">
                          <a:solidFill>
                            <a:srgbClr val="787878"/>
                          </a:solidFill>
                          <a:latin typeface="+mn-lt"/>
                          <a:ea typeface="+mn-ea"/>
                          <a:cs typeface="+mn-cs"/>
                        </a:rPr>
                        <a:t>196</a:t>
                      </a:r>
                    </a:p>
                  </a:txBody>
                  <a:tcPr anchor="ctr"/>
                </a:tc>
                <a:tc>
                  <a:txBody>
                    <a:bodyPr/>
                    <a:lstStyle/>
                    <a:p>
                      <a:pPr algn="ctr"/>
                      <a:r>
                        <a:rPr lang="en-US" sz="1200" kern="1200" dirty="0">
                          <a:solidFill>
                            <a:srgbClr val="787878"/>
                          </a:solidFill>
                          <a:latin typeface="+mn-lt"/>
                          <a:ea typeface="+mn-ea"/>
                          <a:cs typeface="+mn-cs"/>
                        </a:rPr>
                        <a:t>91*</a:t>
                      </a:r>
                    </a:p>
                  </a:txBody>
                  <a:tcPr anchor="ctr"/>
                </a:tc>
                <a:tc>
                  <a:txBody>
                    <a:bodyPr/>
                    <a:lstStyle/>
                    <a:p>
                      <a:pPr algn="ctr"/>
                      <a:r>
                        <a:rPr lang="en-US" sz="1200" kern="1200" dirty="0">
                          <a:solidFill>
                            <a:srgbClr val="787878"/>
                          </a:solidFill>
                          <a:latin typeface="+mn-lt"/>
                          <a:ea typeface="+mn-ea"/>
                          <a:cs typeface="+mn-cs"/>
                        </a:rPr>
                        <a:t>181</a:t>
                      </a:r>
                    </a:p>
                  </a:txBody>
                  <a:tcPr anchor="ctr"/>
                </a:tc>
                <a:extLst>
                  <a:ext uri="{0D108BD9-81ED-4DB2-BD59-A6C34878D82A}">
                    <a16:rowId xmlns:a16="http://schemas.microsoft.com/office/drawing/2014/main" val="2217310208"/>
                  </a:ext>
                </a:extLst>
              </a:tr>
              <a:tr h="274320">
                <a:tc>
                  <a:txBody>
                    <a:bodyPr/>
                    <a:lstStyle/>
                    <a:p>
                      <a:r>
                        <a:rPr lang="en-US" sz="1200" dirty="0">
                          <a:solidFill>
                            <a:srgbClr val="787878"/>
                          </a:solidFill>
                        </a:rPr>
                        <a:t>Type of vehicle</a:t>
                      </a: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extLst>
                  <a:ext uri="{0D108BD9-81ED-4DB2-BD59-A6C34878D82A}">
                    <a16:rowId xmlns:a16="http://schemas.microsoft.com/office/drawing/2014/main" val="160630218"/>
                  </a:ext>
                </a:extLst>
              </a:tr>
              <a:tr h="274320">
                <a:tc>
                  <a:txBody>
                    <a:bodyPr/>
                    <a:lstStyle/>
                    <a:p>
                      <a:pPr marL="91440"/>
                      <a:r>
                        <a:rPr lang="en-US" sz="1200" dirty="0">
                          <a:solidFill>
                            <a:srgbClr val="787878"/>
                          </a:solidFill>
                        </a:rPr>
                        <a:t>Sedan/Coupe </a:t>
                      </a:r>
                    </a:p>
                  </a:txBody>
                  <a:tcPr anchor="ctr"/>
                </a:tc>
                <a:tc>
                  <a:txBody>
                    <a:bodyPr/>
                    <a:lstStyle/>
                    <a:p>
                      <a:pPr algn="ctr"/>
                      <a:r>
                        <a:rPr lang="en-US" sz="1200" kern="1200" dirty="0">
                          <a:solidFill>
                            <a:srgbClr val="787878"/>
                          </a:solidFill>
                          <a:latin typeface="+mn-lt"/>
                          <a:ea typeface="+mn-ea"/>
                          <a:cs typeface="+mn-cs"/>
                        </a:rPr>
                        <a:t>59%</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62%</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56%</a:t>
                      </a:r>
                    </a:p>
                  </a:txBody>
                  <a:tcPr anchor="ctr">
                    <a:lnL w="12700" cap="flat" cmpd="sng" algn="ctr">
                      <a:solidFill>
                        <a:schemeClr val="tx1"/>
                      </a:solidFill>
                      <a:prstDash val="dash"/>
                      <a:round/>
                      <a:headEnd type="none" w="med" len="med"/>
                      <a:tailEnd type="none" w="med" len="med"/>
                    </a:lnL>
                  </a:tcPr>
                </a:tc>
                <a:tc>
                  <a:txBody>
                    <a:bodyPr/>
                    <a:lstStyle/>
                    <a:p>
                      <a:pPr algn="ctr"/>
                      <a:r>
                        <a:rPr lang="en-US" sz="1200" kern="1200" dirty="0">
                          <a:solidFill>
                            <a:srgbClr val="787878"/>
                          </a:solidFill>
                          <a:latin typeface="+mn-lt"/>
                          <a:ea typeface="+mn-ea"/>
                          <a:cs typeface="+mn-cs"/>
                        </a:rPr>
                        <a:t>42%</a:t>
                      </a: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4218363643"/>
                  </a:ext>
                </a:extLst>
              </a:tr>
              <a:tr h="274320">
                <a:tc>
                  <a:txBody>
                    <a:bodyPr/>
                    <a:lstStyle/>
                    <a:p>
                      <a:pPr marL="91440"/>
                      <a:r>
                        <a:rPr lang="en-US" sz="1200" dirty="0">
                          <a:solidFill>
                            <a:srgbClr val="787878"/>
                          </a:solidFill>
                        </a:rPr>
                        <a:t>Truck/SUV/Van </a:t>
                      </a:r>
                    </a:p>
                  </a:txBody>
                  <a:tcPr anchor="ctr"/>
                </a:tc>
                <a:tc>
                  <a:txBody>
                    <a:bodyPr/>
                    <a:lstStyle/>
                    <a:p>
                      <a:pPr algn="ctr"/>
                      <a:r>
                        <a:rPr lang="en-US" sz="1200" kern="1200" dirty="0">
                          <a:solidFill>
                            <a:srgbClr val="787878"/>
                          </a:solidFill>
                          <a:latin typeface="+mn-lt"/>
                          <a:ea typeface="+mn-ea"/>
                          <a:cs typeface="+mn-cs"/>
                        </a:rPr>
                        <a:t>38%</a:t>
                      </a:r>
                    </a:p>
                  </a:txBody>
                  <a:tcPr anchor="ctr"/>
                </a:tc>
                <a:tc>
                  <a:txBody>
                    <a:bodyPr/>
                    <a:lstStyle/>
                    <a:p>
                      <a:pPr algn="ctr"/>
                      <a:r>
                        <a:rPr lang="en-US" sz="1200" kern="1200" dirty="0">
                          <a:solidFill>
                            <a:srgbClr val="787878"/>
                          </a:solidFill>
                          <a:latin typeface="+mn-lt"/>
                          <a:ea typeface="+mn-ea"/>
                          <a:cs typeface="+mn-cs"/>
                        </a:rPr>
                        <a:t>35%</a:t>
                      </a:r>
                    </a:p>
                  </a:txBody>
                  <a:tcPr anchor="ctr">
                    <a:lnT w="12700" cap="flat" cmpd="sng" algn="ctr">
                      <a:solidFill>
                        <a:schemeClr val="tx1"/>
                      </a:solidFill>
                      <a:prstDash val="dash"/>
                      <a:round/>
                      <a:headEnd type="none" w="med" len="med"/>
                      <a:tailEnd type="none" w="med" len="med"/>
                    </a:lnT>
                  </a:tcPr>
                </a:tc>
                <a:tc>
                  <a:txBody>
                    <a:bodyPr/>
                    <a:lstStyle/>
                    <a:p>
                      <a:pPr algn="ctr"/>
                      <a:r>
                        <a:rPr lang="en-US" sz="1200" kern="1200" dirty="0">
                          <a:solidFill>
                            <a:srgbClr val="787878"/>
                          </a:solidFill>
                          <a:latin typeface="+mn-lt"/>
                          <a:ea typeface="+mn-ea"/>
                          <a:cs typeface="+mn-cs"/>
                        </a:rPr>
                        <a:t>40%</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54%</a:t>
                      </a:r>
                      <a:r>
                        <a:rPr lang="en-US" sz="1200" b="1" u="none" strike="noStrike" kern="1200" baseline="30000" dirty="0">
                          <a:solidFill>
                            <a:srgbClr val="787878"/>
                          </a:solidFill>
                          <a:effectLst/>
                          <a:latin typeface="+mn-lt"/>
                          <a:ea typeface="+mn-ea"/>
                          <a:cs typeface="+mn-cs"/>
                        </a:rPr>
                        <a:t>A</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477713627"/>
                  </a:ext>
                </a:extLst>
              </a:tr>
              <a:tr h="274320">
                <a:tc>
                  <a:txBody>
                    <a:bodyPr/>
                    <a:lstStyle/>
                    <a:p>
                      <a:pPr marL="91440"/>
                      <a:r>
                        <a:rPr lang="en-US" sz="1200" dirty="0">
                          <a:solidFill>
                            <a:srgbClr val="787878"/>
                          </a:solidFill>
                        </a:rPr>
                        <a:t>Motorcycle/Other </a:t>
                      </a:r>
                    </a:p>
                  </a:txBody>
                  <a:tcPr anchor="ctr"/>
                </a:tc>
                <a:tc>
                  <a:txBody>
                    <a:bodyPr/>
                    <a:lstStyle/>
                    <a:p>
                      <a:pPr algn="ctr"/>
                      <a:r>
                        <a:rPr lang="en-US" sz="1200" kern="1200" dirty="0">
                          <a:solidFill>
                            <a:srgbClr val="787878"/>
                          </a:solidFill>
                          <a:latin typeface="+mn-lt"/>
                          <a:ea typeface="+mn-ea"/>
                          <a:cs typeface="+mn-cs"/>
                        </a:rPr>
                        <a:t>3%</a:t>
                      </a:r>
                    </a:p>
                  </a:txBody>
                  <a:tcPr anchor="ctr"/>
                </a:tc>
                <a:tc>
                  <a:txBody>
                    <a:bodyPr/>
                    <a:lstStyle/>
                    <a:p>
                      <a:pPr algn="ctr"/>
                      <a:r>
                        <a:rPr lang="en-US" sz="1200" kern="1200" dirty="0">
                          <a:solidFill>
                            <a:srgbClr val="787878"/>
                          </a:solidFill>
                          <a:latin typeface="+mn-lt"/>
                          <a:ea typeface="+mn-ea"/>
                          <a:cs typeface="+mn-cs"/>
                        </a:rPr>
                        <a:t>3%</a:t>
                      </a:r>
                    </a:p>
                  </a:txBody>
                  <a:tcPr anchor="ctr"/>
                </a:tc>
                <a:tc>
                  <a:txBody>
                    <a:bodyPr/>
                    <a:lstStyle/>
                    <a:p>
                      <a:pPr algn="ctr"/>
                      <a:r>
                        <a:rPr lang="en-US" sz="1200" kern="1200" dirty="0">
                          <a:solidFill>
                            <a:srgbClr val="787878"/>
                          </a:solidFill>
                          <a:latin typeface="+mn-lt"/>
                          <a:ea typeface="+mn-ea"/>
                          <a:cs typeface="+mn-cs"/>
                        </a:rPr>
                        <a:t>4%</a:t>
                      </a:r>
                    </a:p>
                  </a:txBody>
                  <a:tcPr anchor="ctr"/>
                </a:tc>
                <a:tc>
                  <a:txBody>
                    <a:bodyPr/>
                    <a:lstStyle/>
                    <a:p>
                      <a:pPr algn="ctr"/>
                      <a:r>
                        <a:rPr lang="en-US" sz="1200" kern="1200" dirty="0">
                          <a:solidFill>
                            <a:srgbClr val="787878"/>
                          </a:solidFill>
                          <a:latin typeface="+mn-lt"/>
                          <a:ea typeface="+mn-ea"/>
                          <a:cs typeface="+mn-cs"/>
                        </a:rPr>
                        <a:t>5%</a:t>
                      </a: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3717792709"/>
                  </a:ext>
                </a:extLst>
              </a:tr>
              <a:tr h="274320">
                <a:tc>
                  <a:txBody>
                    <a:bodyPr/>
                    <a:lstStyle/>
                    <a:p>
                      <a:r>
                        <a:rPr lang="en-US" sz="1200" dirty="0">
                          <a:solidFill>
                            <a:srgbClr val="787878"/>
                          </a:solidFill>
                        </a:rPr>
                        <a:t>Driving Between 11PM and 4AM</a:t>
                      </a: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tc>
                <a:extLst>
                  <a:ext uri="{0D108BD9-81ED-4DB2-BD59-A6C34878D82A}">
                    <a16:rowId xmlns:a16="http://schemas.microsoft.com/office/drawing/2014/main" val="3312048126"/>
                  </a:ext>
                </a:extLst>
              </a:tr>
              <a:tr h="274320">
                <a:tc>
                  <a:txBody>
                    <a:bodyPr/>
                    <a:lstStyle/>
                    <a:p>
                      <a:pPr marL="91440"/>
                      <a:r>
                        <a:rPr lang="en-US" sz="1200" dirty="0">
                          <a:solidFill>
                            <a:srgbClr val="787878"/>
                          </a:solidFill>
                        </a:rPr>
                        <a:t>At least once a month</a:t>
                      </a:r>
                    </a:p>
                  </a:txBody>
                  <a:tcPr/>
                </a:tc>
                <a:tc>
                  <a:txBody>
                    <a:bodyPr/>
                    <a:lstStyle/>
                    <a:p>
                      <a:pPr algn="ctr"/>
                      <a:r>
                        <a:rPr lang="en-US" sz="1200" kern="1200" dirty="0">
                          <a:solidFill>
                            <a:srgbClr val="787878"/>
                          </a:solidFill>
                          <a:latin typeface="+mn-lt"/>
                          <a:ea typeface="+mn-ea"/>
                          <a:cs typeface="+mn-cs"/>
                        </a:rPr>
                        <a:t>51%</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66%</a:t>
                      </a:r>
                      <a:r>
                        <a:rPr lang="en-US" sz="1200" b="1" u="none" strike="noStrike" kern="1200" baseline="30000" dirty="0">
                          <a:solidFill>
                            <a:srgbClr val="787878"/>
                          </a:solidFill>
                          <a:effectLst/>
                          <a:latin typeface="+mn-lt"/>
                          <a:ea typeface="+mn-ea"/>
                          <a:cs typeface="+mn-cs"/>
                        </a:rPr>
                        <a:t>BC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b="1" kern="1200" dirty="0">
                          <a:solidFill>
                            <a:srgbClr val="787878"/>
                          </a:solidFill>
                          <a:latin typeface="+mn-lt"/>
                          <a:ea typeface="+mn-ea"/>
                          <a:cs typeface="+mn-cs"/>
                        </a:rPr>
                        <a:t>46%</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17%</a:t>
                      </a:r>
                    </a:p>
                  </a:txBody>
                  <a:tcPr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779336377"/>
                  </a:ext>
                </a:extLst>
              </a:tr>
              <a:tr h="274320">
                <a:tc>
                  <a:txBody>
                    <a:bodyPr/>
                    <a:lstStyle/>
                    <a:p>
                      <a:pPr marL="91440"/>
                      <a:r>
                        <a:rPr lang="en-US" sz="1200" dirty="0">
                          <a:solidFill>
                            <a:srgbClr val="787878"/>
                          </a:solidFill>
                        </a:rPr>
                        <a:t>Less often</a:t>
                      </a:r>
                    </a:p>
                  </a:txBody>
                  <a:tcPr/>
                </a:tc>
                <a:tc>
                  <a:txBody>
                    <a:bodyPr/>
                    <a:lstStyle/>
                    <a:p>
                      <a:pPr algn="ctr"/>
                      <a:r>
                        <a:rPr lang="en-US" sz="1200" kern="1200" dirty="0">
                          <a:solidFill>
                            <a:srgbClr val="787878"/>
                          </a:solidFill>
                          <a:latin typeface="+mn-lt"/>
                          <a:ea typeface="+mn-ea"/>
                          <a:cs typeface="+mn-cs"/>
                        </a:rPr>
                        <a:t>30%</a:t>
                      </a:r>
                    </a:p>
                  </a:txBody>
                  <a:tcPr anchor="ctr"/>
                </a:tc>
                <a:tc>
                  <a:txBody>
                    <a:bodyPr/>
                    <a:lstStyle/>
                    <a:p>
                      <a:pPr algn="ctr"/>
                      <a:r>
                        <a:rPr lang="en-US" sz="1200" kern="1200" dirty="0">
                          <a:solidFill>
                            <a:srgbClr val="787878"/>
                          </a:solidFill>
                          <a:latin typeface="+mn-lt"/>
                          <a:ea typeface="+mn-ea"/>
                          <a:cs typeface="+mn-cs"/>
                        </a:rPr>
                        <a:t>21%</a:t>
                      </a:r>
                    </a:p>
                  </a:txBody>
                  <a:tcPr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a:r>
                        <a:rPr lang="en-US" sz="1200" b="1" kern="1200" dirty="0">
                          <a:solidFill>
                            <a:srgbClr val="787878"/>
                          </a:solidFill>
                          <a:latin typeface="+mn-lt"/>
                          <a:ea typeface="+mn-ea"/>
                          <a:cs typeface="+mn-cs"/>
                        </a:rPr>
                        <a:t>42%</a:t>
                      </a:r>
                      <a:r>
                        <a:rPr lang="en-US" sz="1200" b="1" u="none" strike="noStrike" kern="1200" baseline="30000" dirty="0">
                          <a:solidFill>
                            <a:srgbClr val="787878"/>
                          </a:solidFill>
                          <a:effectLst/>
                          <a:latin typeface="+mn-lt"/>
                          <a:ea typeface="+mn-ea"/>
                          <a:cs typeface="+mn-cs"/>
                        </a:rPr>
                        <a:t>A</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b="1" kern="1200" dirty="0">
                          <a:solidFill>
                            <a:srgbClr val="787878"/>
                          </a:solidFill>
                          <a:latin typeface="+mn-lt"/>
                          <a:ea typeface="+mn-ea"/>
                          <a:cs typeface="+mn-cs"/>
                        </a:rPr>
                        <a:t>37%</a:t>
                      </a:r>
                      <a:r>
                        <a:rPr lang="en-US" sz="1200" b="1" u="none" strike="noStrike" kern="1200" baseline="30000" dirty="0">
                          <a:solidFill>
                            <a:srgbClr val="787878"/>
                          </a:solidFill>
                          <a:effectLst/>
                          <a:latin typeface="+mn-lt"/>
                          <a:ea typeface="+mn-ea"/>
                          <a:cs typeface="+mn-cs"/>
                        </a:rPr>
                        <a:t>A</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2681063837"/>
                  </a:ext>
                </a:extLst>
              </a:tr>
              <a:tr h="274320">
                <a:tc>
                  <a:txBody>
                    <a:bodyPr/>
                    <a:lstStyle/>
                    <a:p>
                      <a:pPr marL="91440"/>
                      <a:r>
                        <a:rPr lang="en-US" sz="1200" dirty="0">
                          <a:solidFill>
                            <a:srgbClr val="787878"/>
                          </a:solidFill>
                        </a:rPr>
                        <a:t>Never</a:t>
                      </a:r>
                    </a:p>
                  </a:txBody>
                  <a:tcPr/>
                </a:tc>
                <a:tc>
                  <a:txBody>
                    <a:bodyPr/>
                    <a:lstStyle/>
                    <a:p>
                      <a:pPr algn="ctr"/>
                      <a:r>
                        <a:rPr lang="en-US" sz="1200" kern="1200" dirty="0">
                          <a:solidFill>
                            <a:srgbClr val="787878"/>
                          </a:solidFill>
                          <a:latin typeface="+mn-lt"/>
                          <a:ea typeface="+mn-ea"/>
                          <a:cs typeface="+mn-cs"/>
                        </a:rPr>
                        <a:t>19%</a:t>
                      </a:r>
                    </a:p>
                  </a:txBody>
                  <a:tcPr anchor="ctr"/>
                </a:tc>
                <a:tc>
                  <a:txBody>
                    <a:bodyPr/>
                    <a:lstStyle/>
                    <a:p>
                      <a:pPr algn="ctr"/>
                      <a:r>
                        <a:rPr lang="en-US" sz="1200" kern="1200" dirty="0">
                          <a:solidFill>
                            <a:srgbClr val="787878"/>
                          </a:solidFill>
                          <a:latin typeface="+mn-lt"/>
                          <a:ea typeface="+mn-ea"/>
                          <a:cs typeface="+mn-cs"/>
                        </a:rPr>
                        <a:t>13%</a:t>
                      </a:r>
                    </a:p>
                  </a:txBody>
                  <a:tcPr anchor="ctr"/>
                </a:tc>
                <a:tc>
                  <a:txBody>
                    <a:bodyPr/>
                    <a:lstStyle/>
                    <a:p>
                      <a:pPr algn="ctr"/>
                      <a:r>
                        <a:rPr lang="en-US" sz="1200" kern="1200" dirty="0">
                          <a:solidFill>
                            <a:srgbClr val="787878"/>
                          </a:solidFill>
                          <a:latin typeface="+mn-lt"/>
                          <a:ea typeface="+mn-ea"/>
                          <a:cs typeface="+mn-cs"/>
                        </a:rPr>
                        <a:t>12%</a:t>
                      </a:r>
                    </a:p>
                  </a:txBody>
                  <a:tcPr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a:r>
                        <a:rPr lang="en-US" sz="1200" b="1" kern="1200" dirty="0">
                          <a:solidFill>
                            <a:srgbClr val="787878"/>
                          </a:solidFill>
                          <a:latin typeface="+mn-lt"/>
                          <a:ea typeface="+mn-ea"/>
                          <a:cs typeface="+mn-cs"/>
                        </a:rPr>
                        <a:t>46%</a:t>
                      </a:r>
                      <a:r>
                        <a:rPr lang="en-US" sz="1200" b="1" u="none" strike="noStrike" kern="1200" baseline="30000" dirty="0">
                          <a:solidFill>
                            <a:srgbClr val="787878"/>
                          </a:solidFill>
                          <a:effectLst/>
                          <a:latin typeface="+mn-lt"/>
                          <a:ea typeface="+mn-ea"/>
                          <a:cs typeface="+mn-cs"/>
                        </a:rPr>
                        <a:t>AB</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3632012182"/>
                  </a:ext>
                </a:extLst>
              </a:tr>
              <a:tr h="274320">
                <a:tc>
                  <a:txBody>
                    <a:bodyPr/>
                    <a:lstStyle/>
                    <a:p>
                      <a:r>
                        <a:rPr lang="en-US" sz="1200" dirty="0">
                          <a:solidFill>
                            <a:srgbClr val="787878"/>
                          </a:solidFill>
                        </a:rPr>
                        <a:t>Citation Past Year</a:t>
                      </a: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679791434"/>
                  </a:ext>
                </a:extLst>
              </a:tr>
              <a:tr h="274320">
                <a:tc>
                  <a:txBody>
                    <a:bodyPr/>
                    <a:lstStyle/>
                    <a:p>
                      <a:pPr marL="91440"/>
                      <a:r>
                        <a:rPr lang="en-US" sz="1200" dirty="0">
                          <a:solidFill>
                            <a:srgbClr val="787878"/>
                          </a:solidFill>
                        </a:rPr>
                        <a:t>Yes </a:t>
                      </a:r>
                    </a:p>
                  </a:txBody>
                  <a:tcPr anchor="ctr"/>
                </a:tc>
                <a:tc>
                  <a:txBody>
                    <a:bodyPr/>
                    <a:lstStyle/>
                    <a:p>
                      <a:pPr algn="ctr"/>
                      <a:r>
                        <a:rPr lang="en-US" sz="1200" kern="1200" dirty="0">
                          <a:solidFill>
                            <a:srgbClr val="787878"/>
                          </a:solidFill>
                          <a:latin typeface="+mn-lt"/>
                          <a:ea typeface="+mn-ea"/>
                          <a:cs typeface="+mn-cs"/>
                        </a:rPr>
                        <a:t>14%</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19%</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b="1" kern="1200" dirty="0">
                          <a:solidFill>
                            <a:srgbClr val="787878"/>
                          </a:solidFill>
                          <a:latin typeface="+mn-lt"/>
                          <a:ea typeface="+mn-ea"/>
                          <a:cs typeface="+mn-cs"/>
                        </a:rPr>
                        <a:t>14%</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3%</a:t>
                      </a:r>
                    </a:p>
                  </a:txBody>
                  <a:tcPr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955786349"/>
                  </a:ext>
                </a:extLst>
              </a:tr>
              <a:tr h="274320">
                <a:tc>
                  <a:txBody>
                    <a:bodyPr/>
                    <a:lstStyle/>
                    <a:p>
                      <a:pPr marL="91440"/>
                      <a:r>
                        <a:rPr lang="en-US" sz="1200" dirty="0">
                          <a:solidFill>
                            <a:srgbClr val="787878"/>
                          </a:solidFill>
                        </a:rPr>
                        <a:t>No</a:t>
                      </a:r>
                    </a:p>
                  </a:txBody>
                  <a:tcPr anchor="ctr"/>
                </a:tc>
                <a:tc>
                  <a:txBody>
                    <a:bodyPr/>
                    <a:lstStyle/>
                    <a:p>
                      <a:pPr algn="ctr"/>
                      <a:r>
                        <a:rPr lang="en-US" sz="1200" kern="1200" dirty="0">
                          <a:solidFill>
                            <a:srgbClr val="787878"/>
                          </a:solidFill>
                          <a:latin typeface="+mn-lt"/>
                          <a:ea typeface="+mn-ea"/>
                          <a:cs typeface="+mn-cs"/>
                        </a:rPr>
                        <a:t>86%</a:t>
                      </a:r>
                    </a:p>
                  </a:txBody>
                  <a:tcPr anchor="ctr"/>
                </a:tc>
                <a:tc>
                  <a:txBody>
                    <a:bodyPr/>
                    <a:lstStyle/>
                    <a:p>
                      <a:pPr algn="ctr"/>
                      <a:r>
                        <a:rPr lang="en-US" sz="1200" kern="1200" dirty="0">
                          <a:solidFill>
                            <a:srgbClr val="787878"/>
                          </a:solidFill>
                          <a:latin typeface="+mn-lt"/>
                          <a:ea typeface="+mn-ea"/>
                          <a:cs typeface="+mn-cs"/>
                        </a:rPr>
                        <a:t>81%</a:t>
                      </a:r>
                    </a:p>
                  </a:txBody>
                  <a:tcPr anchor="ctr">
                    <a:lnT w="12700" cap="flat" cmpd="sng" algn="ctr">
                      <a:solidFill>
                        <a:schemeClr val="tx1"/>
                      </a:solidFill>
                      <a:prstDash val="dash"/>
                      <a:round/>
                      <a:headEnd type="none" w="med" len="med"/>
                      <a:tailEnd type="none" w="med" len="med"/>
                    </a:lnT>
                  </a:tcPr>
                </a:tc>
                <a:tc>
                  <a:txBody>
                    <a:bodyPr/>
                    <a:lstStyle/>
                    <a:p>
                      <a:pPr algn="ctr"/>
                      <a:r>
                        <a:rPr lang="en-US" sz="1200" kern="1200" dirty="0">
                          <a:solidFill>
                            <a:srgbClr val="787878"/>
                          </a:solidFill>
                          <a:latin typeface="+mn-lt"/>
                          <a:ea typeface="+mn-ea"/>
                          <a:cs typeface="+mn-cs"/>
                        </a:rPr>
                        <a:t>86%</a:t>
                      </a:r>
                    </a:p>
                  </a:txBody>
                  <a:tcPr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a:r>
                        <a:rPr lang="en-US" sz="1200" b="1" kern="1200" dirty="0">
                          <a:solidFill>
                            <a:srgbClr val="787878"/>
                          </a:solidFill>
                          <a:latin typeface="+mn-lt"/>
                          <a:ea typeface="+mn-ea"/>
                          <a:cs typeface="+mn-cs"/>
                        </a:rPr>
                        <a:t>97%</a:t>
                      </a:r>
                      <a:r>
                        <a:rPr lang="en-US" sz="1200" b="1" u="none" strike="noStrike" kern="1200" baseline="30000" dirty="0">
                          <a:solidFill>
                            <a:srgbClr val="787878"/>
                          </a:solidFill>
                          <a:effectLst/>
                          <a:latin typeface="+mn-lt"/>
                          <a:ea typeface="+mn-ea"/>
                          <a:cs typeface="+mn-cs"/>
                        </a:rPr>
                        <a:t>AB</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4141675288"/>
                  </a:ext>
                </a:extLst>
              </a:tr>
              <a:tr h="274320">
                <a:tc>
                  <a:txBody>
                    <a:bodyPr/>
                    <a:lstStyle/>
                    <a:p>
                      <a:r>
                        <a:rPr lang="en-US" sz="1200" dirty="0">
                          <a:solidFill>
                            <a:srgbClr val="787878"/>
                          </a:solidFill>
                        </a:rPr>
                        <a:t>Crash Past Year</a:t>
                      </a: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1965247889"/>
                  </a:ext>
                </a:extLst>
              </a:tr>
              <a:tr h="274320">
                <a:tc>
                  <a:txBody>
                    <a:bodyPr/>
                    <a:lstStyle/>
                    <a:p>
                      <a:pPr marL="91440"/>
                      <a:r>
                        <a:rPr lang="en-US" sz="1200" dirty="0">
                          <a:solidFill>
                            <a:srgbClr val="787878"/>
                          </a:solidFill>
                        </a:rPr>
                        <a:t>Yes</a:t>
                      </a:r>
                    </a:p>
                  </a:txBody>
                  <a:tcPr anchor="ctr"/>
                </a:tc>
                <a:tc>
                  <a:txBody>
                    <a:bodyPr/>
                    <a:lstStyle/>
                    <a:p>
                      <a:pPr algn="ctr"/>
                      <a:r>
                        <a:rPr lang="en-US" sz="1200" kern="1200" dirty="0">
                          <a:solidFill>
                            <a:srgbClr val="787878"/>
                          </a:solidFill>
                          <a:latin typeface="+mn-lt"/>
                          <a:ea typeface="+mn-ea"/>
                          <a:cs typeface="+mn-cs"/>
                        </a:rPr>
                        <a:t>14%</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20%</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7%</a:t>
                      </a:r>
                    </a:p>
                  </a:txBody>
                  <a:tcPr anchor="ctr">
                    <a:lnL w="12700" cap="flat" cmpd="sng" algn="ctr">
                      <a:solidFill>
                        <a:schemeClr val="tx1"/>
                      </a:solidFill>
                      <a:prstDash val="dash"/>
                      <a:round/>
                      <a:headEnd type="none" w="med" len="med"/>
                      <a:tailEnd type="none" w="med" len="med"/>
                    </a:lnL>
                  </a:tcPr>
                </a:tc>
                <a:tc>
                  <a:txBody>
                    <a:bodyPr/>
                    <a:lstStyle/>
                    <a:p>
                      <a:pPr algn="ctr"/>
                      <a:r>
                        <a:rPr lang="en-US" sz="1200" kern="1200" dirty="0">
                          <a:solidFill>
                            <a:srgbClr val="787878"/>
                          </a:solidFill>
                          <a:latin typeface="+mn-lt"/>
                          <a:ea typeface="+mn-ea"/>
                          <a:cs typeface="+mn-cs"/>
                        </a:rPr>
                        <a:t>5%</a:t>
                      </a: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594446566"/>
                  </a:ext>
                </a:extLst>
              </a:tr>
              <a:tr h="274320">
                <a:tc>
                  <a:txBody>
                    <a:bodyPr/>
                    <a:lstStyle/>
                    <a:p>
                      <a:pPr marL="91440"/>
                      <a:r>
                        <a:rPr lang="en-US" sz="1200" dirty="0">
                          <a:solidFill>
                            <a:srgbClr val="787878"/>
                          </a:solidFill>
                        </a:rPr>
                        <a:t>No</a:t>
                      </a:r>
                    </a:p>
                  </a:txBody>
                  <a:tcPr anchor="ctr"/>
                </a:tc>
                <a:tc>
                  <a:txBody>
                    <a:bodyPr/>
                    <a:lstStyle/>
                    <a:p>
                      <a:pPr algn="ctr"/>
                      <a:r>
                        <a:rPr lang="en-US" sz="1200" kern="1200" dirty="0">
                          <a:solidFill>
                            <a:srgbClr val="787878"/>
                          </a:solidFill>
                          <a:latin typeface="+mn-lt"/>
                          <a:ea typeface="+mn-ea"/>
                          <a:cs typeface="+mn-cs"/>
                        </a:rPr>
                        <a:t>86%</a:t>
                      </a:r>
                    </a:p>
                  </a:txBody>
                  <a:tcPr anchor="ctr"/>
                </a:tc>
                <a:tc>
                  <a:txBody>
                    <a:bodyPr/>
                    <a:lstStyle/>
                    <a:p>
                      <a:pPr algn="ctr"/>
                      <a:r>
                        <a:rPr lang="en-US" sz="1200" kern="1200" dirty="0">
                          <a:solidFill>
                            <a:srgbClr val="787878"/>
                          </a:solidFill>
                          <a:latin typeface="+mn-lt"/>
                          <a:ea typeface="+mn-ea"/>
                          <a:cs typeface="+mn-cs"/>
                        </a:rPr>
                        <a:t>80%</a:t>
                      </a:r>
                    </a:p>
                  </a:txBody>
                  <a:tcPr anchor="ctr">
                    <a:lnT w="12700" cap="flat" cmpd="sng" algn="ctr">
                      <a:solidFill>
                        <a:schemeClr val="tx1"/>
                      </a:solidFill>
                      <a:prstDash val="dash"/>
                      <a:round/>
                      <a:headEnd type="none" w="med" len="med"/>
                      <a:tailEnd type="none" w="med" len="med"/>
                    </a:lnT>
                  </a:tcPr>
                </a:tc>
                <a:tc>
                  <a:txBody>
                    <a:bodyPr/>
                    <a:lstStyle/>
                    <a:p>
                      <a:pPr algn="ctr"/>
                      <a:r>
                        <a:rPr lang="en-US" sz="1200" kern="1200" dirty="0">
                          <a:solidFill>
                            <a:srgbClr val="787878"/>
                          </a:solidFill>
                          <a:latin typeface="+mn-lt"/>
                          <a:ea typeface="+mn-ea"/>
                          <a:cs typeface="+mn-cs"/>
                        </a:rPr>
                        <a:t>93%</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95%</a:t>
                      </a:r>
                      <a:r>
                        <a:rPr lang="en-US" sz="1200" b="1" u="none" strike="noStrike" kern="1200" baseline="30000" dirty="0">
                          <a:solidFill>
                            <a:srgbClr val="787878"/>
                          </a:solidFill>
                          <a:effectLst/>
                          <a:latin typeface="+mn-lt"/>
                          <a:ea typeface="+mn-ea"/>
                          <a:cs typeface="+mn-cs"/>
                        </a:rPr>
                        <a:t>A</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3144657782"/>
                  </a:ext>
                </a:extLst>
              </a:tr>
              <a:tr h="274320">
                <a:tc>
                  <a:txBody>
                    <a:bodyPr/>
                    <a:lstStyle/>
                    <a:p>
                      <a:r>
                        <a:rPr lang="en-US" sz="1200" dirty="0">
                          <a:solidFill>
                            <a:srgbClr val="787878"/>
                          </a:solidFill>
                        </a:rPr>
                        <a:t>Arrested for Driving While Intoxicated</a:t>
                      </a: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352342781"/>
                  </a:ext>
                </a:extLst>
              </a:tr>
              <a:tr h="274320">
                <a:tc>
                  <a:txBody>
                    <a:bodyPr/>
                    <a:lstStyle/>
                    <a:p>
                      <a:pPr marL="91440"/>
                      <a:r>
                        <a:rPr lang="en-US" sz="1200" dirty="0">
                          <a:solidFill>
                            <a:srgbClr val="787878"/>
                          </a:solidFill>
                        </a:rPr>
                        <a:t>Yes</a:t>
                      </a:r>
                    </a:p>
                  </a:txBody>
                  <a:tcPr anchor="ctr"/>
                </a:tc>
                <a:tc>
                  <a:txBody>
                    <a:bodyPr/>
                    <a:lstStyle/>
                    <a:p>
                      <a:pPr algn="ctr"/>
                      <a:r>
                        <a:rPr lang="en-US" sz="1200" kern="1200" dirty="0">
                          <a:solidFill>
                            <a:srgbClr val="787878"/>
                          </a:solidFill>
                          <a:latin typeface="+mn-lt"/>
                          <a:ea typeface="+mn-ea"/>
                          <a:cs typeface="+mn-cs"/>
                        </a:rPr>
                        <a:t>15%</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18%</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b="1" kern="1200" dirty="0">
                          <a:solidFill>
                            <a:srgbClr val="787878"/>
                          </a:solidFill>
                          <a:latin typeface="+mn-lt"/>
                          <a:ea typeface="+mn-ea"/>
                          <a:cs typeface="+mn-cs"/>
                        </a:rPr>
                        <a:t>21%</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7%</a:t>
                      </a:r>
                    </a:p>
                  </a:txBody>
                  <a:tcPr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3275445961"/>
                  </a:ext>
                </a:extLst>
              </a:tr>
              <a:tr h="274320">
                <a:tc>
                  <a:txBody>
                    <a:bodyPr/>
                    <a:lstStyle/>
                    <a:p>
                      <a:pPr marL="91440"/>
                      <a:r>
                        <a:rPr lang="en-US" sz="1200" dirty="0">
                          <a:solidFill>
                            <a:srgbClr val="787878"/>
                          </a:solidFill>
                        </a:rPr>
                        <a:t>No</a:t>
                      </a:r>
                    </a:p>
                  </a:txBody>
                  <a:tcPr anchor="ctr"/>
                </a:tc>
                <a:tc>
                  <a:txBody>
                    <a:bodyPr/>
                    <a:lstStyle/>
                    <a:p>
                      <a:pPr algn="ctr"/>
                      <a:r>
                        <a:rPr lang="en-US" sz="1200" kern="1200" dirty="0">
                          <a:solidFill>
                            <a:srgbClr val="787878"/>
                          </a:solidFill>
                          <a:latin typeface="+mn-lt"/>
                          <a:ea typeface="+mn-ea"/>
                          <a:cs typeface="+mn-cs"/>
                        </a:rPr>
                        <a:t>85%</a:t>
                      </a:r>
                    </a:p>
                  </a:txBody>
                  <a:tcPr anchor="ctr"/>
                </a:tc>
                <a:tc>
                  <a:txBody>
                    <a:bodyPr/>
                    <a:lstStyle/>
                    <a:p>
                      <a:pPr algn="ctr"/>
                      <a:r>
                        <a:rPr lang="en-US" sz="1200" kern="1200" dirty="0">
                          <a:solidFill>
                            <a:srgbClr val="787878"/>
                          </a:solidFill>
                          <a:latin typeface="+mn-lt"/>
                          <a:ea typeface="+mn-ea"/>
                          <a:cs typeface="+mn-cs"/>
                        </a:rPr>
                        <a:t>82%</a:t>
                      </a:r>
                    </a:p>
                  </a:txBody>
                  <a:tcPr anchor="ctr">
                    <a:lnT w="12700" cap="flat" cmpd="sng" algn="ctr">
                      <a:solidFill>
                        <a:schemeClr val="tx1"/>
                      </a:solidFill>
                      <a:prstDash val="dash"/>
                      <a:round/>
                      <a:headEnd type="none" w="med" len="med"/>
                      <a:tailEnd type="none" w="med" len="med"/>
                    </a:lnT>
                  </a:tcPr>
                </a:tc>
                <a:tc>
                  <a:txBody>
                    <a:bodyPr/>
                    <a:lstStyle/>
                    <a:p>
                      <a:pPr algn="ctr"/>
                      <a:r>
                        <a:rPr lang="en-US" sz="1200" kern="1200" dirty="0">
                          <a:solidFill>
                            <a:srgbClr val="787878"/>
                          </a:solidFill>
                          <a:latin typeface="+mn-lt"/>
                          <a:ea typeface="+mn-ea"/>
                          <a:cs typeface="+mn-cs"/>
                        </a:rPr>
                        <a:t>79%</a:t>
                      </a:r>
                    </a:p>
                  </a:txBody>
                  <a:tcPr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a:r>
                        <a:rPr lang="en-US" sz="1200" b="1" kern="1200" dirty="0">
                          <a:solidFill>
                            <a:srgbClr val="787878"/>
                          </a:solidFill>
                          <a:latin typeface="+mn-lt"/>
                          <a:ea typeface="+mn-ea"/>
                          <a:cs typeface="+mn-cs"/>
                        </a:rPr>
                        <a:t>93%</a:t>
                      </a:r>
                      <a:r>
                        <a:rPr lang="en-US" sz="1200" b="1" u="none" strike="noStrike" kern="1200" baseline="30000" dirty="0">
                          <a:solidFill>
                            <a:srgbClr val="787878"/>
                          </a:solidFill>
                          <a:effectLst/>
                          <a:latin typeface="+mn-lt"/>
                          <a:ea typeface="+mn-ea"/>
                          <a:cs typeface="+mn-cs"/>
                        </a:rPr>
                        <a:t>A</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1539008668"/>
                  </a:ext>
                </a:extLst>
              </a:tr>
            </a:tbl>
          </a:graphicData>
        </a:graphic>
      </p:graphicFrame>
      <p:sp>
        <p:nvSpPr>
          <p:cNvPr id="2" name="TextBox 1">
            <a:extLst>
              <a:ext uri="{FF2B5EF4-FFF2-40B4-BE49-F238E27FC236}">
                <a16:creationId xmlns:a16="http://schemas.microsoft.com/office/drawing/2014/main" id="{CFB9486B-0F39-4486-58E8-570A10CDFB31}"/>
              </a:ext>
            </a:extLst>
          </p:cNvPr>
          <p:cNvSpPr txBox="1"/>
          <p:nvPr/>
        </p:nvSpPr>
        <p:spPr>
          <a:xfrm>
            <a:off x="8793" y="6634527"/>
            <a:ext cx="7457576" cy="230832"/>
          </a:xfrm>
          <a:prstGeom prst="rect">
            <a:avLst/>
          </a:prstGeom>
          <a:noFill/>
        </p:spPr>
        <p:txBody>
          <a:bodyPr wrap="square" rtlCol="0">
            <a:spAutoFit/>
          </a:bodyPr>
          <a:lstStyle/>
          <a:p>
            <a:r>
              <a:rPr lang="en-US" sz="900" dirty="0">
                <a:solidFill>
                  <a:srgbClr val="787878"/>
                </a:solidFill>
              </a:rPr>
              <a:t>Q10. How often do you use marijuana away from home? </a:t>
            </a:r>
            <a:r>
              <a:rPr lang="en-US" sz="900" i="1" dirty="0">
                <a:solidFill>
                  <a:srgbClr val="787878"/>
                </a:solidFill>
              </a:rPr>
              <a:t>Base: Past 3 Months Marijuana Users (n=304)</a:t>
            </a:r>
            <a:endParaRPr lang="en-US" sz="900" dirty="0">
              <a:solidFill>
                <a:srgbClr val="787878"/>
              </a:solidFill>
            </a:endParaRPr>
          </a:p>
        </p:txBody>
      </p:sp>
      <p:sp>
        <p:nvSpPr>
          <p:cNvPr id="5" name="Rectangle 4">
            <a:extLst>
              <a:ext uri="{FF2B5EF4-FFF2-40B4-BE49-F238E27FC236}">
                <a16:creationId xmlns:a16="http://schemas.microsoft.com/office/drawing/2014/main" id="{EEBDFFF8-94BC-CD89-383F-20782ACBDF92}"/>
              </a:ext>
            </a:extLst>
          </p:cNvPr>
          <p:cNvSpPr/>
          <p:nvPr/>
        </p:nvSpPr>
        <p:spPr>
          <a:xfrm>
            <a:off x="9503800" y="6419083"/>
            <a:ext cx="2688200" cy="215444"/>
          </a:xfrm>
          <a:prstGeom prst="rect">
            <a:avLst/>
          </a:prstGeom>
        </p:spPr>
        <p:txBody>
          <a:bodyPr wrap="square">
            <a:spAutoFit/>
          </a:bodyPr>
          <a:lstStyle/>
          <a:p>
            <a:pPr marL="342900" indent="-342900" fontAlgn="base">
              <a:spcBef>
                <a:spcPct val="0"/>
              </a:spcBef>
              <a:spcAft>
                <a:spcPct val="0"/>
              </a:spcAft>
              <a:tabLst>
                <a:tab pos="346075" algn="l"/>
              </a:tabLst>
            </a:pPr>
            <a:r>
              <a:rPr lang="en-US" sz="800" i="1" dirty="0">
                <a:solidFill>
                  <a:srgbClr val="787878"/>
                </a:solidFill>
                <a:ea typeface="ＭＳ Ｐゴシック" charset="0"/>
                <a:sym typeface="Symbol" pitchFamily="18" charset="2"/>
              </a:rPr>
              <a:t>A/B/C Denotes Significance at the 95% confidence level</a:t>
            </a:r>
            <a:endParaRPr lang="en-US" sz="800" i="1" dirty="0">
              <a:solidFill>
                <a:srgbClr val="787878"/>
              </a:solidFill>
              <a:ea typeface="ＭＳ Ｐゴシック" charset="0"/>
            </a:endParaRPr>
          </a:p>
        </p:txBody>
      </p:sp>
      <p:sp>
        <p:nvSpPr>
          <p:cNvPr id="6" name="Rectangle 5">
            <a:extLst>
              <a:ext uri="{FF2B5EF4-FFF2-40B4-BE49-F238E27FC236}">
                <a16:creationId xmlns:a16="http://schemas.microsoft.com/office/drawing/2014/main" id="{5585A20C-C3E8-FAE3-22AE-7C41824F44ED}"/>
              </a:ext>
            </a:extLst>
          </p:cNvPr>
          <p:cNvSpPr/>
          <p:nvPr/>
        </p:nvSpPr>
        <p:spPr>
          <a:xfrm>
            <a:off x="9503800" y="6634527"/>
            <a:ext cx="1141659" cy="215444"/>
          </a:xfrm>
          <a:prstGeom prst="rect">
            <a:avLst/>
          </a:prstGeom>
        </p:spPr>
        <p:txBody>
          <a:bodyPr wrap="none">
            <a:spAutoFit/>
          </a:bodyPr>
          <a:lstStyle/>
          <a:p>
            <a:r>
              <a:rPr lang="en-US" sz="800" baseline="30000" dirty="0">
                <a:solidFill>
                  <a:srgbClr val="787878"/>
                </a:solidFill>
              </a:rPr>
              <a:t>+ </a:t>
            </a:r>
            <a:r>
              <a:rPr lang="en-US" sz="800" i="1" dirty="0">
                <a:solidFill>
                  <a:srgbClr val="787878"/>
                </a:solidFill>
              </a:rPr>
              <a:t>Caution: Small base</a:t>
            </a:r>
          </a:p>
        </p:txBody>
      </p:sp>
    </p:spTree>
    <p:extLst>
      <p:ext uri="{BB962C8B-B14F-4D97-AF65-F5344CB8AC3E}">
        <p14:creationId xmlns:p14="http://schemas.microsoft.com/office/powerpoint/2010/main" val="5616068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77336C-1F19-456E-A8C2-CDAB5C5EBD09}"/>
              </a:ext>
            </a:extLst>
          </p:cNvPr>
          <p:cNvSpPr>
            <a:spLocks noGrp="1"/>
          </p:cNvSpPr>
          <p:nvPr>
            <p:ph idx="11"/>
          </p:nvPr>
        </p:nvSpPr>
        <p:spPr>
          <a:xfrm>
            <a:off x="178229" y="761392"/>
            <a:ext cx="11577234" cy="596068"/>
          </a:xfrm>
        </p:spPr>
        <p:txBody>
          <a:bodyPr/>
          <a:lstStyle/>
          <a:p>
            <a:r>
              <a:rPr lang="en-US" dirty="0"/>
              <a:t>Demographic Profile – Frequency of Driving Under the Influence of Marijuana</a:t>
            </a:r>
          </a:p>
        </p:txBody>
      </p:sp>
      <p:sp>
        <p:nvSpPr>
          <p:cNvPr id="4" name="Slide Number Placeholder 3">
            <a:extLst>
              <a:ext uri="{FF2B5EF4-FFF2-40B4-BE49-F238E27FC236}">
                <a16:creationId xmlns:a16="http://schemas.microsoft.com/office/drawing/2014/main" id="{1AB3B120-EB23-47D2-A676-67E0FDD4DCFC}"/>
              </a:ext>
            </a:extLst>
          </p:cNvPr>
          <p:cNvSpPr>
            <a:spLocks noGrp="1"/>
          </p:cNvSpPr>
          <p:nvPr>
            <p:ph type="sldNum" sz="quarter" idx="4"/>
          </p:nvPr>
        </p:nvSpPr>
        <p:spPr/>
        <p:txBody>
          <a:bodyPr/>
          <a:lstStyle/>
          <a:p>
            <a:fld id="{3AFB7006-8003-4929-A787-32E51C1CB892}" type="slidenum">
              <a:rPr lang="en-US" smtClean="0"/>
              <a:pPr/>
              <a:t>68</a:t>
            </a:fld>
            <a:endParaRPr lang="en-US" dirty="0"/>
          </a:p>
        </p:txBody>
      </p:sp>
      <p:graphicFrame>
        <p:nvGraphicFramePr>
          <p:cNvPr id="7" name="Table 6">
            <a:extLst>
              <a:ext uri="{FF2B5EF4-FFF2-40B4-BE49-F238E27FC236}">
                <a16:creationId xmlns:a16="http://schemas.microsoft.com/office/drawing/2014/main" id="{AEB030E9-16F7-76ED-33A6-9A3734E7F91B}"/>
              </a:ext>
            </a:extLst>
          </p:cNvPr>
          <p:cNvGraphicFramePr>
            <a:graphicFrameLocks noGrp="1"/>
          </p:cNvGraphicFramePr>
          <p:nvPr>
            <p:extLst>
              <p:ext uri="{D42A27DB-BD31-4B8C-83A1-F6EECF244321}">
                <p14:modId xmlns:p14="http://schemas.microsoft.com/office/powerpoint/2010/main" val="4262801935"/>
              </p:ext>
            </p:extLst>
          </p:nvPr>
        </p:nvGraphicFramePr>
        <p:xfrm>
          <a:off x="1099417" y="2200272"/>
          <a:ext cx="9734859" cy="2956962"/>
        </p:xfrm>
        <a:graphic>
          <a:graphicData uri="http://schemas.openxmlformats.org/drawingml/2006/table">
            <a:tbl>
              <a:tblPr firstRow="1" bandRow="1">
                <a:tableStyleId>{5C22544A-7EE6-4342-B048-85BDC9FD1C3A}</a:tableStyleId>
              </a:tblPr>
              <a:tblGrid>
                <a:gridCol w="1423998">
                  <a:extLst>
                    <a:ext uri="{9D8B030D-6E8A-4147-A177-3AD203B41FA5}">
                      <a16:colId xmlns:a16="http://schemas.microsoft.com/office/drawing/2014/main" val="470922696"/>
                    </a:ext>
                  </a:extLst>
                </a:gridCol>
                <a:gridCol w="1009961">
                  <a:extLst>
                    <a:ext uri="{9D8B030D-6E8A-4147-A177-3AD203B41FA5}">
                      <a16:colId xmlns:a16="http://schemas.microsoft.com/office/drawing/2014/main" val="3238096619"/>
                    </a:ext>
                  </a:extLst>
                </a:gridCol>
                <a:gridCol w="1825225">
                  <a:extLst>
                    <a:ext uri="{9D8B030D-6E8A-4147-A177-3AD203B41FA5}">
                      <a16:colId xmlns:a16="http://schemas.microsoft.com/office/drawing/2014/main" val="2727270655"/>
                    </a:ext>
                  </a:extLst>
                </a:gridCol>
                <a:gridCol w="1825225">
                  <a:extLst>
                    <a:ext uri="{9D8B030D-6E8A-4147-A177-3AD203B41FA5}">
                      <a16:colId xmlns:a16="http://schemas.microsoft.com/office/drawing/2014/main" val="4247909470"/>
                    </a:ext>
                  </a:extLst>
                </a:gridCol>
                <a:gridCol w="1825225">
                  <a:extLst>
                    <a:ext uri="{9D8B030D-6E8A-4147-A177-3AD203B41FA5}">
                      <a16:colId xmlns:a16="http://schemas.microsoft.com/office/drawing/2014/main" val="4285814932"/>
                    </a:ext>
                  </a:extLst>
                </a:gridCol>
                <a:gridCol w="1825225">
                  <a:extLst>
                    <a:ext uri="{9D8B030D-6E8A-4147-A177-3AD203B41FA5}">
                      <a16:colId xmlns:a16="http://schemas.microsoft.com/office/drawing/2014/main" val="2202348926"/>
                    </a:ext>
                  </a:extLst>
                </a:gridCol>
              </a:tblGrid>
              <a:tr h="488082">
                <a:tc>
                  <a:txBody>
                    <a:bodyPr/>
                    <a:lstStyle/>
                    <a:p>
                      <a:endParaRPr lang="en-US" sz="1200" dirty="0">
                        <a:solidFill>
                          <a:srgbClr val="787878"/>
                        </a:solidFill>
                      </a:endParaRPr>
                    </a:p>
                  </a:txBody>
                  <a:tcPr>
                    <a:solidFill>
                      <a:srgbClr val="20A5E8"/>
                    </a:solidFill>
                  </a:tcPr>
                </a:tc>
                <a:tc>
                  <a:txBody>
                    <a:bodyPr/>
                    <a:lstStyle/>
                    <a:p>
                      <a:pPr algn="ctr"/>
                      <a:r>
                        <a:rPr lang="en-US" sz="1200" dirty="0">
                          <a:solidFill>
                            <a:schemeClr val="bg1"/>
                          </a:solidFill>
                        </a:rPr>
                        <a:t>Total</a:t>
                      </a:r>
                      <a:endParaRPr lang="en-US" sz="1200" b="0" dirty="0">
                        <a:solidFill>
                          <a:schemeClr val="bg1"/>
                        </a:solidFill>
                      </a:endParaRPr>
                    </a:p>
                  </a:txBody>
                  <a:tcPr anchor="b">
                    <a:solidFill>
                      <a:srgbClr val="20A5E8"/>
                    </a:solidFill>
                  </a:tcPr>
                </a:tc>
                <a:tc>
                  <a:txBody>
                    <a:bodyPr/>
                    <a:lstStyle/>
                    <a:p>
                      <a:pPr algn="ctr"/>
                      <a:r>
                        <a:rPr lang="en-US" sz="1200" b="1" kern="1200" dirty="0">
                          <a:solidFill>
                            <a:schemeClr val="bg1"/>
                          </a:solidFill>
                          <a:latin typeface="+mn-lt"/>
                          <a:ea typeface="+mn-ea"/>
                          <a:cs typeface="+mn-cs"/>
                        </a:rPr>
                        <a:t>Past Year User</a:t>
                      </a:r>
                    </a:p>
                  </a:txBody>
                  <a:tcPr anchor="ctr">
                    <a:solidFill>
                      <a:srgbClr val="20A5E8"/>
                    </a:solidFill>
                  </a:tcPr>
                </a:tc>
                <a:tc>
                  <a:txBody>
                    <a:bodyPr/>
                    <a:lstStyle/>
                    <a:p>
                      <a:pPr algn="ctr"/>
                      <a:r>
                        <a:rPr lang="en-US" sz="1200" b="1" kern="1200" dirty="0">
                          <a:solidFill>
                            <a:schemeClr val="bg1"/>
                          </a:solidFill>
                          <a:latin typeface="+mn-lt"/>
                          <a:ea typeface="+mn-ea"/>
                          <a:cs typeface="+mn-cs"/>
                        </a:rPr>
                        <a:t>At least once a month</a:t>
                      </a:r>
                    </a:p>
                    <a:p>
                      <a:pPr algn="ctr"/>
                      <a:r>
                        <a:rPr lang="en-US" sz="1200" b="1" kern="1200" dirty="0">
                          <a:solidFill>
                            <a:schemeClr val="bg1"/>
                          </a:solidFill>
                          <a:latin typeface="+mn-lt"/>
                          <a:ea typeface="+mn-ea"/>
                          <a:cs typeface="+mn-cs"/>
                        </a:rPr>
                        <a:t>(A)</a:t>
                      </a:r>
                    </a:p>
                  </a:txBody>
                  <a:tcPr anchor="b">
                    <a:solidFill>
                      <a:srgbClr val="20A5E8"/>
                    </a:solidFill>
                  </a:tcPr>
                </a:tc>
                <a:tc>
                  <a:txBody>
                    <a:bodyPr/>
                    <a:lstStyle/>
                    <a:p>
                      <a:pPr algn="ctr"/>
                      <a:r>
                        <a:rPr lang="en-US" sz="1200" b="1" kern="1200" dirty="0">
                          <a:solidFill>
                            <a:schemeClr val="bg1"/>
                          </a:solidFill>
                          <a:latin typeface="+mn-lt"/>
                          <a:ea typeface="+mn-ea"/>
                          <a:cs typeface="+mn-cs"/>
                        </a:rPr>
                        <a:t>Less often</a:t>
                      </a:r>
                    </a:p>
                    <a:p>
                      <a:pPr algn="ctr"/>
                      <a:r>
                        <a:rPr lang="en-US" sz="1200" b="1" kern="1200" dirty="0">
                          <a:solidFill>
                            <a:schemeClr val="bg1"/>
                          </a:solidFill>
                          <a:latin typeface="+mn-lt"/>
                          <a:ea typeface="+mn-ea"/>
                          <a:cs typeface="+mn-cs"/>
                        </a:rPr>
                        <a:t>(B)</a:t>
                      </a:r>
                    </a:p>
                  </a:txBody>
                  <a:tcPr anchor="b">
                    <a:solidFill>
                      <a:srgbClr val="20A5E8"/>
                    </a:solidFill>
                  </a:tcPr>
                </a:tc>
                <a:tc>
                  <a:txBody>
                    <a:bodyPr/>
                    <a:lstStyle/>
                    <a:p>
                      <a:pPr algn="ctr"/>
                      <a:r>
                        <a:rPr lang="en-US" sz="1200" b="1" kern="1200" dirty="0">
                          <a:solidFill>
                            <a:schemeClr val="bg1"/>
                          </a:solidFill>
                          <a:latin typeface="+mn-lt"/>
                          <a:ea typeface="+mn-ea"/>
                          <a:cs typeface="+mn-cs"/>
                        </a:rPr>
                        <a:t>Never</a:t>
                      </a:r>
                    </a:p>
                    <a:p>
                      <a:pPr algn="ctr"/>
                      <a:r>
                        <a:rPr lang="en-US" sz="1200" b="1" kern="1200" dirty="0">
                          <a:solidFill>
                            <a:schemeClr val="bg1"/>
                          </a:solidFill>
                          <a:latin typeface="+mn-lt"/>
                          <a:ea typeface="+mn-ea"/>
                          <a:cs typeface="+mn-cs"/>
                        </a:rPr>
                        <a:t>(C)</a:t>
                      </a:r>
                    </a:p>
                  </a:txBody>
                  <a:tcPr anchor="b">
                    <a:solidFill>
                      <a:srgbClr val="20A5E8"/>
                    </a:solidFill>
                  </a:tcPr>
                </a:tc>
                <a:extLst>
                  <a:ext uri="{0D108BD9-81ED-4DB2-BD59-A6C34878D82A}">
                    <a16:rowId xmlns:a16="http://schemas.microsoft.com/office/drawing/2014/main" val="2369475805"/>
                  </a:ext>
                </a:extLst>
              </a:tr>
              <a:tr h="274320">
                <a:tc>
                  <a:txBody>
                    <a:bodyPr/>
                    <a:lstStyle/>
                    <a:p>
                      <a:r>
                        <a:rPr lang="en-US" sz="1200" dirty="0">
                          <a:solidFill>
                            <a:srgbClr val="787878"/>
                          </a:solidFill>
                        </a:rPr>
                        <a:t>Total</a:t>
                      </a:r>
                    </a:p>
                  </a:txBody>
                  <a:tcPr/>
                </a:tc>
                <a:tc>
                  <a:txBody>
                    <a:bodyPr/>
                    <a:lstStyle/>
                    <a:p>
                      <a:pPr algn="ctr"/>
                      <a:r>
                        <a:rPr lang="en-US" sz="1200" kern="1200" dirty="0">
                          <a:solidFill>
                            <a:srgbClr val="787878"/>
                          </a:solidFill>
                          <a:latin typeface="+mn-lt"/>
                          <a:ea typeface="+mn-ea"/>
                          <a:cs typeface="+mn-cs"/>
                        </a:rPr>
                        <a:t>783</a:t>
                      </a:r>
                    </a:p>
                  </a:txBody>
                  <a:tcPr anchor="ctr"/>
                </a:tc>
                <a:tc>
                  <a:txBody>
                    <a:bodyPr/>
                    <a:lstStyle/>
                    <a:p>
                      <a:pPr algn="ctr"/>
                      <a:r>
                        <a:rPr lang="en-US" sz="1200" kern="1200" dirty="0">
                          <a:solidFill>
                            <a:srgbClr val="787878"/>
                          </a:solidFill>
                          <a:latin typeface="+mn-lt"/>
                          <a:ea typeface="+mn-ea"/>
                          <a:cs typeface="+mn-cs"/>
                        </a:rPr>
                        <a:t>333</a:t>
                      </a:r>
                    </a:p>
                  </a:txBody>
                  <a:tcPr anchor="ctr"/>
                </a:tc>
                <a:tc>
                  <a:txBody>
                    <a:bodyPr/>
                    <a:lstStyle/>
                    <a:p>
                      <a:pPr algn="ctr"/>
                      <a:r>
                        <a:rPr lang="en-US" sz="1200" kern="1200" dirty="0">
                          <a:solidFill>
                            <a:srgbClr val="787878"/>
                          </a:solidFill>
                          <a:latin typeface="+mn-lt"/>
                          <a:ea typeface="+mn-ea"/>
                          <a:cs typeface="+mn-cs"/>
                        </a:rPr>
                        <a:t>126</a:t>
                      </a:r>
                    </a:p>
                  </a:txBody>
                  <a:tcPr anchor="ctr"/>
                </a:tc>
                <a:tc>
                  <a:txBody>
                    <a:bodyPr/>
                    <a:lstStyle/>
                    <a:p>
                      <a:pPr algn="ctr"/>
                      <a:r>
                        <a:rPr lang="en-US" sz="1200" kern="1200" dirty="0">
                          <a:solidFill>
                            <a:srgbClr val="787878"/>
                          </a:solidFill>
                          <a:latin typeface="+mn-lt"/>
                          <a:ea typeface="+mn-ea"/>
                          <a:cs typeface="+mn-cs"/>
                        </a:rPr>
                        <a:t>60*</a:t>
                      </a:r>
                    </a:p>
                  </a:txBody>
                  <a:tcPr anchor="ctr"/>
                </a:tc>
                <a:tc>
                  <a:txBody>
                    <a:bodyPr/>
                    <a:lstStyle/>
                    <a:p>
                      <a:pPr algn="ctr"/>
                      <a:r>
                        <a:rPr lang="en-US" sz="1200" kern="1200" dirty="0">
                          <a:solidFill>
                            <a:srgbClr val="787878"/>
                          </a:solidFill>
                          <a:latin typeface="+mn-lt"/>
                          <a:ea typeface="+mn-ea"/>
                          <a:cs typeface="+mn-cs"/>
                        </a:rPr>
                        <a:t>147</a:t>
                      </a:r>
                    </a:p>
                  </a:txBody>
                  <a:tcPr anchor="ctr"/>
                </a:tc>
                <a:extLst>
                  <a:ext uri="{0D108BD9-81ED-4DB2-BD59-A6C34878D82A}">
                    <a16:rowId xmlns:a16="http://schemas.microsoft.com/office/drawing/2014/main" val="2217310208"/>
                  </a:ext>
                </a:extLst>
              </a:tr>
              <a:tr h="274320">
                <a:tc>
                  <a:txBody>
                    <a:bodyPr/>
                    <a:lstStyle/>
                    <a:p>
                      <a:r>
                        <a:rPr lang="en-US" sz="1200" dirty="0">
                          <a:solidFill>
                            <a:srgbClr val="787878"/>
                          </a:solidFill>
                        </a:rPr>
                        <a:t>Gender</a:t>
                      </a:r>
                    </a:p>
                  </a:txBody>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tc>
                <a:extLst>
                  <a:ext uri="{0D108BD9-81ED-4DB2-BD59-A6C34878D82A}">
                    <a16:rowId xmlns:a16="http://schemas.microsoft.com/office/drawing/2014/main" val="160630218"/>
                  </a:ext>
                </a:extLst>
              </a:tr>
              <a:tr h="274320">
                <a:tc>
                  <a:txBody>
                    <a:bodyPr/>
                    <a:lstStyle/>
                    <a:p>
                      <a:pPr marL="91440"/>
                      <a:r>
                        <a:rPr lang="en-US" sz="1200" dirty="0">
                          <a:solidFill>
                            <a:srgbClr val="787878"/>
                          </a:solidFill>
                        </a:rPr>
                        <a:t>Male</a:t>
                      </a:r>
                    </a:p>
                  </a:txBody>
                  <a:tcPr/>
                </a:tc>
                <a:tc>
                  <a:txBody>
                    <a:bodyPr/>
                    <a:lstStyle/>
                    <a:p>
                      <a:pPr algn="ctr"/>
                      <a:r>
                        <a:rPr lang="en-US" sz="1200" kern="1200" dirty="0">
                          <a:solidFill>
                            <a:srgbClr val="787878"/>
                          </a:solidFill>
                          <a:latin typeface="+mn-lt"/>
                          <a:ea typeface="+mn-ea"/>
                          <a:cs typeface="+mn-cs"/>
                        </a:rPr>
                        <a:t>42%</a:t>
                      </a:r>
                    </a:p>
                  </a:txBody>
                  <a:tcPr anchor="ctr"/>
                </a:tc>
                <a:tc>
                  <a:txBody>
                    <a:bodyPr/>
                    <a:lstStyle/>
                    <a:p>
                      <a:pPr algn="ctr"/>
                      <a:r>
                        <a:rPr lang="en-US" sz="1200" kern="1200" dirty="0">
                          <a:solidFill>
                            <a:srgbClr val="787878"/>
                          </a:solidFill>
                          <a:latin typeface="+mn-lt"/>
                          <a:ea typeface="+mn-ea"/>
                          <a:cs typeface="+mn-cs"/>
                        </a:rPr>
                        <a:t>51%</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63%</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b="1" kern="1200" dirty="0">
                          <a:solidFill>
                            <a:srgbClr val="787878"/>
                          </a:solidFill>
                          <a:latin typeface="+mn-lt"/>
                          <a:ea typeface="+mn-ea"/>
                          <a:cs typeface="+mn-cs"/>
                        </a:rPr>
                        <a:t>67%</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34%</a:t>
                      </a:r>
                    </a:p>
                  </a:txBody>
                  <a:tcPr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4218363643"/>
                  </a:ext>
                </a:extLst>
              </a:tr>
              <a:tr h="274320">
                <a:tc>
                  <a:txBody>
                    <a:bodyPr/>
                    <a:lstStyle/>
                    <a:p>
                      <a:pPr marL="91440"/>
                      <a:r>
                        <a:rPr lang="en-US" sz="1200" dirty="0">
                          <a:solidFill>
                            <a:srgbClr val="787878"/>
                          </a:solidFill>
                        </a:rPr>
                        <a:t>Female</a:t>
                      </a:r>
                    </a:p>
                  </a:txBody>
                  <a:tcPr/>
                </a:tc>
                <a:tc>
                  <a:txBody>
                    <a:bodyPr/>
                    <a:lstStyle/>
                    <a:p>
                      <a:pPr algn="ctr"/>
                      <a:r>
                        <a:rPr lang="en-US" sz="1200" kern="1200" dirty="0">
                          <a:solidFill>
                            <a:srgbClr val="787878"/>
                          </a:solidFill>
                          <a:latin typeface="+mn-lt"/>
                          <a:ea typeface="+mn-ea"/>
                          <a:cs typeface="+mn-cs"/>
                        </a:rPr>
                        <a:t>57%</a:t>
                      </a:r>
                    </a:p>
                  </a:txBody>
                  <a:tcPr anchor="ctr"/>
                </a:tc>
                <a:tc>
                  <a:txBody>
                    <a:bodyPr/>
                    <a:lstStyle/>
                    <a:p>
                      <a:pPr algn="ctr"/>
                      <a:r>
                        <a:rPr lang="en-US" sz="1200" kern="1200" dirty="0">
                          <a:solidFill>
                            <a:srgbClr val="787878"/>
                          </a:solidFill>
                          <a:latin typeface="+mn-lt"/>
                          <a:ea typeface="+mn-ea"/>
                          <a:cs typeface="+mn-cs"/>
                        </a:rPr>
                        <a:t>49%</a:t>
                      </a:r>
                    </a:p>
                  </a:txBody>
                  <a:tcPr anchor="ctr"/>
                </a:tc>
                <a:tc>
                  <a:txBody>
                    <a:bodyPr/>
                    <a:lstStyle/>
                    <a:p>
                      <a:pPr algn="ctr"/>
                      <a:r>
                        <a:rPr lang="en-US" sz="1200" kern="1200" dirty="0">
                          <a:solidFill>
                            <a:srgbClr val="787878"/>
                          </a:solidFill>
                          <a:latin typeface="+mn-lt"/>
                          <a:ea typeface="+mn-ea"/>
                          <a:cs typeface="+mn-cs"/>
                        </a:rPr>
                        <a:t>37%</a:t>
                      </a:r>
                    </a:p>
                  </a:txBody>
                  <a:tcPr anchor="ctr">
                    <a:lnT w="12700" cap="flat" cmpd="sng" algn="ctr">
                      <a:solidFill>
                        <a:schemeClr val="tx1"/>
                      </a:solidFill>
                      <a:prstDash val="dash"/>
                      <a:round/>
                      <a:headEnd type="none" w="med" len="med"/>
                      <a:tailEnd type="none" w="med" len="med"/>
                    </a:lnT>
                  </a:tcPr>
                </a:tc>
                <a:tc>
                  <a:txBody>
                    <a:bodyPr/>
                    <a:lstStyle/>
                    <a:p>
                      <a:pPr algn="ctr"/>
                      <a:r>
                        <a:rPr lang="en-US" sz="1200" kern="1200" dirty="0">
                          <a:solidFill>
                            <a:srgbClr val="787878"/>
                          </a:solidFill>
                          <a:latin typeface="+mn-lt"/>
                          <a:ea typeface="+mn-ea"/>
                          <a:cs typeface="+mn-cs"/>
                        </a:rPr>
                        <a:t>33%</a:t>
                      </a:r>
                    </a:p>
                  </a:txBody>
                  <a:tcPr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a:r>
                        <a:rPr lang="en-US" sz="1200" b="1" kern="1200" dirty="0">
                          <a:solidFill>
                            <a:srgbClr val="787878"/>
                          </a:solidFill>
                          <a:latin typeface="+mn-lt"/>
                          <a:ea typeface="+mn-ea"/>
                          <a:cs typeface="+mn-cs"/>
                        </a:rPr>
                        <a:t>65%</a:t>
                      </a:r>
                      <a:r>
                        <a:rPr lang="en-US" sz="1200" b="1" u="none" strike="noStrike" kern="1200" baseline="30000" dirty="0">
                          <a:solidFill>
                            <a:srgbClr val="787878"/>
                          </a:solidFill>
                          <a:effectLst/>
                          <a:latin typeface="+mn-lt"/>
                          <a:ea typeface="+mn-ea"/>
                          <a:cs typeface="+mn-cs"/>
                        </a:rPr>
                        <a:t>AB</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477713627"/>
                  </a:ext>
                </a:extLst>
              </a:tr>
              <a:tr h="274320">
                <a:tc>
                  <a:txBody>
                    <a:bodyPr/>
                    <a:lstStyle/>
                    <a:p>
                      <a:r>
                        <a:rPr lang="en-US" sz="1200" dirty="0">
                          <a:solidFill>
                            <a:srgbClr val="787878"/>
                          </a:solidFill>
                        </a:rPr>
                        <a:t>Age</a:t>
                      </a:r>
                    </a:p>
                  </a:txBody>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3717792709"/>
                  </a:ext>
                </a:extLst>
              </a:tr>
              <a:tr h="274320">
                <a:tc>
                  <a:txBody>
                    <a:bodyPr/>
                    <a:lstStyle/>
                    <a:p>
                      <a:pPr marL="91440"/>
                      <a:r>
                        <a:rPr lang="en-US" sz="1200" dirty="0">
                          <a:solidFill>
                            <a:srgbClr val="787878"/>
                          </a:solidFill>
                        </a:rPr>
                        <a:t>16-34</a:t>
                      </a:r>
                    </a:p>
                  </a:txBody>
                  <a:tcPr/>
                </a:tc>
                <a:tc>
                  <a:txBody>
                    <a:bodyPr/>
                    <a:lstStyle/>
                    <a:p>
                      <a:pPr algn="ctr"/>
                      <a:r>
                        <a:rPr lang="en-US" sz="1200" kern="1200" dirty="0">
                          <a:solidFill>
                            <a:srgbClr val="787878"/>
                          </a:solidFill>
                          <a:latin typeface="+mn-lt"/>
                          <a:ea typeface="+mn-ea"/>
                          <a:cs typeface="+mn-cs"/>
                        </a:rPr>
                        <a:t>24%</a:t>
                      </a:r>
                    </a:p>
                  </a:txBody>
                  <a:tcPr anchor="ctr"/>
                </a:tc>
                <a:tc>
                  <a:txBody>
                    <a:bodyPr/>
                    <a:lstStyle/>
                    <a:p>
                      <a:pPr algn="ctr"/>
                      <a:r>
                        <a:rPr lang="en-US" sz="1200" kern="1200" dirty="0">
                          <a:solidFill>
                            <a:srgbClr val="787878"/>
                          </a:solidFill>
                          <a:latin typeface="+mn-lt"/>
                          <a:ea typeface="+mn-ea"/>
                          <a:cs typeface="+mn-cs"/>
                        </a:rPr>
                        <a:t>36%</a:t>
                      </a:r>
                    </a:p>
                  </a:txBody>
                  <a:tcPr anchor="ctr"/>
                </a:tc>
                <a:tc>
                  <a:txBody>
                    <a:bodyPr/>
                    <a:lstStyle/>
                    <a:p>
                      <a:pPr algn="ctr"/>
                      <a:r>
                        <a:rPr lang="en-US" sz="1200" kern="1200" dirty="0">
                          <a:solidFill>
                            <a:srgbClr val="787878"/>
                          </a:solidFill>
                          <a:latin typeface="+mn-lt"/>
                          <a:ea typeface="+mn-ea"/>
                          <a:cs typeface="+mn-cs"/>
                        </a:rPr>
                        <a:t>42%</a:t>
                      </a:r>
                    </a:p>
                  </a:txBody>
                  <a:tcPr anchor="ctr"/>
                </a:tc>
                <a:tc>
                  <a:txBody>
                    <a:bodyPr/>
                    <a:lstStyle/>
                    <a:p>
                      <a:pPr algn="ctr"/>
                      <a:r>
                        <a:rPr lang="en-US" sz="1200" kern="1200" dirty="0">
                          <a:solidFill>
                            <a:srgbClr val="787878"/>
                          </a:solidFill>
                          <a:latin typeface="+mn-lt"/>
                          <a:ea typeface="+mn-ea"/>
                          <a:cs typeface="+mn-cs"/>
                        </a:rPr>
                        <a:t>34%</a:t>
                      </a:r>
                    </a:p>
                  </a:txBody>
                  <a:tcPr anchor="ctr"/>
                </a:tc>
                <a:tc>
                  <a:txBody>
                    <a:bodyPr/>
                    <a:lstStyle/>
                    <a:p>
                      <a:pPr algn="ctr"/>
                      <a:r>
                        <a:rPr lang="en-US" sz="1200" kern="1200" dirty="0">
                          <a:solidFill>
                            <a:srgbClr val="787878"/>
                          </a:solidFill>
                          <a:latin typeface="+mn-lt"/>
                          <a:ea typeface="+mn-ea"/>
                          <a:cs typeface="+mn-cs"/>
                        </a:rPr>
                        <a:t>31%</a:t>
                      </a:r>
                    </a:p>
                  </a:txBody>
                  <a:tcPr anchor="ctr"/>
                </a:tc>
                <a:extLst>
                  <a:ext uri="{0D108BD9-81ED-4DB2-BD59-A6C34878D82A}">
                    <a16:rowId xmlns:a16="http://schemas.microsoft.com/office/drawing/2014/main" val="3312048126"/>
                  </a:ext>
                </a:extLst>
              </a:tr>
              <a:tr h="274320">
                <a:tc>
                  <a:txBody>
                    <a:bodyPr/>
                    <a:lstStyle/>
                    <a:p>
                      <a:pPr marL="91440"/>
                      <a:r>
                        <a:rPr lang="en-US" sz="1200" dirty="0">
                          <a:solidFill>
                            <a:srgbClr val="787878"/>
                          </a:solidFill>
                        </a:rPr>
                        <a:t>35-49</a:t>
                      </a:r>
                    </a:p>
                  </a:txBody>
                  <a:tcPr/>
                </a:tc>
                <a:tc>
                  <a:txBody>
                    <a:bodyPr/>
                    <a:lstStyle/>
                    <a:p>
                      <a:pPr algn="ctr"/>
                      <a:r>
                        <a:rPr lang="en-US" sz="1200" kern="1200" dirty="0">
                          <a:solidFill>
                            <a:srgbClr val="787878"/>
                          </a:solidFill>
                          <a:latin typeface="+mn-lt"/>
                          <a:ea typeface="+mn-ea"/>
                          <a:cs typeface="+mn-cs"/>
                        </a:rPr>
                        <a:t>25%</a:t>
                      </a:r>
                    </a:p>
                  </a:txBody>
                  <a:tcPr anchor="ctr"/>
                </a:tc>
                <a:tc>
                  <a:txBody>
                    <a:bodyPr/>
                    <a:lstStyle/>
                    <a:p>
                      <a:pPr algn="ctr"/>
                      <a:r>
                        <a:rPr lang="en-US" sz="1200" kern="1200" dirty="0">
                          <a:solidFill>
                            <a:srgbClr val="787878"/>
                          </a:solidFill>
                          <a:latin typeface="+mn-lt"/>
                          <a:ea typeface="+mn-ea"/>
                          <a:cs typeface="+mn-cs"/>
                        </a:rPr>
                        <a:t>36%</a:t>
                      </a:r>
                    </a:p>
                  </a:txBody>
                  <a:tcPr anchor="ctr"/>
                </a:tc>
                <a:tc>
                  <a:txBody>
                    <a:bodyPr/>
                    <a:lstStyle/>
                    <a:p>
                      <a:pPr algn="ctr"/>
                      <a:r>
                        <a:rPr lang="en-US" sz="1200" kern="1200" dirty="0">
                          <a:solidFill>
                            <a:srgbClr val="787878"/>
                          </a:solidFill>
                          <a:latin typeface="+mn-lt"/>
                          <a:ea typeface="+mn-ea"/>
                          <a:cs typeface="+mn-cs"/>
                        </a:rPr>
                        <a:t>42%</a:t>
                      </a:r>
                    </a:p>
                  </a:txBody>
                  <a:tcPr anchor="ctr"/>
                </a:tc>
                <a:tc>
                  <a:txBody>
                    <a:bodyPr/>
                    <a:lstStyle/>
                    <a:p>
                      <a:pPr algn="ctr"/>
                      <a:r>
                        <a:rPr lang="en-US" sz="1200" kern="1200" dirty="0">
                          <a:solidFill>
                            <a:srgbClr val="787878"/>
                          </a:solidFill>
                          <a:latin typeface="+mn-lt"/>
                          <a:ea typeface="+mn-ea"/>
                          <a:cs typeface="+mn-cs"/>
                        </a:rPr>
                        <a:t>44%</a:t>
                      </a:r>
                    </a:p>
                  </a:txBody>
                  <a:tcPr anchor="ctr"/>
                </a:tc>
                <a:tc>
                  <a:txBody>
                    <a:bodyPr/>
                    <a:lstStyle/>
                    <a:p>
                      <a:pPr algn="ctr"/>
                      <a:r>
                        <a:rPr lang="en-US" sz="1200" kern="1200" dirty="0">
                          <a:solidFill>
                            <a:srgbClr val="787878"/>
                          </a:solidFill>
                          <a:latin typeface="+mn-lt"/>
                          <a:ea typeface="+mn-ea"/>
                          <a:cs typeface="+mn-cs"/>
                        </a:rPr>
                        <a:t>28%</a:t>
                      </a: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779336377"/>
                  </a:ext>
                </a:extLst>
              </a:tr>
              <a:tr h="274320">
                <a:tc>
                  <a:txBody>
                    <a:bodyPr/>
                    <a:lstStyle/>
                    <a:p>
                      <a:pPr marL="91440"/>
                      <a:r>
                        <a:rPr lang="en-US" sz="1200" dirty="0">
                          <a:solidFill>
                            <a:srgbClr val="787878"/>
                          </a:solidFill>
                        </a:rPr>
                        <a:t>50-64</a:t>
                      </a:r>
                    </a:p>
                  </a:txBody>
                  <a:tcPr/>
                </a:tc>
                <a:tc>
                  <a:txBody>
                    <a:bodyPr/>
                    <a:lstStyle/>
                    <a:p>
                      <a:pPr algn="ctr"/>
                      <a:r>
                        <a:rPr lang="en-US" sz="1200" kern="1200" dirty="0">
                          <a:solidFill>
                            <a:srgbClr val="787878"/>
                          </a:solidFill>
                          <a:latin typeface="+mn-lt"/>
                          <a:ea typeface="+mn-ea"/>
                          <a:cs typeface="+mn-cs"/>
                        </a:rPr>
                        <a:t>27%</a:t>
                      </a:r>
                    </a:p>
                  </a:txBody>
                  <a:tcPr anchor="ctr"/>
                </a:tc>
                <a:tc>
                  <a:txBody>
                    <a:bodyPr/>
                    <a:lstStyle/>
                    <a:p>
                      <a:pPr algn="ctr"/>
                      <a:r>
                        <a:rPr lang="en-US" sz="1200" kern="1200" dirty="0">
                          <a:solidFill>
                            <a:srgbClr val="787878"/>
                          </a:solidFill>
                          <a:latin typeface="+mn-lt"/>
                          <a:ea typeface="+mn-ea"/>
                          <a:cs typeface="+mn-cs"/>
                        </a:rPr>
                        <a:t>15%</a:t>
                      </a:r>
                    </a:p>
                  </a:txBody>
                  <a:tcPr anchor="ctr"/>
                </a:tc>
                <a:tc>
                  <a:txBody>
                    <a:bodyPr/>
                    <a:lstStyle/>
                    <a:p>
                      <a:pPr algn="ctr"/>
                      <a:r>
                        <a:rPr lang="en-US" sz="1200" kern="1200" dirty="0">
                          <a:solidFill>
                            <a:srgbClr val="787878"/>
                          </a:solidFill>
                          <a:latin typeface="+mn-lt"/>
                          <a:ea typeface="+mn-ea"/>
                          <a:cs typeface="+mn-cs"/>
                        </a:rPr>
                        <a:t>7%</a:t>
                      </a:r>
                    </a:p>
                  </a:txBody>
                  <a:tcPr anchor="ctr"/>
                </a:tc>
                <a:tc>
                  <a:txBody>
                    <a:bodyPr/>
                    <a:lstStyle/>
                    <a:p>
                      <a:pPr algn="ctr"/>
                      <a:r>
                        <a:rPr lang="en-US" sz="1200" kern="1200" dirty="0">
                          <a:solidFill>
                            <a:srgbClr val="787878"/>
                          </a:solidFill>
                          <a:latin typeface="+mn-lt"/>
                          <a:ea typeface="+mn-ea"/>
                          <a:cs typeface="+mn-cs"/>
                        </a:rPr>
                        <a:t>10%</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24%</a:t>
                      </a:r>
                      <a:r>
                        <a:rPr lang="en-US" sz="1200" b="1" u="none" strike="noStrike" kern="1200" baseline="30000" dirty="0">
                          <a:solidFill>
                            <a:srgbClr val="787878"/>
                          </a:solidFill>
                          <a:effectLst/>
                          <a:latin typeface="+mn-lt"/>
                          <a:ea typeface="+mn-ea"/>
                          <a:cs typeface="+mn-cs"/>
                        </a:rPr>
                        <a:t>A</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3954115266"/>
                  </a:ext>
                </a:extLst>
              </a:tr>
              <a:tr h="274320">
                <a:tc>
                  <a:txBody>
                    <a:bodyPr/>
                    <a:lstStyle/>
                    <a:p>
                      <a:pPr marL="91440"/>
                      <a:r>
                        <a:rPr lang="en-US" sz="1200" dirty="0">
                          <a:solidFill>
                            <a:srgbClr val="787878"/>
                          </a:solidFill>
                        </a:rPr>
                        <a:t>65 or older</a:t>
                      </a:r>
                    </a:p>
                  </a:txBody>
                  <a:tcPr/>
                </a:tc>
                <a:tc>
                  <a:txBody>
                    <a:bodyPr/>
                    <a:lstStyle/>
                    <a:p>
                      <a:pPr algn="ctr"/>
                      <a:r>
                        <a:rPr lang="en-US" sz="1200" kern="1200" dirty="0">
                          <a:solidFill>
                            <a:srgbClr val="787878"/>
                          </a:solidFill>
                          <a:latin typeface="+mn-lt"/>
                          <a:ea typeface="+mn-ea"/>
                          <a:cs typeface="+mn-cs"/>
                        </a:rPr>
                        <a:t>24%</a:t>
                      </a:r>
                    </a:p>
                  </a:txBody>
                  <a:tcPr anchor="ctr"/>
                </a:tc>
                <a:tc>
                  <a:txBody>
                    <a:bodyPr/>
                    <a:lstStyle/>
                    <a:p>
                      <a:pPr algn="ctr"/>
                      <a:r>
                        <a:rPr lang="en-US" sz="1200" kern="1200" dirty="0">
                          <a:solidFill>
                            <a:srgbClr val="787878"/>
                          </a:solidFill>
                          <a:latin typeface="+mn-lt"/>
                          <a:ea typeface="+mn-ea"/>
                          <a:cs typeface="+mn-cs"/>
                        </a:rPr>
                        <a:t>13%</a:t>
                      </a:r>
                    </a:p>
                  </a:txBody>
                  <a:tcPr anchor="ctr"/>
                </a:tc>
                <a:tc>
                  <a:txBody>
                    <a:bodyPr/>
                    <a:lstStyle/>
                    <a:p>
                      <a:pPr algn="ctr"/>
                      <a:r>
                        <a:rPr lang="en-US" sz="1200" kern="1200" dirty="0">
                          <a:solidFill>
                            <a:srgbClr val="787878"/>
                          </a:solidFill>
                          <a:latin typeface="+mn-lt"/>
                          <a:ea typeface="+mn-ea"/>
                          <a:cs typeface="+mn-cs"/>
                        </a:rPr>
                        <a:t>8%</a:t>
                      </a:r>
                    </a:p>
                  </a:txBody>
                  <a:tcPr anchor="ctr"/>
                </a:tc>
                <a:tc>
                  <a:txBody>
                    <a:bodyPr/>
                    <a:lstStyle/>
                    <a:p>
                      <a:pPr algn="ctr"/>
                      <a:r>
                        <a:rPr lang="en-US" sz="1200" kern="1200" dirty="0">
                          <a:solidFill>
                            <a:srgbClr val="787878"/>
                          </a:solidFill>
                          <a:latin typeface="+mn-lt"/>
                          <a:ea typeface="+mn-ea"/>
                          <a:cs typeface="+mn-cs"/>
                        </a:rPr>
                        <a:t>12%</a:t>
                      </a:r>
                    </a:p>
                  </a:txBody>
                  <a:tcPr anchor="ctr"/>
                </a:tc>
                <a:tc>
                  <a:txBody>
                    <a:bodyPr/>
                    <a:lstStyle/>
                    <a:p>
                      <a:pPr algn="ctr"/>
                      <a:r>
                        <a:rPr lang="en-US" sz="1200" kern="1200" dirty="0">
                          <a:solidFill>
                            <a:srgbClr val="787878"/>
                          </a:solidFill>
                          <a:latin typeface="+mn-lt"/>
                          <a:ea typeface="+mn-ea"/>
                          <a:cs typeface="+mn-cs"/>
                        </a:rPr>
                        <a:t>17%</a:t>
                      </a: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2681063837"/>
                  </a:ext>
                </a:extLst>
              </a:tr>
            </a:tbl>
          </a:graphicData>
        </a:graphic>
      </p:graphicFrame>
      <p:sp>
        <p:nvSpPr>
          <p:cNvPr id="2" name="TextBox 1">
            <a:extLst>
              <a:ext uri="{FF2B5EF4-FFF2-40B4-BE49-F238E27FC236}">
                <a16:creationId xmlns:a16="http://schemas.microsoft.com/office/drawing/2014/main" id="{2B6D62EF-2150-87C1-7FB8-B6B49D22CEE7}"/>
              </a:ext>
            </a:extLst>
          </p:cNvPr>
          <p:cNvSpPr txBox="1"/>
          <p:nvPr/>
        </p:nvSpPr>
        <p:spPr>
          <a:xfrm>
            <a:off x="0" y="6629511"/>
            <a:ext cx="7457576" cy="230832"/>
          </a:xfrm>
          <a:prstGeom prst="rect">
            <a:avLst/>
          </a:prstGeom>
          <a:noFill/>
        </p:spPr>
        <p:txBody>
          <a:bodyPr wrap="square" rtlCol="0">
            <a:spAutoFit/>
          </a:bodyPr>
          <a:lstStyle/>
          <a:p>
            <a:r>
              <a:rPr lang="en-US" sz="900" dirty="0">
                <a:solidFill>
                  <a:srgbClr val="787878"/>
                </a:solidFill>
              </a:rPr>
              <a:t>Q19. In the past year, how often have you driven after using marijuana (within a few hours of use)? </a:t>
            </a:r>
            <a:r>
              <a:rPr lang="en-US" sz="900" i="1" dirty="0">
                <a:solidFill>
                  <a:srgbClr val="787878"/>
                </a:solidFill>
              </a:rPr>
              <a:t>Base: Past Year Marijuana Users (n=333)</a:t>
            </a:r>
            <a:endParaRPr lang="en-US" sz="900" dirty="0">
              <a:solidFill>
                <a:srgbClr val="787878"/>
              </a:solidFill>
            </a:endParaRPr>
          </a:p>
        </p:txBody>
      </p:sp>
      <p:sp>
        <p:nvSpPr>
          <p:cNvPr id="6" name="Rectangle 5">
            <a:extLst>
              <a:ext uri="{FF2B5EF4-FFF2-40B4-BE49-F238E27FC236}">
                <a16:creationId xmlns:a16="http://schemas.microsoft.com/office/drawing/2014/main" id="{EC29537A-B335-B640-5379-D524563773CC}"/>
              </a:ext>
            </a:extLst>
          </p:cNvPr>
          <p:cNvSpPr/>
          <p:nvPr/>
        </p:nvSpPr>
        <p:spPr>
          <a:xfrm>
            <a:off x="9490176" y="6474322"/>
            <a:ext cx="2688200" cy="215444"/>
          </a:xfrm>
          <a:prstGeom prst="rect">
            <a:avLst/>
          </a:prstGeom>
        </p:spPr>
        <p:txBody>
          <a:bodyPr wrap="square">
            <a:spAutoFit/>
          </a:bodyPr>
          <a:lstStyle/>
          <a:p>
            <a:pPr marL="342900" indent="-342900" fontAlgn="base">
              <a:spcBef>
                <a:spcPct val="0"/>
              </a:spcBef>
              <a:spcAft>
                <a:spcPct val="0"/>
              </a:spcAft>
              <a:tabLst>
                <a:tab pos="346075" algn="l"/>
              </a:tabLst>
            </a:pPr>
            <a:r>
              <a:rPr lang="en-US" sz="800" i="1" dirty="0">
                <a:solidFill>
                  <a:srgbClr val="787878"/>
                </a:solidFill>
                <a:ea typeface="ＭＳ Ｐゴシック" charset="0"/>
                <a:sym typeface="Symbol" pitchFamily="18" charset="2"/>
              </a:rPr>
              <a:t>A/B/C Denotes Significance at the 95% confidence level</a:t>
            </a:r>
            <a:endParaRPr lang="en-US" sz="800" i="1" dirty="0">
              <a:solidFill>
                <a:srgbClr val="787878"/>
              </a:solidFill>
              <a:ea typeface="ＭＳ Ｐゴシック" charset="0"/>
            </a:endParaRPr>
          </a:p>
        </p:txBody>
      </p:sp>
      <p:sp>
        <p:nvSpPr>
          <p:cNvPr id="8" name="Rectangle 7">
            <a:extLst>
              <a:ext uri="{FF2B5EF4-FFF2-40B4-BE49-F238E27FC236}">
                <a16:creationId xmlns:a16="http://schemas.microsoft.com/office/drawing/2014/main" id="{C2FB2A6F-679F-2138-C46F-8DBBFCD56498}"/>
              </a:ext>
            </a:extLst>
          </p:cNvPr>
          <p:cNvSpPr/>
          <p:nvPr/>
        </p:nvSpPr>
        <p:spPr>
          <a:xfrm>
            <a:off x="9473875" y="6685953"/>
            <a:ext cx="1141659" cy="215444"/>
          </a:xfrm>
          <a:prstGeom prst="rect">
            <a:avLst/>
          </a:prstGeom>
        </p:spPr>
        <p:txBody>
          <a:bodyPr wrap="none">
            <a:spAutoFit/>
          </a:bodyPr>
          <a:lstStyle/>
          <a:p>
            <a:r>
              <a:rPr lang="en-US" sz="800" baseline="30000" dirty="0">
                <a:solidFill>
                  <a:srgbClr val="787878"/>
                </a:solidFill>
              </a:rPr>
              <a:t>+ </a:t>
            </a:r>
            <a:r>
              <a:rPr lang="en-US" sz="800" i="1" dirty="0">
                <a:solidFill>
                  <a:srgbClr val="787878"/>
                </a:solidFill>
              </a:rPr>
              <a:t>Caution: Small base</a:t>
            </a:r>
          </a:p>
        </p:txBody>
      </p:sp>
    </p:spTree>
    <p:extLst>
      <p:ext uri="{BB962C8B-B14F-4D97-AF65-F5344CB8AC3E}">
        <p14:creationId xmlns:p14="http://schemas.microsoft.com/office/powerpoint/2010/main" val="36718228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77336C-1F19-456E-A8C2-CDAB5C5EBD09}"/>
              </a:ext>
            </a:extLst>
          </p:cNvPr>
          <p:cNvSpPr>
            <a:spLocks noGrp="1"/>
          </p:cNvSpPr>
          <p:nvPr>
            <p:ph idx="11"/>
          </p:nvPr>
        </p:nvSpPr>
        <p:spPr>
          <a:xfrm>
            <a:off x="117667" y="674008"/>
            <a:ext cx="11577234" cy="596068"/>
          </a:xfrm>
        </p:spPr>
        <p:txBody>
          <a:bodyPr/>
          <a:lstStyle/>
          <a:p>
            <a:r>
              <a:rPr lang="en-US" dirty="0"/>
              <a:t>Demographic Profile – Frequency of Driving Under the Influence of Marijuana</a:t>
            </a:r>
          </a:p>
        </p:txBody>
      </p:sp>
      <p:sp>
        <p:nvSpPr>
          <p:cNvPr id="4" name="Slide Number Placeholder 3">
            <a:extLst>
              <a:ext uri="{FF2B5EF4-FFF2-40B4-BE49-F238E27FC236}">
                <a16:creationId xmlns:a16="http://schemas.microsoft.com/office/drawing/2014/main" id="{1AB3B120-EB23-47D2-A676-67E0FDD4DCFC}"/>
              </a:ext>
            </a:extLst>
          </p:cNvPr>
          <p:cNvSpPr>
            <a:spLocks noGrp="1"/>
          </p:cNvSpPr>
          <p:nvPr>
            <p:ph type="sldNum" sz="quarter" idx="4"/>
          </p:nvPr>
        </p:nvSpPr>
        <p:spPr/>
        <p:txBody>
          <a:bodyPr/>
          <a:lstStyle/>
          <a:p>
            <a:fld id="{3AFB7006-8003-4929-A787-32E51C1CB892}" type="slidenum">
              <a:rPr lang="en-US" smtClean="0"/>
              <a:pPr/>
              <a:t>69</a:t>
            </a:fld>
            <a:endParaRPr lang="en-US" dirty="0"/>
          </a:p>
        </p:txBody>
      </p:sp>
      <p:graphicFrame>
        <p:nvGraphicFramePr>
          <p:cNvPr id="7" name="Table 6">
            <a:extLst>
              <a:ext uri="{FF2B5EF4-FFF2-40B4-BE49-F238E27FC236}">
                <a16:creationId xmlns:a16="http://schemas.microsoft.com/office/drawing/2014/main" id="{AEB030E9-16F7-76ED-33A6-9A3734E7F91B}"/>
              </a:ext>
            </a:extLst>
          </p:cNvPr>
          <p:cNvGraphicFramePr>
            <a:graphicFrameLocks noGrp="1"/>
          </p:cNvGraphicFramePr>
          <p:nvPr>
            <p:extLst>
              <p:ext uri="{D42A27DB-BD31-4B8C-83A1-F6EECF244321}">
                <p14:modId xmlns:p14="http://schemas.microsoft.com/office/powerpoint/2010/main" val="3311222405"/>
              </p:ext>
            </p:extLst>
          </p:nvPr>
        </p:nvGraphicFramePr>
        <p:xfrm>
          <a:off x="853440" y="1654336"/>
          <a:ext cx="9734859" cy="4145682"/>
        </p:xfrm>
        <a:graphic>
          <a:graphicData uri="http://schemas.openxmlformats.org/drawingml/2006/table">
            <a:tbl>
              <a:tblPr firstRow="1" bandRow="1">
                <a:tableStyleId>{5C22544A-7EE6-4342-B048-85BDC9FD1C3A}</a:tableStyleId>
              </a:tblPr>
              <a:tblGrid>
                <a:gridCol w="1423998">
                  <a:extLst>
                    <a:ext uri="{9D8B030D-6E8A-4147-A177-3AD203B41FA5}">
                      <a16:colId xmlns:a16="http://schemas.microsoft.com/office/drawing/2014/main" val="470922696"/>
                    </a:ext>
                  </a:extLst>
                </a:gridCol>
                <a:gridCol w="1009961">
                  <a:extLst>
                    <a:ext uri="{9D8B030D-6E8A-4147-A177-3AD203B41FA5}">
                      <a16:colId xmlns:a16="http://schemas.microsoft.com/office/drawing/2014/main" val="3238096619"/>
                    </a:ext>
                  </a:extLst>
                </a:gridCol>
                <a:gridCol w="1825225">
                  <a:extLst>
                    <a:ext uri="{9D8B030D-6E8A-4147-A177-3AD203B41FA5}">
                      <a16:colId xmlns:a16="http://schemas.microsoft.com/office/drawing/2014/main" val="2727270655"/>
                    </a:ext>
                  </a:extLst>
                </a:gridCol>
                <a:gridCol w="1825225">
                  <a:extLst>
                    <a:ext uri="{9D8B030D-6E8A-4147-A177-3AD203B41FA5}">
                      <a16:colId xmlns:a16="http://schemas.microsoft.com/office/drawing/2014/main" val="4247909470"/>
                    </a:ext>
                  </a:extLst>
                </a:gridCol>
                <a:gridCol w="1825225">
                  <a:extLst>
                    <a:ext uri="{9D8B030D-6E8A-4147-A177-3AD203B41FA5}">
                      <a16:colId xmlns:a16="http://schemas.microsoft.com/office/drawing/2014/main" val="4285814932"/>
                    </a:ext>
                  </a:extLst>
                </a:gridCol>
                <a:gridCol w="1825225">
                  <a:extLst>
                    <a:ext uri="{9D8B030D-6E8A-4147-A177-3AD203B41FA5}">
                      <a16:colId xmlns:a16="http://schemas.microsoft.com/office/drawing/2014/main" val="2202348926"/>
                    </a:ext>
                  </a:extLst>
                </a:gridCol>
              </a:tblGrid>
              <a:tr h="488082">
                <a:tc>
                  <a:txBody>
                    <a:bodyPr/>
                    <a:lstStyle/>
                    <a:p>
                      <a:endParaRPr lang="en-US" sz="1200" dirty="0">
                        <a:solidFill>
                          <a:srgbClr val="787878"/>
                        </a:solidFill>
                      </a:endParaRPr>
                    </a:p>
                  </a:txBody>
                  <a:tcPr>
                    <a:solidFill>
                      <a:srgbClr val="20A5E8"/>
                    </a:solidFill>
                  </a:tcPr>
                </a:tc>
                <a:tc>
                  <a:txBody>
                    <a:bodyPr/>
                    <a:lstStyle/>
                    <a:p>
                      <a:pPr algn="ctr"/>
                      <a:r>
                        <a:rPr lang="en-US" sz="1200" dirty="0">
                          <a:solidFill>
                            <a:schemeClr val="bg1"/>
                          </a:solidFill>
                        </a:rPr>
                        <a:t>Total</a:t>
                      </a:r>
                      <a:endParaRPr lang="en-US" sz="1200" b="0" dirty="0">
                        <a:solidFill>
                          <a:schemeClr val="bg1"/>
                        </a:solidFill>
                      </a:endParaRPr>
                    </a:p>
                  </a:txBody>
                  <a:tcPr anchor="b">
                    <a:solidFill>
                      <a:srgbClr val="20A5E8"/>
                    </a:solidFill>
                  </a:tcPr>
                </a:tc>
                <a:tc>
                  <a:txBody>
                    <a:bodyPr/>
                    <a:lstStyle/>
                    <a:p>
                      <a:pPr algn="ctr"/>
                      <a:r>
                        <a:rPr lang="en-US" sz="1200" b="1" kern="1200" dirty="0">
                          <a:solidFill>
                            <a:schemeClr val="bg1"/>
                          </a:solidFill>
                          <a:latin typeface="+mn-lt"/>
                          <a:ea typeface="+mn-ea"/>
                          <a:cs typeface="+mn-cs"/>
                        </a:rPr>
                        <a:t>Past Year User</a:t>
                      </a:r>
                    </a:p>
                  </a:txBody>
                  <a:tcPr anchor="b">
                    <a:solidFill>
                      <a:srgbClr val="20A5E8"/>
                    </a:solidFill>
                  </a:tcPr>
                </a:tc>
                <a:tc>
                  <a:txBody>
                    <a:bodyPr/>
                    <a:lstStyle/>
                    <a:p>
                      <a:pPr algn="ctr"/>
                      <a:r>
                        <a:rPr lang="en-US" sz="1200" b="1" kern="1200" dirty="0">
                          <a:solidFill>
                            <a:schemeClr val="bg1"/>
                          </a:solidFill>
                          <a:latin typeface="+mn-lt"/>
                          <a:ea typeface="+mn-ea"/>
                          <a:cs typeface="+mn-cs"/>
                        </a:rPr>
                        <a:t>At least once a month</a:t>
                      </a:r>
                    </a:p>
                    <a:p>
                      <a:pPr algn="ctr"/>
                      <a:r>
                        <a:rPr lang="en-US" sz="1200" b="1" kern="1200" dirty="0">
                          <a:solidFill>
                            <a:schemeClr val="bg1"/>
                          </a:solidFill>
                          <a:latin typeface="+mn-lt"/>
                          <a:ea typeface="+mn-ea"/>
                          <a:cs typeface="+mn-cs"/>
                        </a:rPr>
                        <a:t>(A)</a:t>
                      </a:r>
                    </a:p>
                  </a:txBody>
                  <a:tcPr anchor="b">
                    <a:solidFill>
                      <a:srgbClr val="20A5E8"/>
                    </a:solidFill>
                  </a:tcPr>
                </a:tc>
                <a:tc>
                  <a:txBody>
                    <a:bodyPr/>
                    <a:lstStyle/>
                    <a:p>
                      <a:pPr algn="ctr"/>
                      <a:r>
                        <a:rPr lang="en-US" sz="1200" b="1" kern="1200" dirty="0">
                          <a:solidFill>
                            <a:schemeClr val="bg1"/>
                          </a:solidFill>
                          <a:latin typeface="+mn-lt"/>
                          <a:ea typeface="+mn-ea"/>
                          <a:cs typeface="+mn-cs"/>
                        </a:rPr>
                        <a:t>Less often</a:t>
                      </a:r>
                    </a:p>
                    <a:p>
                      <a:pPr algn="ctr"/>
                      <a:r>
                        <a:rPr lang="en-US" sz="1200" b="1" kern="1200" dirty="0">
                          <a:solidFill>
                            <a:schemeClr val="bg1"/>
                          </a:solidFill>
                          <a:latin typeface="+mn-lt"/>
                          <a:ea typeface="+mn-ea"/>
                          <a:cs typeface="+mn-cs"/>
                        </a:rPr>
                        <a:t>(B)</a:t>
                      </a:r>
                    </a:p>
                  </a:txBody>
                  <a:tcPr anchor="b">
                    <a:solidFill>
                      <a:srgbClr val="20A5E8"/>
                    </a:solidFill>
                  </a:tcPr>
                </a:tc>
                <a:tc>
                  <a:txBody>
                    <a:bodyPr/>
                    <a:lstStyle/>
                    <a:p>
                      <a:pPr algn="ctr"/>
                      <a:r>
                        <a:rPr lang="en-US" sz="1200" b="1" kern="1200" dirty="0">
                          <a:solidFill>
                            <a:schemeClr val="bg1"/>
                          </a:solidFill>
                          <a:latin typeface="+mn-lt"/>
                          <a:ea typeface="+mn-ea"/>
                          <a:cs typeface="+mn-cs"/>
                        </a:rPr>
                        <a:t>Never</a:t>
                      </a:r>
                    </a:p>
                    <a:p>
                      <a:pPr algn="ctr"/>
                      <a:r>
                        <a:rPr lang="en-US" sz="1200" b="1" kern="1200" dirty="0">
                          <a:solidFill>
                            <a:schemeClr val="bg1"/>
                          </a:solidFill>
                          <a:latin typeface="+mn-lt"/>
                          <a:ea typeface="+mn-ea"/>
                          <a:cs typeface="+mn-cs"/>
                        </a:rPr>
                        <a:t>(C)</a:t>
                      </a:r>
                    </a:p>
                  </a:txBody>
                  <a:tcPr anchor="b">
                    <a:solidFill>
                      <a:srgbClr val="20A5E8"/>
                    </a:solidFill>
                  </a:tcPr>
                </a:tc>
                <a:extLst>
                  <a:ext uri="{0D108BD9-81ED-4DB2-BD59-A6C34878D82A}">
                    <a16:rowId xmlns:a16="http://schemas.microsoft.com/office/drawing/2014/main" val="2369475805"/>
                  </a:ext>
                </a:extLst>
              </a:tr>
              <a:tr h="274320">
                <a:tc>
                  <a:txBody>
                    <a:bodyPr/>
                    <a:lstStyle/>
                    <a:p>
                      <a:r>
                        <a:rPr lang="en-US" sz="1200" dirty="0">
                          <a:solidFill>
                            <a:srgbClr val="787878"/>
                          </a:solidFill>
                        </a:rPr>
                        <a:t>Total</a:t>
                      </a:r>
                    </a:p>
                  </a:txBody>
                  <a:tcPr/>
                </a:tc>
                <a:tc>
                  <a:txBody>
                    <a:bodyPr/>
                    <a:lstStyle/>
                    <a:p>
                      <a:pPr algn="ctr"/>
                      <a:r>
                        <a:rPr lang="en-US" sz="1200" kern="1200" dirty="0">
                          <a:solidFill>
                            <a:srgbClr val="787878"/>
                          </a:solidFill>
                          <a:latin typeface="+mn-lt"/>
                          <a:ea typeface="+mn-ea"/>
                          <a:cs typeface="+mn-cs"/>
                        </a:rPr>
                        <a:t>783</a:t>
                      </a:r>
                    </a:p>
                  </a:txBody>
                  <a:tcPr anchor="ctr"/>
                </a:tc>
                <a:tc>
                  <a:txBody>
                    <a:bodyPr/>
                    <a:lstStyle/>
                    <a:p>
                      <a:pPr algn="ctr"/>
                      <a:r>
                        <a:rPr lang="en-US" sz="1200" kern="1200" dirty="0">
                          <a:solidFill>
                            <a:srgbClr val="787878"/>
                          </a:solidFill>
                          <a:latin typeface="+mn-lt"/>
                          <a:ea typeface="+mn-ea"/>
                          <a:cs typeface="+mn-cs"/>
                        </a:rPr>
                        <a:t>333</a:t>
                      </a:r>
                    </a:p>
                  </a:txBody>
                  <a:tcPr anchor="ctr"/>
                </a:tc>
                <a:tc>
                  <a:txBody>
                    <a:bodyPr/>
                    <a:lstStyle/>
                    <a:p>
                      <a:pPr algn="ctr"/>
                      <a:r>
                        <a:rPr lang="en-US" sz="1200" kern="1200" dirty="0">
                          <a:solidFill>
                            <a:srgbClr val="787878"/>
                          </a:solidFill>
                          <a:latin typeface="+mn-lt"/>
                          <a:ea typeface="+mn-ea"/>
                          <a:cs typeface="+mn-cs"/>
                        </a:rPr>
                        <a:t>126</a:t>
                      </a:r>
                    </a:p>
                  </a:txBody>
                  <a:tcPr anchor="ctr"/>
                </a:tc>
                <a:tc>
                  <a:txBody>
                    <a:bodyPr/>
                    <a:lstStyle/>
                    <a:p>
                      <a:pPr algn="ctr"/>
                      <a:r>
                        <a:rPr lang="en-US" sz="1200" kern="1200" dirty="0">
                          <a:solidFill>
                            <a:srgbClr val="787878"/>
                          </a:solidFill>
                          <a:latin typeface="+mn-lt"/>
                          <a:ea typeface="+mn-ea"/>
                          <a:cs typeface="+mn-cs"/>
                        </a:rPr>
                        <a:t>60*</a:t>
                      </a:r>
                    </a:p>
                  </a:txBody>
                  <a:tcPr anchor="ctr"/>
                </a:tc>
                <a:tc>
                  <a:txBody>
                    <a:bodyPr/>
                    <a:lstStyle/>
                    <a:p>
                      <a:pPr algn="ctr"/>
                      <a:r>
                        <a:rPr lang="en-US" sz="1200" kern="1200" dirty="0">
                          <a:solidFill>
                            <a:srgbClr val="787878"/>
                          </a:solidFill>
                          <a:latin typeface="+mn-lt"/>
                          <a:ea typeface="+mn-ea"/>
                          <a:cs typeface="+mn-cs"/>
                        </a:rPr>
                        <a:t>147</a:t>
                      </a:r>
                    </a:p>
                  </a:txBody>
                  <a:tcPr anchor="ctr"/>
                </a:tc>
                <a:extLst>
                  <a:ext uri="{0D108BD9-81ED-4DB2-BD59-A6C34878D82A}">
                    <a16:rowId xmlns:a16="http://schemas.microsoft.com/office/drawing/2014/main" val="2217310208"/>
                  </a:ext>
                </a:extLst>
              </a:tr>
              <a:tr h="274320">
                <a:tc>
                  <a:txBody>
                    <a:bodyPr/>
                    <a:lstStyle/>
                    <a:p>
                      <a:r>
                        <a:rPr lang="en-US" sz="1200" dirty="0">
                          <a:solidFill>
                            <a:srgbClr val="787878"/>
                          </a:solidFill>
                        </a:rPr>
                        <a:t>Education</a:t>
                      </a:r>
                    </a:p>
                  </a:txBody>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extLst>
                  <a:ext uri="{0D108BD9-81ED-4DB2-BD59-A6C34878D82A}">
                    <a16:rowId xmlns:a16="http://schemas.microsoft.com/office/drawing/2014/main" val="3632012182"/>
                  </a:ext>
                </a:extLst>
              </a:tr>
              <a:tr h="274320">
                <a:tc>
                  <a:txBody>
                    <a:bodyPr/>
                    <a:lstStyle/>
                    <a:p>
                      <a:pPr marL="91440"/>
                      <a:r>
                        <a:rPr lang="en-US" sz="1200" dirty="0">
                          <a:solidFill>
                            <a:srgbClr val="787878"/>
                          </a:solidFill>
                        </a:rPr>
                        <a:t>Less than college</a:t>
                      </a:r>
                    </a:p>
                  </a:txBody>
                  <a:tcPr/>
                </a:tc>
                <a:tc>
                  <a:txBody>
                    <a:bodyPr/>
                    <a:lstStyle/>
                    <a:p>
                      <a:pPr algn="ctr"/>
                      <a:r>
                        <a:rPr lang="en-US" sz="1200" kern="1200" dirty="0">
                          <a:solidFill>
                            <a:srgbClr val="787878"/>
                          </a:solidFill>
                          <a:latin typeface="+mn-lt"/>
                          <a:ea typeface="+mn-ea"/>
                          <a:cs typeface="+mn-cs"/>
                        </a:rPr>
                        <a:t>24%</a:t>
                      </a:r>
                    </a:p>
                  </a:txBody>
                  <a:tcPr anchor="ctr"/>
                </a:tc>
                <a:tc>
                  <a:txBody>
                    <a:bodyPr/>
                    <a:lstStyle/>
                    <a:p>
                      <a:pPr algn="ctr"/>
                      <a:r>
                        <a:rPr lang="en-US" sz="1200" kern="1200" dirty="0">
                          <a:solidFill>
                            <a:srgbClr val="787878"/>
                          </a:solidFill>
                          <a:latin typeface="+mn-lt"/>
                          <a:ea typeface="+mn-ea"/>
                          <a:cs typeface="+mn-cs"/>
                        </a:rPr>
                        <a:t>29%</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38%</a:t>
                      </a:r>
                      <a:r>
                        <a:rPr lang="en-US" sz="1200" b="1" u="none" strike="noStrike" kern="1200" baseline="30000" dirty="0">
                          <a:solidFill>
                            <a:srgbClr val="787878"/>
                          </a:solidFill>
                          <a:effectLst/>
                          <a:latin typeface="+mn-lt"/>
                          <a:ea typeface="+mn-ea"/>
                          <a:cs typeface="+mn-cs"/>
                        </a:rPr>
                        <a:t>B</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12%</a:t>
                      </a:r>
                    </a:p>
                  </a:txBody>
                  <a:tcPr anchor="ctr">
                    <a:lnL w="12700" cap="flat" cmpd="sng" algn="ctr">
                      <a:solidFill>
                        <a:schemeClr val="tx1"/>
                      </a:solidFill>
                      <a:prstDash val="dash"/>
                      <a:round/>
                      <a:headEnd type="none" w="med" len="med"/>
                      <a:tailEnd type="none" w="med" len="med"/>
                    </a:lnL>
                  </a:tcPr>
                </a:tc>
                <a:tc>
                  <a:txBody>
                    <a:bodyPr/>
                    <a:lstStyle/>
                    <a:p>
                      <a:pPr algn="ctr"/>
                      <a:r>
                        <a:rPr lang="en-US" sz="1200" kern="1200" dirty="0">
                          <a:solidFill>
                            <a:srgbClr val="787878"/>
                          </a:solidFill>
                          <a:latin typeface="+mn-lt"/>
                          <a:ea typeface="+mn-ea"/>
                          <a:cs typeface="+mn-cs"/>
                        </a:rPr>
                        <a:t>28%</a:t>
                      </a:r>
                    </a:p>
                  </a:txBody>
                  <a:tcPr anchor="ctr"/>
                </a:tc>
                <a:extLst>
                  <a:ext uri="{0D108BD9-81ED-4DB2-BD59-A6C34878D82A}">
                    <a16:rowId xmlns:a16="http://schemas.microsoft.com/office/drawing/2014/main" val="679791434"/>
                  </a:ext>
                </a:extLst>
              </a:tr>
              <a:tr h="274320">
                <a:tc>
                  <a:txBody>
                    <a:bodyPr/>
                    <a:lstStyle/>
                    <a:p>
                      <a:pPr marL="91440"/>
                      <a:r>
                        <a:rPr lang="en-US" sz="1200" dirty="0">
                          <a:solidFill>
                            <a:srgbClr val="787878"/>
                          </a:solidFill>
                        </a:rPr>
                        <a:t>Some college</a:t>
                      </a:r>
                    </a:p>
                  </a:txBody>
                  <a:tcPr/>
                </a:tc>
                <a:tc>
                  <a:txBody>
                    <a:bodyPr/>
                    <a:lstStyle/>
                    <a:p>
                      <a:pPr algn="ctr"/>
                      <a:r>
                        <a:rPr lang="en-US" sz="1200" kern="1200" dirty="0">
                          <a:solidFill>
                            <a:srgbClr val="787878"/>
                          </a:solidFill>
                          <a:latin typeface="+mn-lt"/>
                          <a:ea typeface="+mn-ea"/>
                          <a:cs typeface="+mn-cs"/>
                        </a:rPr>
                        <a:t>25%</a:t>
                      </a:r>
                    </a:p>
                  </a:txBody>
                  <a:tcPr anchor="ctr"/>
                </a:tc>
                <a:tc>
                  <a:txBody>
                    <a:bodyPr/>
                    <a:lstStyle/>
                    <a:p>
                      <a:pPr algn="ctr"/>
                      <a:r>
                        <a:rPr lang="en-US" sz="1200" kern="1200" dirty="0">
                          <a:solidFill>
                            <a:srgbClr val="787878"/>
                          </a:solidFill>
                          <a:latin typeface="+mn-lt"/>
                          <a:ea typeface="+mn-ea"/>
                          <a:cs typeface="+mn-cs"/>
                        </a:rPr>
                        <a:t>28%</a:t>
                      </a:r>
                    </a:p>
                  </a:txBody>
                  <a:tcPr anchor="ctr"/>
                </a:tc>
                <a:tc>
                  <a:txBody>
                    <a:bodyPr/>
                    <a:lstStyle/>
                    <a:p>
                      <a:pPr algn="ctr"/>
                      <a:r>
                        <a:rPr lang="en-US" sz="1200" kern="1200" dirty="0">
                          <a:solidFill>
                            <a:srgbClr val="787878"/>
                          </a:solidFill>
                          <a:latin typeface="+mn-lt"/>
                          <a:ea typeface="+mn-ea"/>
                          <a:cs typeface="+mn-cs"/>
                        </a:rPr>
                        <a:t>21%</a:t>
                      </a:r>
                    </a:p>
                  </a:txBody>
                  <a:tcPr anchor="ctr">
                    <a:lnT w="12700" cap="flat" cmpd="sng" algn="ctr">
                      <a:solidFill>
                        <a:schemeClr val="tx1"/>
                      </a:solidFill>
                      <a:prstDash val="dash"/>
                      <a:round/>
                      <a:headEnd type="none" w="med" len="med"/>
                      <a:tailEnd type="none" w="med" len="med"/>
                    </a:lnT>
                  </a:tcPr>
                </a:tc>
                <a:tc>
                  <a:txBody>
                    <a:bodyPr/>
                    <a:lstStyle/>
                    <a:p>
                      <a:pPr algn="ctr"/>
                      <a:r>
                        <a:rPr lang="en-US" sz="1200" kern="1200" dirty="0">
                          <a:solidFill>
                            <a:srgbClr val="787878"/>
                          </a:solidFill>
                          <a:latin typeface="+mn-lt"/>
                          <a:ea typeface="+mn-ea"/>
                          <a:cs typeface="+mn-cs"/>
                        </a:rPr>
                        <a:t>35%</a:t>
                      </a:r>
                    </a:p>
                  </a:txBody>
                  <a:tcPr anchor="ctr"/>
                </a:tc>
                <a:tc>
                  <a:txBody>
                    <a:bodyPr/>
                    <a:lstStyle/>
                    <a:p>
                      <a:pPr algn="ctr"/>
                      <a:r>
                        <a:rPr lang="en-US" sz="1200" kern="1200" dirty="0">
                          <a:solidFill>
                            <a:srgbClr val="787878"/>
                          </a:solidFill>
                          <a:latin typeface="+mn-lt"/>
                          <a:ea typeface="+mn-ea"/>
                          <a:cs typeface="+mn-cs"/>
                        </a:rPr>
                        <a:t>31%</a:t>
                      </a:r>
                    </a:p>
                  </a:txBody>
                  <a:tcPr anchor="ctr"/>
                </a:tc>
                <a:extLst>
                  <a:ext uri="{0D108BD9-81ED-4DB2-BD59-A6C34878D82A}">
                    <a16:rowId xmlns:a16="http://schemas.microsoft.com/office/drawing/2014/main" val="1955786349"/>
                  </a:ext>
                </a:extLst>
              </a:tr>
              <a:tr h="274320">
                <a:tc>
                  <a:txBody>
                    <a:bodyPr/>
                    <a:lstStyle/>
                    <a:p>
                      <a:pPr marL="91440"/>
                      <a:r>
                        <a:rPr lang="en-US" sz="1200" dirty="0">
                          <a:solidFill>
                            <a:srgbClr val="787878"/>
                          </a:solidFill>
                        </a:rPr>
                        <a:t>College or more</a:t>
                      </a:r>
                    </a:p>
                  </a:txBody>
                  <a:tcPr/>
                </a:tc>
                <a:tc>
                  <a:txBody>
                    <a:bodyPr/>
                    <a:lstStyle/>
                    <a:p>
                      <a:pPr algn="ctr"/>
                      <a:r>
                        <a:rPr lang="en-US" sz="1200" kern="1200" dirty="0">
                          <a:solidFill>
                            <a:srgbClr val="787878"/>
                          </a:solidFill>
                          <a:latin typeface="+mn-lt"/>
                          <a:ea typeface="+mn-ea"/>
                          <a:cs typeface="+mn-cs"/>
                        </a:rPr>
                        <a:t>51%</a:t>
                      </a:r>
                    </a:p>
                  </a:txBody>
                  <a:tcPr anchor="ctr"/>
                </a:tc>
                <a:tc>
                  <a:txBody>
                    <a:bodyPr/>
                    <a:lstStyle/>
                    <a:p>
                      <a:pPr algn="ctr"/>
                      <a:r>
                        <a:rPr lang="en-US" sz="1200" kern="1200" dirty="0">
                          <a:solidFill>
                            <a:srgbClr val="787878"/>
                          </a:solidFill>
                          <a:latin typeface="+mn-lt"/>
                          <a:ea typeface="+mn-ea"/>
                          <a:cs typeface="+mn-cs"/>
                        </a:rPr>
                        <a:t>43%</a:t>
                      </a:r>
                    </a:p>
                  </a:txBody>
                  <a:tcPr anchor="ctr"/>
                </a:tc>
                <a:tc>
                  <a:txBody>
                    <a:bodyPr/>
                    <a:lstStyle/>
                    <a:p>
                      <a:pPr algn="ctr"/>
                      <a:r>
                        <a:rPr lang="en-US" sz="1200" kern="1200" dirty="0">
                          <a:solidFill>
                            <a:srgbClr val="787878"/>
                          </a:solidFill>
                          <a:latin typeface="+mn-lt"/>
                          <a:ea typeface="+mn-ea"/>
                          <a:cs typeface="+mn-cs"/>
                        </a:rPr>
                        <a:t>40%</a:t>
                      </a:r>
                    </a:p>
                  </a:txBody>
                  <a:tcPr anchor="ctr"/>
                </a:tc>
                <a:tc>
                  <a:txBody>
                    <a:bodyPr/>
                    <a:lstStyle/>
                    <a:p>
                      <a:pPr algn="ctr"/>
                      <a:r>
                        <a:rPr lang="en-US" sz="1200" kern="1200" dirty="0">
                          <a:solidFill>
                            <a:srgbClr val="787878"/>
                          </a:solidFill>
                          <a:latin typeface="+mn-lt"/>
                          <a:ea typeface="+mn-ea"/>
                          <a:cs typeface="+mn-cs"/>
                        </a:rPr>
                        <a:t>53%</a:t>
                      </a:r>
                    </a:p>
                  </a:txBody>
                  <a:tcPr anchor="ctr"/>
                </a:tc>
                <a:tc>
                  <a:txBody>
                    <a:bodyPr/>
                    <a:lstStyle/>
                    <a:p>
                      <a:pPr algn="ctr"/>
                      <a:r>
                        <a:rPr lang="en-US" sz="1200" kern="1200" dirty="0">
                          <a:solidFill>
                            <a:srgbClr val="787878"/>
                          </a:solidFill>
                          <a:latin typeface="+mn-lt"/>
                          <a:ea typeface="+mn-ea"/>
                          <a:cs typeface="+mn-cs"/>
                        </a:rPr>
                        <a:t>41%</a:t>
                      </a:r>
                    </a:p>
                  </a:txBody>
                  <a:tcPr anchor="ctr"/>
                </a:tc>
                <a:extLst>
                  <a:ext uri="{0D108BD9-81ED-4DB2-BD59-A6C34878D82A}">
                    <a16:rowId xmlns:a16="http://schemas.microsoft.com/office/drawing/2014/main" val="4141675288"/>
                  </a:ext>
                </a:extLst>
              </a:tr>
              <a:tr h="274320">
                <a:tc>
                  <a:txBody>
                    <a:bodyPr/>
                    <a:lstStyle/>
                    <a:p>
                      <a:r>
                        <a:rPr lang="en-US" sz="1200" dirty="0">
                          <a:solidFill>
                            <a:srgbClr val="787878"/>
                          </a:solidFill>
                        </a:rPr>
                        <a:t>Race/Ethnicity</a:t>
                      </a:r>
                    </a:p>
                  </a:txBody>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extLst>
                  <a:ext uri="{0D108BD9-81ED-4DB2-BD59-A6C34878D82A}">
                    <a16:rowId xmlns:a16="http://schemas.microsoft.com/office/drawing/2014/main" val="1965247889"/>
                  </a:ext>
                </a:extLst>
              </a:tr>
              <a:tr h="274320">
                <a:tc>
                  <a:txBody>
                    <a:bodyPr/>
                    <a:lstStyle/>
                    <a:p>
                      <a:pPr marL="91440"/>
                      <a:r>
                        <a:rPr lang="en-US" sz="1200" dirty="0">
                          <a:solidFill>
                            <a:srgbClr val="787878"/>
                          </a:solidFill>
                        </a:rPr>
                        <a:t>White (non-Hispanic)</a:t>
                      </a:r>
                    </a:p>
                  </a:txBody>
                  <a:tcPr/>
                </a:tc>
                <a:tc>
                  <a:txBody>
                    <a:bodyPr/>
                    <a:lstStyle/>
                    <a:p>
                      <a:pPr algn="ctr"/>
                      <a:r>
                        <a:rPr lang="en-US" sz="1200" kern="1200" dirty="0">
                          <a:solidFill>
                            <a:srgbClr val="787878"/>
                          </a:solidFill>
                          <a:latin typeface="+mn-lt"/>
                          <a:ea typeface="+mn-ea"/>
                          <a:cs typeface="+mn-cs"/>
                        </a:rPr>
                        <a:t>70%</a:t>
                      </a:r>
                    </a:p>
                  </a:txBody>
                  <a:tcPr anchor="ctr"/>
                </a:tc>
                <a:tc>
                  <a:txBody>
                    <a:bodyPr/>
                    <a:lstStyle/>
                    <a:p>
                      <a:pPr algn="ctr"/>
                      <a:r>
                        <a:rPr lang="en-US" sz="1200" kern="1200" dirty="0">
                          <a:solidFill>
                            <a:srgbClr val="787878"/>
                          </a:solidFill>
                          <a:latin typeface="+mn-lt"/>
                          <a:ea typeface="+mn-ea"/>
                          <a:cs typeface="+mn-cs"/>
                        </a:rPr>
                        <a:t>70%</a:t>
                      </a:r>
                    </a:p>
                  </a:txBody>
                  <a:tcPr anchor="ctr"/>
                </a:tc>
                <a:tc>
                  <a:txBody>
                    <a:bodyPr/>
                    <a:lstStyle/>
                    <a:p>
                      <a:pPr algn="ctr"/>
                      <a:r>
                        <a:rPr lang="en-US" sz="1200" kern="1200" dirty="0">
                          <a:solidFill>
                            <a:srgbClr val="787878"/>
                          </a:solidFill>
                          <a:latin typeface="+mn-lt"/>
                          <a:ea typeface="+mn-ea"/>
                          <a:cs typeface="+mn-cs"/>
                        </a:rPr>
                        <a:t>69%</a:t>
                      </a:r>
                    </a:p>
                  </a:txBody>
                  <a:tcPr anchor="ctr"/>
                </a:tc>
                <a:tc>
                  <a:txBody>
                    <a:bodyPr/>
                    <a:lstStyle/>
                    <a:p>
                      <a:pPr algn="ctr"/>
                      <a:r>
                        <a:rPr lang="en-US" sz="1200" kern="1200" dirty="0">
                          <a:solidFill>
                            <a:srgbClr val="787878"/>
                          </a:solidFill>
                          <a:latin typeface="+mn-lt"/>
                          <a:ea typeface="+mn-ea"/>
                          <a:cs typeface="+mn-cs"/>
                        </a:rPr>
                        <a:t>73%</a:t>
                      </a:r>
                    </a:p>
                  </a:txBody>
                  <a:tcPr anchor="ctr"/>
                </a:tc>
                <a:tc>
                  <a:txBody>
                    <a:bodyPr/>
                    <a:lstStyle/>
                    <a:p>
                      <a:pPr algn="ctr"/>
                      <a:r>
                        <a:rPr lang="en-US" sz="1200" kern="1200" dirty="0">
                          <a:solidFill>
                            <a:srgbClr val="787878"/>
                          </a:solidFill>
                          <a:latin typeface="+mn-lt"/>
                          <a:ea typeface="+mn-ea"/>
                          <a:cs typeface="+mn-cs"/>
                        </a:rPr>
                        <a:t>68%</a:t>
                      </a:r>
                    </a:p>
                  </a:txBody>
                  <a:tcPr anchor="ctr"/>
                </a:tc>
                <a:extLst>
                  <a:ext uri="{0D108BD9-81ED-4DB2-BD59-A6C34878D82A}">
                    <a16:rowId xmlns:a16="http://schemas.microsoft.com/office/drawing/2014/main" val="594446566"/>
                  </a:ext>
                </a:extLst>
              </a:tr>
              <a:tr h="274320">
                <a:tc>
                  <a:txBody>
                    <a:bodyPr/>
                    <a:lstStyle/>
                    <a:p>
                      <a:pPr marL="91440"/>
                      <a:r>
                        <a:rPr lang="en-US" sz="1200" dirty="0">
                          <a:solidFill>
                            <a:srgbClr val="787878"/>
                          </a:solidFill>
                        </a:rPr>
                        <a:t>Black (non-Hispanic)</a:t>
                      </a:r>
                    </a:p>
                  </a:txBody>
                  <a:tcPr/>
                </a:tc>
                <a:tc>
                  <a:txBody>
                    <a:bodyPr/>
                    <a:lstStyle/>
                    <a:p>
                      <a:pPr algn="ctr"/>
                      <a:r>
                        <a:rPr lang="en-US" sz="1200" kern="1200" dirty="0">
                          <a:solidFill>
                            <a:srgbClr val="787878"/>
                          </a:solidFill>
                          <a:latin typeface="+mn-lt"/>
                          <a:ea typeface="+mn-ea"/>
                          <a:cs typeface="+mn-cs"/>
                        </a:rPr>
                        <a:t>14%</a:t>
                      </a:r>
                    </a:p>
                  </a:txBody>
                  <a:tcPr anchor="ctr"/>
                </a:tc>
                <a:tc>
                  <a:txBody>
                    <a:bodyPr/>
                    <a:lstStyle/>
                    <a:p>
                      <a:pPr algn="ctr"/>
                      <a:r>
                        <a:rPr lang="en-US" sz="1200" kern="1200" dirty="0">
                          <a:solidFill>
                            <a:srgbClr val="787878"/>
                          </a:solidFill>
                          <a:latin typeface="+mn-lt"/>
                          <a:ea typeface="+mn-ea"/>
                          <a:cs typeface="+mn-cs"/>
                        </a:rPr>
                        <a:t>14%</a:t>
                      </a:r>
                    </a:p>
                  </a:txBody>
                  <a:tcPr anchor="ctr"/>
                </a:tc>
                <a:tc>
                  <a:txBody>
                    <a:bodyPr/>
                    <a:lstStyle/>
                    <a:p>
                      <a:pPr algn="ctr"/>
                      <a:r>
                        <a:rPr lang="en-US" sz="1200" kern="1200" dirty="0">
                          <a:solidFill>
                            <a:srgbClr val="787878"/>
                          </a:solidFill>
                          <a:latin typeface="+mn-lt"/>
                          <a:ea typeface="+mn-ea"/>
                          <a:cs typeface="+mn-cs"/>
                        </a:rPr>
                        <a:t>17%</a:t>
                      </a:r>
                    </a:p>
                  </a:txBody>
                  <a:tcPr anchor="ctr"/>
                </a:tc>
                <a:tc>
                  <a:txBody>
                    <a:bodyPr/>
                    <a:lstStyle/>
                    <a:p>
                      <a:pPr algn="ctr"/>
                      <a:r>
                        <a:rPr lang="en-US" sz="1200" kern="1200" dirty="0">
                          <a:solidFill>
                            <a:srgbClr val="787878"/>
                          </a:solidFill>
                          <a:latin typeface="+mn-lt"/>
                          <a:ea typeface="+mn-ea"/>
                          <a:cs typeface="+mn-cs"/>
                        </a:rPr>
                        <a:t>14%</a:t>
                      </a:r>
                    </a:p>
                  </a:txBody>
                  <a:tcPr anchor="ctr"/>
                </a:tc>
                <a:tc>
                  <a:txBody>
                    <a:bodyPr/>
                    <a:lstStyle/>
                    <a:p>
                      <a:pPr algn="ctr"/>
                      <a:r>
                        <a:rPr lang="en-US" sz="1200" kern="1200" dirty="0">
                          <a:solidFill>
                            <a:srgbClr val="787878"/>
                          </a:solidFill>
                          <a:latin typeface="+mn-lt"/>
                          <a:ea typeface="+mn-ea"/>
                          <a:cs typeface="+mn-cs"/>
                        </a:rPr>
                        <a:t>9%</a:t>
                      </a:r>
                    </a:p>
                  </a:txBody>
                  <a:tcPr anchor="ctr"/>
                </a:tc>
                <a:extLst>
                  <a:ext uri="{0D108BD9-81ED-4DB2-BD59-A6C34878D82A}">
                    <a16:rowId xmlns:a16="http://schemas.microsoft.com/office/drawing/2014/main" val="3144657782"/>
                  </a:ext>
                </a:extLst>
              </a:tr>
              <a:tr h="274320">
                <a:tc>
                  <a:txBody>
                    <a:bodyPr/>
                    <a:lstStyle/>
                    <a:p>
                      <a:pPr marL="91440"/>
                      <a:r>
                        <a:rPr lang="en-US" sz="1200" dirty="0">
                          <a:solidFill>
                            <a:srgbClr val="787878"/>
                          </a:solidFill>
                        </a:rPr>
                        <a:t>Hispanic</a:t>
                      </a:r>
                    </a:p>
                  </a:txBody>
                  <a:tcPr/>
                </a:tc>
                <a:tc>
                  <a:txBody>
                    <a:bodyPr/>
                    <a:lstStyle/>
                    <a:p>
                      <a:pPr algn="ctr"/>
                      <a:r>
                        <a:rPr lang="en-US" sz="1200" kern="1200" dirty="0">
                          <a:solidFill>
                            <a:srgbClr val="787878"/>
                          </a:solidFill>
                          <a:latin typeface="+mn-lt"/>
                          <a:ea typeface="+mn-ea"/>
                          <a:cs typeface="+mn-cs"/>
                        </a:rPr>
                        <a:t>8%</a:t>
                      </a:r>
                    </a:p>
                  </a:txBody>
                  <a:tcPr anchor="ctr"/>
                </a:tc>
                <a:tc>
                  <a:txBody>
                    <a:bodyPr/>
                    <a:lstStyle/>
                    <a:p>
                      <a:pPr algn="ctr"/>
                      <a:r>
                        <a:rPr lang="en-US" sz="1200" kern="1200" dirty="0">
                          <a:solidFill>
                            <a:srgbClr val="787878"/>
                          </a:solidFill>
                          <a:latin typeface="+mn-lt"/>
                          <a:ea typeface="+mn-ea"/>
                          <a:cs typeface="+mn-cs"/>
                        </a:rPr>
                        <a:t>9%</a:t>
                      </a:r>
                    </a:p>
                  </a:txBody>
                  <a:tcPr anchor="ctr"/>
                </a:tc>
                <a:tc>
                  <a:txBody>
                    <a:bodyPr/>
                    <a:lstStyle/>
                    <a:p>
                      <a:pPr algn="ctr"/>
                      <a:r>
                        <a:rPr lang="en-US" sz="1200" kern="1200" dirty="0">
                          <a:solidFill>
                            <a:srgbClr val="787878"/>
                          </a:solidFill>
                          <a:latin typeface="+mn-lt"/>
                          <a:ea typeface="+mn-ea"/>
                          <a:cs typeface="+mn-cs"/>
                        </a:rPr>
                        <a:t>12%</a:t>
                      </a:r>
                    </a:p>
                  </a:txBody>
                  <a:tcPr anchor="ctr"/>
                </a:tc>
                <a:tc>
                  <a:txBody>
                    <a:bodyPr/>
                    <a:lstStyle/>
                    <a:p>
                      <a:pPr algn="ctr"/>
                      <a:r>
                        <a:rPr lang="en-US" sz="1200" kern="1200" dirty="0">
                          <a:solidFill>
                            <a:srgbClr val="787878"/>
                          </a:solidFill>
                          <a:latin typeface="+mn-lt"/>
                          <a:ea typeface="+mn-ea"/>
                          <a:cs typeface="+mn-cs"/>
                        </a:rPr>
                        <a:t>12%</a:t>
                      </a:r>
                    </a:p>
                  </a:txBody>
                  <a:tcPr anchor="ctr"/>
                </a:tc>
                <a:tc>
                  <a:txBody>
                    <a:bodyPr/>
                    <a:lstStyle/>
                    <a:p>
                      <a:pPr algn="ctr"/>
                      <a:r>
                        <a:rPr lang="en-US" sz="1200" kern="1200" dirty="0">
                          <a:solidFill>
                            <a:srgbClr val="787878"/>
                          </a:solidFill>
                          <a:latin typeface="+mn-lt"/>
                          <a:ea typeface="+mn-ea"/>
                          <a:cs typeface="+mn-cs"/>
                        </a:rPr>
                        <a:t>12%</a:t>
                      </a:r>
                    </a:p>
                  </a:txBody>
                  <a:tcPr anchor="ctr"/>
                </a:tc>
                <a:extLst>
                  <a:ext uri="{0D108BD9-81ED-4DB2-BD59-A6C34878D82A}">
                    <a16:rowId xmlns:a16="http://schemas.microsoft.com/office/drawing/2014/main" val="352342781"/>
                  </a:ext>
                </a:extLst>
              </a:tr>
              <a:tr h="274320">
                <a:tc>
                  <a:txBody>
                    <a:bodyPr/>
                    <a:lstStyle/>
                    <a:p>
                      <a:r>
                        <a:rPr lang="en-US" sz="1200" dirty="0">
                          <a:solidFill>
                            <a:srgbClr val="787878"/>
                          </a:solidFill>
                        </a:rPr>
                        <a:t>Marital Status</a:t>
                      </a:r>
                    </a:p>
                  </a:txBody>
                  <a:tcPr anchor="ctr"/>
                </a:tc>
                <a:tc>
                  <a:txBody>
                    <a:bodyPr/>
                    <a:lstStyle/>
                    <a:p>
                      <a:pPr algn="ctr"/>
                      <a:endParaRPr lang="en-US" sz="1200" kern="1200" dirty="0">
                        <a:solidFill>
                          <a:srgbClr val="787878"/>
                        </a:solidFill>
                        <a:highlight>
                          <a:srgbClr val="FFFF00"/>
                        </a:highlight>
                        <a:latin typeface="+mn-lt"/>
                        <a:ea typeface="+mn-ea"/>
                        <a:cs typeface="+mn-cs"/>
                      </a:endParaRPr>
                    </a:p>
                  </a:txBody>
                  <a:tcPr anchor="ctr"/>
                </a:tc>
                <a:tc>
                  <a:txBody>
                    <a:bodyPr/>
                    <a:lstStyle/>
                    <a:p>
                      <a:pPr algn="ctr"/>
                      <a:endParaRPr lang="en-US" sz="1200" kern="1200" dirty="0">
                        <a:solidFill>
                          <a:srgbClr val="787878"/>
                        </a:solidFill>
                        <a:highlight>
                          <a:srgbClr val="FFFF00"/>
                        </a:highlight>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extLst>
                  <a:ext uri="{0D108BD9-81ED-4DB2-BD59-A6C34878D82A}">
                    <a16:rowId xmlns:a16="http://schemas.microsoft.com/office/drawing/2014/main" val="3275445961"/>
                  </a:ext>
                </a:extLst>
              </a:tr>
              <a:tr h="274320">
                <a:tc>
                  <a:txBody>
                    <a:bodyPr/>
                    <a:lstStyle/>
                    <a:p>
                      <a:pPr marL="91440"/>
                      <a:r>
                        <a:rPr lang="en-US" sz="1200" dirty="0">
                          <a:solidFill>
                            <a:srgbClr val="787878"/>
                          </a:solidFill>
                        </a:rPr>
                        <a:t>Married </a:t>
                      </a:r>
                    </a:p>
                  </a:txBody>
                  <a:tcPr anchor="ctr"/>
                </a:tc>
                <a:tc>
                  <a:txBody>
                    <a:bodyPr/>
                    <a:lstStyle/>
                    <a:p>
                      <a:pPr algn="ctr"/>
                      <a:r>
                        <a:rPr lang="en-US" sz="1200" kern="1200" dirty="0">
                          <a:solidFill>
                            <a:srgbClr val="787878"/>
                          </a:solidFill>
                          <a:latin typeface="+mn-lt"/>
                          <a:ea typeface="+mn-ea"/>
                          <a:cs typeface="+mn-cs"/>
                        </a:rPr>
                        <a:t>60%</a:t>
                      </a:r>
                    </a:p>
                  </a:txBody>
                  <a:tcPr anchor="ctr"/>
                </a:tc>
                <a:tc>
                  <a:txBody>
                    <a:bodyPr/>
                    <a:lstStyle/>
                    <a:p>
                      <a:pPr algn="ctr"/>
                      <a:r>
                        <a:rPr lang="en-US" sz="1200" kern="1200" dirty="0">
                          <a:solidFill>
                            <a:srgbClr val="787878"/>
                          </a:solidFill>
                          <a:latin typeface="+mn-lt"/>
                          <a:ea typeface="+mn-ea"/>
                          <a:cs typeface="+mn-cs"/>
                        </a:rPr>
                        <a:t>51%</a:t>
                      </a:r>
                    </a:p>
                  </a:txBody>
                  <a:tcPr anchor="ctr"/>
                </a:tc>
                <a:tc>
                  <a:txBody>
                    <a:bodyPr/>
                    <a:lstStyle/>
                    <a:p>
                      <a:pPr algn="ctr"/>
                      <a:r>
                        <a:rPr lang="en-US" sz="1200" kern="1200" dirty="0">
                          <a:solidFill>
                            <a:srgbClr val="787878"/>
                          </a:solidFill>
                          <a:latin typeface="+mn-lt"/>
                          <a:ea typeface="+mn-ea"/>
                          <a:cs typeface="+mn-cs"/>
                        </a:rPr>
                        <a:t>49%</a:t>
                      </a:r>
                    </a:p>
                  </a:txBody>
                  <a:tcPr anchor="ctr"/>
                </a:tc>
                <a:tc>
                  <a:txBody>
                    <a:bodyPr/>
                    <a:lstStyle/>
                    <a:p>
                      <a:pPr algn="ctr"/>
                      <a:r>
                        <a:rPr lang="en-US" sz="1200" kern="1200" dirty="0">
                          <a:solidFill>
                            <a:srgbClr val="787878"/>
                          </a:solidFill>
                          <a:latin typeface="+mn-lt"/>
                          <a:ea typeface="+mn-ea"/>
                          <a:cs typeface="+mn-cs"/>
                        </a:rPr>
                        <a:t>47%</a:t>
                      </a:r>
                    </a:p>
                  </a:txBody>
                  <a:tcPr anchor="ctr"/>
                </a:tc>
                <a:tc>
                  <a:txBody>
                    <a:bodyPr/>
                    <a:lstStyle/>
                    <a:p>
                      <a:pPr algn="ctr"/>
                      <a:r>
                        <a:rPr lang="en-US" sz="1200" kern="1200" dirty="0">
                          <a:solidFill>
                            <a:srgbClr val="787878"/>
                          </a:solidFill>
                          <a:latin typeface="+mn-lt"/>
                          <a:ea typeface="+mn-ea"/>
                          <a:cs typeface="+mn-cs"/>
                        </a:rPr>
                        <a:t>54%</a:t>
                      </a:r>
                    </a:p>
                  </a:txBody>
                  <a:tcPr anchor="ctr"/>
                </a:tc>
                <a:extLst>
                  <a:ext uri="{0D108BD9-81ED-4DB2-BD59-A6C34878D82A}">
                    <a16:rowId xmlns:a16="http://schemas.microsoft.com/office/drawing/2014/main" val="1539008668"/>
                  </a:ext>
                </a:extLst>
              </a:tr>
              <a:tr h="274320">
                <a:tc>
                  <a:txBody>
                    <a:bodyPr/>
                    <a:lstStyle/>
                    <a:p>
                      <a:pPr marL="91440"/>
                      <a:r>
                        <a:rPr lang="en-US" sz="1200" dirty="0">
                          <a:solidFill>
                            <a:srgbClr val="787878"/>
                          </a:solidFill>
                        </a:rPr>
                        <a:t>Not Married </a:t>
                      </a:r>
                    </a:p>
                  </a:txBody>
                  <a:tcPr anchor="ctr"/>
                </a:tc>
                <a:tc>
                  <a:txBody>
                    <a:bodyPr/>
                    <a:lstStyle/>
                    <a:p>
                      <a:pPr algn="ctr"/>
                      <a:r>
                        <a:rPr lang="en-US" sz="1200" kern="1200" dirty="0">
                          <a:solidFill>
                            <a:srgbClr val="787878"/>
                          </a:solidFill>
                          <a:latin typeface="+mn-lt"/>
                          <a:ea typeface="+mn-ea"/>
                          <a:cs typeface="+mn-cs"/>
                        </a:rPr>
                        <a:t>40%</a:t>
                      </a:r>
                    </a:p>
                  </a:txBody>
                  <a:tcPr anchor="ctr"/>
                </a:tc>
                <a:tc>
                  <a:txBody>
                    <a:bodyPr/>
                    <a:lstStyle/>
                    <a:p>
                      <a:pPr algn="ctr"/>
                      <a:r>
                        <a:rPr lang="en-US" sz="1200" kern="1200" dirty="0">
                          <a:solidFill>
                            <a:srgbClr val="787878"/>
                          </a:solidFill>
                          <a:latin typeface="+mn-lt"/>
                          <a:ea typeface="+mn-ea"/>
                          <a:cs typeface="+mn-cs"/>
                        </a:rPr>
                        <a:t>49%</a:t>
                      </a:r>
                    </a:p>
                  </a:txBody>
                  <a:tcPr anchor="ctr"/>
                </a:tc>
                <a:tc>
                  <a:txBody>
                    <a:bodyPr/>
                    <a:lstStyle/>
                    <a:p>
                      <a:pPr algn="ctr"/>
                      <a:r>
                        <a:rPr lang="en-US" sz="1200" kern="1200" dirty="0">
                          <a:solidFill>
                            <a:srgbClr val="787878"/>
                          </a:solidFill>
                          <a:latin typeface="+mn-lt"/>
                          <a:ea typeface="+mn-ea"/>
                          <a:cs typeface="+mn-cs"/>
                        </a:rPr>
                        <a:t>51%</a:t>
                      </a:r>
                    </a:p>
                  </a:txBody>
                  <a:tcPr anchor="ctr"/>
                </a:tc>
                <a:tc>
                  <a:txBody>
                    <a:bodyPr/>
                    <a:lstStyle/>
                    <a:p>
                      <a:pPr algn="ctr"/>
                      <a:r>
                        <a:rPr lang="en-US" sz="1200" kern="1200" dirty="0">
                          <a:solidFill>
                            <a:srgbClr val="787878"/>
                          </a:solidFill>
                          <a:latin typeface="+mn-lt"/>
                          <a:ea typeface="+mn-ea"/>
                          <a:cs typeface="+mn-cs"/>
                        </a:rPr>
                        <a:t>53%</a:t>
                      </a:r>
                    </a:p>
                  </a:txBody>
                  <a:tcPr anchor="ctr"/>
                </a:tc>
                <a:tc>
                  <a:txBody>
                    <a:bodyPr/>
                    <a:lstStyle/>
                    <a:p>
                      <a:pPr algn="ctr"/>
                      <a:r>
                        <a:rPr lang="en-US" sz="1200" kern="1200" dirty="0">
                          <a:solidFill>
                            <a:srgbClr val="787878"/>
                          </a:solidFill>
                          <a:latin typeface="+mn-lt"/>
                          <a:ea typeface="+mn-ea"/>
                          <a:cs typeface="+mn-cs"/>
                        </a:rPr>
                        <a:t>46%</a:t>
                      </a:r>
                    </a:p>
                  </a:txBody>
                  <a:tcPr anchor="ctr"/>
                </a:tc>
                <a:extLst>
                  <a:ext uri="{0D108BD9-81ED-4DB2-BD59-A6C34878D82A}">
                    <a16:rowId xmlns:a16="http://schemas.microsoft.com/office/drawing/2014/main" val="271411021"/>
                  </a:ext>
                </a:extLst>
              </a:tr>
            </a:tbl>
          </a:graphicData>
        </a:graphic>
      </p:graphicFrame>
      <p:sp>
        <p:nvSpPr>
          <p:cNvPr id="2" name="TextBox 1">
            <a:extLst>
              <a:ext uri="{FF2B5EF4-FFF2-40B4-BE49-F238E27FC236}">
                <a16:creationId xmlns:a16="http://schemas.microsoft.com/office/drawing/2014/main" id="{8F1DE954-1F12-C96B-2EF8-36AAE27ECD1A}"/>
              </a:ext>
            </a:extLst>
          </p:cNvPr>
          <p:cNvSpPr txBox="1"/>
          <p:nvPr/>
        </p:nvSpPr>
        <p:spPr>
          <a:xfrm>
            <a:off x="0" y="6629511"/>
            <a:ext cx="7457576" cy="230832"/>
          </a:xfrm>
          <a:prstGeom prst="rect">
            <a:avLst/>
          </a:prstGeom>
          <a:noFill/>
        </p:spPr>
        <p:txBody>
          <a:bodyPr wrap="square" rtlCol="0">
            <a:spAutoFit/>
          </a:bodyPr>
          <a:lstStyle/>
          <a:p>
            <a:r>
              <a:rPr lang="en-US" sz="900" dirty="0">
                <a:solidFill>
                  <a:srgbClr val="787878"/>
                </a:solidFill>
              </a:rPr>
              <a:t>Q19. In the past year, how often have you driven after using marijuana (within a few hours of use)? </a:t>
            </a:r>
            <a:r>
              <a:rPr lang="en-US" sz="900" i="1" dirty="0">
                <a:solidFill>
                  <a:srgbClr val="787878"/>
                </a:solidFill>
              </a:rPr>
              <a:t>Base: Past Year Marijuana Users (n=333)</a:t>
            </a:r>
            <a:endParaRPr lang="en-US" sz="900" dirty="0">
              <a:solidFill>
                <a:srgbClr val="787878"/>
              </a:solidFill>
            </a:endParaRPr>
          </a:p>
        </p:txBody>
      </p:sp>
      <p:sp>
        <p:nvSpPr>
          <p:cNvPr id="5" name="Rectangle 4">
            <a:extLst>
              <a:ext uri="{FF2B5EF4-FFF2-40B4-BE49-F238E27FC236}">
                <a16:creationId xmlns:a16="http://schemas.microsoft.com/office/drawing/2014/main" id="{2D0BA173-FC26-AF99-2762-A09AD27E9791}"/>
              </a:ext>
            </a:extLst>
          </p:cNvPr>
          <p:cNvSpPr/>
          <p:nvPr/>
        </p:nvSpPr>
        <p:spPr>
          <a:xfrm>
            <a:off x="0" y="6474322"/>
            <a:ext cx="1141659" cy="215444"/>
          </a:xfrm>
          <a:prstGeom prst="rect">
            <a:avLst/>
          </a:prstGeom>
        </p:spPr>
        <p:txBody>
          <a:bodyPr wrap="none">
            <a:spAutoFit/>
          </a:bodyPr>
          <a:lstStyle/>
          <a:p>
            <a:r>
              <a:rPr lang="en-US" sz="800" baseline="30000" dirty="0">
                <a:solidFill>
                  <a:srgbClr val="787878"/>
                </a:solidFill>
              </a:rPr>
              <a:t>+ </a:t>
            </a:r>
            <a:r>
              <a:rPr lang="en-US" sz="800" i="1" dirty="0">
                <a:solidFill>
                  <a:srgbClr val="787878"/>
                </a:solidFill>
              </a:rPr>
              <a:t>Caution: Small base</a:t>
            </a:r>
          </a:p>
        </p:txBody>
      </p:sp>
      <p:sp>
        <p:nvSpPr>
          <p:cNvPr id="6" name="Rectangle 5">
            <a:extLst>
              <a:ext uri="{FF2B5EF4-FFF2-40B4-BE49-F238E27FC236}">
                <a16:creationId xmlns:a16="http://schemas.microsoft.com/office/drawing/2014/main" id="{CE59F0D8-1ACB-98A2-DCB4-D52B5EA1237B}"/>
              </a:ext>
            </a:extLst>
          </p:cNvPr>
          <p:cNvSpPr/>
          <p:nvPr/>
        </p:nvSpPr>
        <p:spPr>
          <a:xfrm>
            <a:off x="9503800" y="6474322"/>
            <a:ext cx="2688200" cy="215444"/>
          </a:xfrm>
          <a:prstGeom prst="rect">
            <a:avLst/>
          </a:prstGeom>
        </p:spPr>
        <p:txBody>
          <a:bodyPr wrap="square">
            <a:spAutoFit/>
          </a:bodyPr>
          <a:lstStyle/>
          <a:p>
            <a:pPr marL="342900" indent="-342900" fontAlgn="base">
              <a:spcBef>
                <a:spcPct val="0"/>
              </a:spcBef>
              <a:spcAft>
                <a:spcPct val="0"/>
              </a:spcAft>
              <a:tabLst>
                <a:tab pos="346075" algn="l"/>
              </a:tabLst>
            </a:pPr>
            <a:r>
              <a:rPr lang="en-US" sz="800" i="1" dirty="0">
                <a:solidFill>
                  <a:srgbClr val="787878"/>
                </a:solidFill>
                <a:ea typeface="ＭＳ Ｐゴシック" charset="0"/>
                <a:sym typeface="Symbol" pitchFamily="18" charset="2"/>
              </a:rPr>
              <a:t>A/B/C Denotes Significance at the 95% confidence level</a:t>
            </a:r>
            <a:endParaRPr lang="en-US" sz="800" i="1" dirty="0">
              <a:solidFill>
                <a:srgbClr val="787878"/>
              </a:solidFill>
              <a:ea typeface="ＭＳ Ｐゴシック" charset="0"/>
            </a:endParaRPr>
          </a:p>
        </p:txBody>
      </p:sp>
      <p:sp>
        <p:nvSpPr>
          <p:cNvPr id="8" name="Rectangle 7">
            <a:extLst>
              <a:ext uri="{FF2B5EF4-FFF2-40B4-BE49-F238E27FC236}">
                <a16:creationId xmlns:a16="http://schemas.microsoft.com/office/drawing/2014/main" id="{9B9367BE-E90A-E24F-F886-E9F59B8F662D}"/>
              </a:ext>
            </a:extLst>
          </p:cNvPr>
          <p:cNvSpPr/>
          <p:nvPr/>
        </p:nvSpPr>
        <p:spPr>
          <a:xfrm>
            <a:off x="9503800" y="6669241"/>
            <a:ext cx="1141659" cy="215444"/>
          </a:xfrm>
          <a:prstGeom prst="rect">
            <a:avLst/>
          </a:prstGeom>
        </p:spPr>
        <p:txBody>
          <a:bodyPr wrap="none">
            <a:spAutoFit/>
          </a:bodyPr>
          <a:lstStyle/>
          <a:p>
            <a:r>
              <a:rPr lang="en-US" sz="800" baseline="30000" dirty="0">
                <a:solidFill>
                  <a:srgbClr val="787878"/>
                </a:solidFill>
              </a:rPr>
              <a:t>+ </a:t>
            </a:r>
            <a:r>
              <a:rPr lang="en-US" sz="800" i="1" dirty="0">
                <a:solidFill>
                  <a:srgbClr val="787878"/>
                </a:solidFill>
              </a:rPr>
              <a:t>Caution: Small base</a:t>
            </a:r>
          </a:p>
        </p:txBody>
      </p:sp>
    </p:spTree>
    <p:extLst>
      <p:ext uri="{BB962C8B-B14F-4D97-AF65-F5344CB8AC3E}">
        <p14:creationId xmlns:p14="http://schemas.microsoft.com/office/powerpoint/2010/main" val="1646462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AD4F670-D6CE-49BF-A3CA-CD96AFC0122F}"/>
              </a:ext>
            </a:extLst>
          </p:cNvPr>
          <p:cNvSpPr>
            <a:spLocks noGrp="1"/>
          </p:cNvSpPr>
          <p:nvPr>
            <p:ph idx="11"/>
          </p:nvPr>
        </p:nvSpPr>
        <p:spPr>
          <a:xfrm>
            <a:off x="177800" y="439976"/>
            <a:ext cx="11822892" cy="1117650"/>
          </a:xfrm>
        </p:spPr>
        <p:txBody>
          <a:bodyPr/>
          <a:lstStyle/>
          <a:p>
            <a:r>
              <a:rPr lang="en-US" sz="2800" dirty="0">
                <a:solidFill>
                  <a:schemeClr val="tx1"/>
                </a:solidFill>
              </a:rPr>
              <a:t>Nearly half </a:t>
            </a:r>
            <a:r>
              <a:rPr lang="en-US" sz="2800" b="1" dirty="0">
                <a:solidFill>
                  <a:schemeClr val="tx1"/>
                </a:solidFill>
              </a:rPr>
              <a:t>of Virginians (</a:t>
            </a:r>
            <a:r>
              <a:rPr lang="en-US" sz="2800" dirty="0">
                <a:solidFill>
                  <a:schemeClr val="tx1"/>
                </a:solidFill>
              </a:rPr>
              <a:t>46</a:t>
            </a:r>
            <a:r>
              <a:rPr lang="en-US" sz="2800" b="1" dirty="0">
                <a:solidFill>
                  <a:schemeClr val="tx1"/>
                </a:solidFill>
              </a:rPr>
              <a:t>%) have used marijuana. Of those users, </a:t>
            </a:r>
            <a:r>
              <a:rPr lang="en-US" sz="2800" dirty="0">
                <a:solidFill>
                  <a:schemeClr val="tx1"/>
                </a:solidFill>
              </a:rPr>
              <a:t>three in ten </a:t>
            </a:r>
            <a:r>
              <a:rPr lang="en-US" sz="2800" b="1" dirty="0">
                <a:solidFill>
                  <a:schemeClr val="tx1"/>
                </a:solidFill>
              </a:rPr>
              <a:t>(31</a:t>
            </a:r>
            <a:r>
              <a:rPr lang="en-US" sz="2800" b="1" dirty="0"/>
              <a:t>%) have used the drug within the past </a:t>
            </a:r>
            <a:r>
              <a:rPr lang="en-US" sz="2800" b="1" dirty="0">
                <a:solidFill>
                  <a:schemeClr val="tx1"/>
                </a:solidFill>
              </a:rPr>
              <a:t>week; yet, 39% haven’t used the drug in the past year.</a:t>
            </a:r>
          </a:p>
        </p:txBody>
      </p:sp>
      <p:sp>
        <p:nvSpPr>
          <p:cNvPr id="2" name="Slide Number Placeholder 1">
            <a:extLst>
              <a:ext uri="{FF2B5EF4-FFF2-40B4-BE49-F238E27FC236}">
                <a16:creationId xmlns:a16="http://schemas.microsoft.com/office/drawing/2014/main" id="{09A8082B-4EB9-4249-BF67-D6E43F152F59}"/>
              </a:ext>
            </a:extLst>
          </p:cNvPr>
          <p:cNvSpPr>
            <a:spLocks noGrp="1"/>
          </p:cNvSpPr>
          <p:nvPr>
            <p:ph type="sldNum" sz="quarter" idx="4"/>
          </p:nvPr>
        </p:nvSpPr>
        <p:spPr>
          <a:xfrm>
            <a:off x="11421373" y="34414"/>
            <a:ext cx="547057" cy="301059"/>
          </a:xfrm>
        </p:spPr>
        <p:txBody>
          <a:bodyPr/>
          <a:lstStyle/>
          <a:p>
            <a:fld id="{3AFB7006-8003-4929-A787-32E51C1CB892}" type="slidenum">
              <a:rPr lang="en-US" smtClean="0"/>
              <a:pPr/>
              <a:t>7</a:t>
            </a:fld>
            <a:endParaRPr lang="en-US" dirty="0"/>
          </a:p>
        </p:txBody>
      </p:sp>
      <p:graphicFrame>
        <p:nvGraphicFramePr>
          <p:cNvPr id="13" name="Content Placeholder 5">
            <a:extLst>
              <a:ext uri="{FF2B5EF4-FFF2-40B4-BE49-F238E27FC236}">
                <a16:creationId xmlns:a16="http://schemas.microsoft.com/office/drawing/2014/main" id="{57610A19-1127-77EE-482D-5490C31578A0}"/>
              </a:ext>
            </a:extLst>
          </p:cNvPr>
          <p:cNvGraphicFramePr>
            <a:graphicFrameLocks noChangeAspect="1"/>
          </p:cNvGraphicFramePr>
          <p:nvPr>
            <p:extLst>
              <p:ext uri="{D42A27DB-BD31-4B8C-83A1-F6EECF244321}">
                <p14:modId xmlns:p14="http://schemas.microsoft.com/office/powerpoint/2010/main" val="700707997"/>
              </p:ext>
            </p:extLst>
          </p:nvPr>
        </p:nvGraphicFramePr>
        <p:xfrm>
          <a:off x="1566370" y="3268112"/>
          <a:ext cx="3822431" cy="2670215"/>
        </p:xfrm>
        <a:graphic>
          <a:graphicData uri="http://schemas.openxmlformats.org/drawingml/2006/chart">
            <c:chart xmlns:c="http://schemas.openxmlformats.org/drawingml/2006/chart" xmlns:r="http://schemas.openxmlformats.org/officeDocument/2006/relationships" r:id="rId3"/>
          </a:graphicData>
        </a:graphic>
      </p:graphicFrame>
      <p:sp>
        <p:nvSpPr>
          <p:cNvPr id="14" name="Arrow: Striped Right 13">
            <a:extLst>
              <a:ext uri="{FF2B5EF4-FFF2-40B4-BE49-F238E27FC236}">
                <a16:creationId xmlns:a16="http://schemas.microsoft.com/office/drawing/2014/main" id="{4562C405-EAD7-652C-0B38-59A8E433F872}"/>
              </a:ext>
            </a:extLst>
          </p:cNvPr>
          <p:cNvSpPr/>
          <p:nvPr/>
        </p:nvSpPr>
        <p:spPr>
          <a:xfrm>
            <a:off x="5047297" y="3896464"/>
            <a:ext cx="1251351" cy="1337914"/>
          </a:xfrm>
          <a:prstGeom prst="striped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1A293C8-D602-859A-3A27-474947D323B1}"/>
              </a:ext>
            </a:extLst>
          </p:cNvPr>
          <p:cNvSpPr/>
          <p:nvPr/>
        </p:nvSpPr>
        <p:spPr>
          <a:xfrm>
            <a:off x="2748737" y="2993423"/>
            <a:ext cx="1920240" cy="307777"/>
          </a:xfrm>
          <a:prstGeom prst="rect">
            <a:avLst/>
          </a:prstGeom>
        </p:spPr>
        <p:txBody>
          <a:bodyPr wrap="square">
            <a:spAutoFit/>
          </a:bodyPr>
          <a:lstStyle/>
          <a:p>
            <a:pPr algn="ctr"/>
            <a:r>
              <a:rPr lang="en-US" sz="1400" dirty="0">
                <a:solidFill>
                  <a:schemeClr val="tx1">
                    <a:lumMod val="50000"/>
                    <a:lumOff val="50000"/>
                  </a:schemeClr>
                </a:solidFill>
              </a:rPr>
              <a:t>Have Used Marijuana</a:t>
            </a:r>
          </a:p>
        </p:txBody>
      </p:sp>
      <p:graphicFrame>
        <p:nvGraphicFramePr>
          <p:cNvPr id="22" name="Chart 21">
            <a:extLst>
              <a:ext uri="{FF2B5EF4-FFF2-40B4-BE49-F238E27FC236}">
                <a16:creationId xmlns:a16="http://schemas.microsoft.com/office/drawing/2014/main" id="{2C7F2E5A-E539-2130-CCB1-4BBB65A8E491}"/>
              </a:ext>
            </a:extLst>
          </p:cNvPr>
          <p:cNvGraphicFramePr/>
          <p:nvPr>
            <p:extLst>
              <p:ext uri="{D42A27DB-BD31-4B8C-83A1-F6EECF244321}">
                <p14:modId xmlns:p14="http://schemas.microsoft.com/office/powerpoint/2010/main" val="3457462907"/>
              </p:ext>
            </p:extLst>
          </p:nvPr>
        </p:nvGraphicFramePr>
        <p:xfrm>
          <a:off x="6015546" y="2993423"/>
          <a:ext cx="3957963" cy="3511286"/>
        </p:xfrm>
        <a:graphic>
          <a:graphicData uri="http://schemas.openxmlformats.org/drawingml/2006/chart">
            <c:chart xmlns:c="http://schemas.openxmlformats.org/drawingml/2006/chart" xmlns:r="http://schemas.openxmlformats.org/officeDocument/2006/relationships" r:id="rId4"/>
          </a:graphicData>
        </a:graphic>
      </p:graphicFrame>
      <p:sp>
        <p:nvSpPr>
          <p:cNvPr id="23" name="Rectangle 22">
            <a:extLst>
              <a:ext uri="{FF2B5EF4-FFF2-40B4-BE49-F238E27FC236}">
                <a16:creationId xmlns:a16="http://schemas.microsoft.com/office/drawing/2014/main" id="{A1361DE9-BD4E-52CE-FBD6-E04BB3A0F00B}"/>
              </a:ext>
            </a:extLst>
          </p:cNvPr>
          <p:cNvSpPr/>
          <p:nvPr/>
        </p:nvSpPr>
        <p:spPr>
          <a:xfrm>
            <a:off x="5891407" y="2774361"/>
            <a:ext cx="2103120" cy="523220"/>
          </a:xfrm>
          <a:prstGeom prst="rect">
            <a:avLst/>
          </a:prstGeom>
        </p:spPr>
        <p:txBody>
          <a:bodyPr wrap="square">
            <a:spAutoFit/>
          </a:bodyPr>
          <a:lstStyle/>
          <a:p>
            <a:pPr algn="ctr"/>
            <a:r>
              <a:rPr lang="en-US" sz="1400" dirty="0">
                <a:solidFill>
                  <a:schemeClr val="tx1">
                    <a:lumMod val="50000"/>
                    <a:lumOff val="50000"/>
                  </a:schemeClr>
                </a:solidFill>
              </a:rPr>
              <a:t>Last Time Used Marijuana</a:t>
            </a:r>
          </a:p>
        </p:txBody>
      </p:sp>
      <p:sp>
        <p:nvSpPr>
          <p:cNvPr id="8" name="TextBox 7">
            <a:extLst>
              <a:ext uri="{FF2B5EF4-FFF2-40B4-BE49-F238E27FC236}">
                <a16:creationId xmlns:a16="http://schemas.microsoft.com/office/drawing/2014/main" id="{72C5BFD2-6B0A-7A14-4847-8F3D16F2C8EE}"/>
              </a:ext>
            </a:extLst>
          </p:cNvPr>
          <p:cNvSpPr txBox="1"/>
          <p:nvPr/>
        </p:nvSpPr>
        <p:spPr>
          <a:xfrm>
            <a:off x="8792" y="6354439"/>
            <a:ext cx="8438921" cy="369332"/>
          </a:xfrm>
          <a:prstGeom prst="rect">
            <a:avLst/>
          </a:prstGeom>
          <a:noFill/>
        </p:spPr>
        <p:txBody>
          <a:bodyPr wrap="square" rtlCol="0">
            <a:spAutoFit/>
          </a:bodyPr>
          <a:lstStyle/>
          <a:p>
            <a:r>
              <a:rPr lang="en-US" sz="900" dirty="0">
                <a:solidFill>
                  <a:srgbClr val="787878"/>
                </a:solidFill>
              </a:rPr>
              <a:t>Q8. Have you ever used marijuana, in any form, for medical or recreational purposes? </a:t>
            </a:r>
            <a:r>
              <a:rPr lang="en-US" sz="900" i="1" dirty="0">
                <a:solidFill>
                  <a:srgbClr val="787878"/>
                </a:solidFill>
              </a:rPr>
              <a:t>Base: Total Respondents (n=783)</a:t>
            </a:r>
            <a:endParaRPr lang="en-US" sz="900" dirty="0">
              <a:solidFill>
                <a:srgbClr val="787878"/>
              </a:solidFill>
            </a:endParaRPr>
          </a:p>
          <a:p>
            <a:r>
              <a:rPr lang="en-US" sz="900" dirty="0">
                <a:solidFill>
                  <a:srgbClr val="787878"/>
                </a:solidFill>
              </a:rPr>
              <a:t>Q8a. When was the last time you used marijuana? </a:t>
            </a:r>
            <a:r>
              <a:rPr lang="en-US" sz="900" i="1" dirty="0">
                <a:solidFill>
                  <a:srgbClr val="787878"/>
                </a:solidFill>
              </a:rPr>
              <a:t>Base: Marijuana Users (n=468)</a:t>
            </a:r>
            <a:endParaRPr lang="en-US" sz="900" dirty="0">
              <a:solidFill>
                <a:srgbClr val="787878"/>
              </a:solidFill>
            </a:endParaRPr>
          </a:p>
        </p:txBody>
      </p:sp>
      <p:graphicFrame>
        <p:nvGraphicFramePr>
          <p:cNvPr id="5" name="Table 5">
            <a:extLst>
              <a:ext uri="{FF2B5EF4-FFF2-40B4-BE49-F238E27FC236}">
                <a16:creationId xmlns:a16="http://schemas.microsoft.com/office/drawing/2014/main" id="{9BCB50B6-16B5-AD8B-6422-142DD9729552}"/>
              </a:ext>
            </a:extLst>
          </p:cNvPr>
          <p:cNvGraphicFramePr>
            <a:graphicFrameLocks noGrp="1"/>
          </p:cNvGraphicFramePr>
          <p:nvPr>
            <p:extLst>
              <p:ext uri="{D42A27DB-BD31-4B8C-83A1-F6EECF244321}">
                <p14:modId xmlns:p14="http://schemas.microsoft.com/office/powerpoint/2010/main" val="967292958"/>
              </p:ext>
            </p:extLst>
          </p:nvPr>
        </p:nvGraphicFramePr>
        <p:xfrm>
          <a:off x="9611567" y="2715208"/>
          <a:ext cx="1489055" cy="2988143"/>
        </p:xfrm>
        <a:graphic>
          <a:graphicData uri="http://schemas.openxmlformats.org/drawingml/2006/table">
            <a:tbl>
              <a:tblPr firstRow="1" bandRow="1">
                <a:tableStyleId>{5940675A-B579-460E-94D1-54222C63F5DA}</a:tableStyleId>
              </a:tblPr>
              <a:tblGrid>
                <a:gridCol w="1489055">
                  <a:extLst>
                    <a:ext uri="{9D8B030D-6E8A-4147-A177-3AD203B41FA5}">
                      <a16:colId xmlns:a16="http://schemas.microsoft.com/office/drawing/2014/main" val="2853815246"/>
                    </a:ext>
                  </a:extLst>
                </a:gridCol>
              </a:tblGrid>
              <a:tr h="863473">
                <a:tc>
                  <a:txBody>
                    <a:bodyPr/>
                    <a:lstStyle/>
                    <a:p>
                      <a:pPr algn="ctr"/>
                      <a:r>
                        <a:rPr lang="en-US" sz="1400" dirty="0">
                          <a:solidFill>
                            <a:schemeClr val="tx1">
                              <a:lumMod val="50000"/>
                              <a:lumOff val="50000"/>
                            </a:schemeClr>
                          </a:solidFill>
                        </a:rPr>
                        <a:t>Total Respondents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42783505"/>
                  </a:ext>
                </a:extLst>
              </a:tr>
              <a:tr h="424934">
                <a:tc>
                  <a:txBody>
                    <a:bodyPr/>
                    <a:lstStyle/>
                    <a:p>
                      <a:pPr algn="ctr"/>
                      <a:r>
                        <a:rPr lang="en-US" sz="1200" dirty="0">
                          <a:solidFill>
                            <a:schemeClr val="tx1">
                              <a:lumMod val="50000"/>
                              <a:lumOff val="50000"/>
                            </a:schemeClr>
                          </a:solidFill>
                        </a:rPr>
                        <a:t>18%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53546540"/>
                  </a:ext>
                </a:extLst>
              </a:tr>
              <a:tr h="424934">
                <a:tc>
                  <a:txBody>
                    <a:bodyPr/>
                    <a:lstStyle/>
                    <a:p>
                      <a:pPr algn="ctr"/>
                      <a:r>
                        <a:rPr lang="en-US" sz="1200" dirty="0">
                          <a:solidFill>
                            <a:schemeClr val="tx1">
                              <a:lumMod val="50000"/>
                              <a:lumOff val="50000"/>
                            </a:schemeClr>
                          </a:solidFill>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87847182"/>
                  </a:ext>
                </a:extLst>
              </a:tr>
              <a:tr h="424934">
                <a:tc>
                  <a:txBody>
                    <a:bodyPr/>
                    <a:lstStyle/>
                    <a:p>
                      <a:pPr algn="ctr"/>
                      <a:r>
                        <a:rPr lang="en-US" sz="1200" dirty="0">
                          <a:solidFill>
                            <a:schemeClr val="tx1">
                              <a:lumMod val="50000"/>
                              <a:lumOff val="50000"/>
                            </a:schemeClr>
                          </a:solidFill>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37418212"/>
                  </a:ext>
                </a:extLst>
              </a:tr>
              <a:tr h="424934">
                <a:tc>
                  <a:txBody>
                    <a:bodyPr/>
                    <a:lstStyle/>
                    <a:p>
                      <a:pPr algn="ctr"/>
                      <a:r>
                        <a:rPr lang="en-US" sz="1200" dirty="0">
                          <a:solidFill>
                            <a:schemeClr val="tx1">
                              <a:lumMod val="50000"/>
                              <a:lumOff val="50000"/>
                            </a:schemeClr>
                          </a:solidFill>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37998355"/>
                  </a:ext>
                </a:extLst>
              </a:tr>
              <a:tr h="424934">
                <a:tc>
                  <a:txBody>
                    <a:bodyPr/>
                    <a:lstStyle/>
                    <a:p>
                      <a:pPr algn="ctr"/>
                      <a:r>
                        <a:rPr lang="en-US" sz="1200" dirty="0">
                          <a:solidFill>
                            <a:schemeClr val="tx1">
                              <a:lumMod val="50000"/>
                              <a:lumOff val="50000"/>
                            </a:schemeClr>
                          </a:solidFill>
                        </a:rPr>
                        <a:t>14%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63028164"/>
                  </a:ext>
                </a:extLst>
              </a:tr>
            </a:tbl>
          </a:graphicData>
        </a:graphic>
      </p:graphicFrame>
    </p:spTree>
    <p:extLst>
      <p:ext uri="{BB962C8B-B14F-4D97-AF65-F5344CB8AC3E}">
        <p14:creationId xmlns:p14="http://schemas.microsoft.com/office/powerpoint/2010/main" val="16091610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77336C-1F19-456E-A8C2-CDAB5C5EBD09}"/>
              </a:ext>
            </a:extLst>
          </p:cNvPr>
          <p:cNvSpPr>
            <a:spLocks noGrp="1"/>
          </p:cNvSpPr>
          <p:nvPr>
            <p:ph idx="11"/>
          </p:nvPr>
        </p:nvSpPr>
        <p:spPr>
          <a:xfrm>
            <a:off x="117667" y="760899"/>
            <a:ext cx="11577234" cy="596068"/>
          </a:xfrm>
        </p:spPr>
        <p:txBody>
          <a:bodyPr/>
          <a:lstStyle/>
          <a:p>
            <a:r>
              <a:rPr lang="en-US" dirty="0"/>
              <a:t>Demographic Profile – Frequency of Driving Under the Influence of Marijuana</a:t>
            </a:r>
          </a:p>
        </p:txBody>
      </p:sp>
      <p:sp>
        <p:nvSpPr>
          <p:cNvPr id="4" name="Slide Number Placeholder 3">
            <a:extLst>
              <a:ext uri="{FF2B5EF4-FFF2-40B4-BE49-F238E27FC236}">
                <a16:creationId xmlns:a16="http://schemas.microsoft.com/office/drawing/2014/main" id="{1AB3B120-EB23-47D2-A676-67E0FDD4DCFC}"/>
              </a:ext>
            </a:extLst>
          </p:cNvPr>
          <p:cNvSpPr>
            <a:spLocks noGrp="1"/>
          </p:cNvSpPr>
          <p:nvPr>
            <p:ph type="sldNum" sz="quarter" idx="4"/>
          </p:nvPr>
        </p:nvSpPr>
        <p:spPr/>
        <p:txBody>
          <a:bodyPr/>
          <a:lstStyle/>
          <a:p>
            <a:fld id="{3AFB7006-8003-4929-A787-32E51C1CB892}" type="slidenum">
              <a:rPr lang="en-US" smtClean="0"/>
              <a:pPr/>
              <a:t>70</a:t>
            </a:fld>
            <a:endParaRPr lang="en-US" dirty="0"/>
          </a:p>
        </p:txBody>
      </p:sp>
      <p:graphicFrame>
        <p:nvGraphicFramePr>
          <p:cNvPr id="7" name="Table 6">
            <a:extLst>
              <a:ext uri="{FF2B5EF4-FFF2-40B4-BE49-F238E27FC236}">
                <a16:creationId xmlns:a16="http://schemas.microsoft.com/office/drawing/2014/main" id="{AEB030E9-16F7-76ED-33A6-9A3734E7F91B}"/>
              </a:ext>
            </a:extLst>
          </p:cNvPr>
          <p:cNvGraphicFramePr>
            <a:graphicFrameLocks noGrp="1"/>
          </p:cNvGraphicFramePr>
          <p:nvPr>
            <p:extLst>
              <p:ext uri="{D42A27DB-BD31-4B8C-83A1-F6EECF244321}">
                <p14:modId xmlns:p14="http://schemas.microsoft.com/office/powerpoint/2010/main" val="4048066270"/>
              </p:ext>
            </p:extLst>
          </p:nvPr>
        </p:nvGraphicFramePr>
        <p:xfrm>
          <a:off x="868680" y="1859079"/>
          <a:ext cx="9734862" cy="3139842"/>
        </p:xfrm>
        <a:graphic>
          <a:graphicData uri="http://schemas.openxmlformats.org/drawingml/2006/table">
            <a:tbl>
              <a:tblPr firstRow="1" bandRow="1">
                <a:tableStyleId>{5C22544A-7EE6-4342-B048-85BDC9FD1C3A}</a:tableStyleId>
              </a:tblPr>
              <a:tblGrid>
                <a:gridCol w="2314300">
                  <a:extLst>
                    <a:ext uri="{9D8B030D-6E8A-4147-A177-3AD203B41FA5}">
                      <a16:colId xmlns:a16="http://schemas.microsoft.com/office/drawing/2014/main" val="470922696"/>
                    </a:ext>
                  </a:extLst>
                </a:gridCol>
                <a:gridCol w="916580">
                  <a:extLst>
                    <a:ext uri="{9D8B030D-6E8A-4147-A177-3AD203B41FA5}">
                      <a16:colId xmlns:a16="http://schemas.microsoft.com/office/drawing/2014/main" val="3238096619"/>
                    </a:ext>
                  </a:extLst>
                </a:gridCol>
                <a:gridCol w="1447800">
                  <a:extLst>
                    <a:ext uri="{9D8B030D-6E8A-4147-A177-3AD203B41FA5}">
                      <a16:colId xmlns:a16="http://schemas.microsoft.com/office/drawing/2014/main" val="1749384178"/>
                    </a:ext>
                  </a:extLst>
                </a:gridCol>
                <a:gridCol w="1889760">
                  <a:extLst>
                    <a:ext uri="{9D8B030D-6E8A-4147-A177-3AD203B41FA5}">
                      <a16:colId xmlns:a16="http://schemas.microsoft.com/office/drawing/2014/main" val="4247909470"/>
                    </a:ext>
                  </a:extLst>
                </a:gridCol>
                <a:gridCol w="1737360">
                  <a:extLst>
                    <a:ext uri="{9D8B030D-6E8A-4147-A177-3AD203B41FA5}">
                      <a16:colId xmlns:a16="http://schemas.microsoft.com/office/drawing/2014/main" val="4285814932"/>
                    </a:ext>
                  </a:extLst>
                </a:gridCol>
                <a:gridCol w="1429062">
                  <a:extLst>
                    <a:ext uri="{9D8B030D-6E8A-4147-A177-3AD203B41FA5}">
                      <a16:colId xmlns:a16="http://schemas.microsoft.com/office/drawing/2014/main" val="2202348926"/>
                    </a:ext>
                  </a:extLst>
                </a:gridCol>
              </a:tblGrid>
              <a:tr h="488082">
                <a:tc>
                  <a:txBody>
                    <a:bodyPr/>
                    <a:lstStyle/>
                    <a:p>
                      <a:endParaRPr lang="en-US" sz="1200" dirty="0">
                        <a:solidFill>
                          <a:srgbClr val="787878"/>
                        </a:solidFill>
                      </a:endParaRPr>
                    </a:p>
                  </a:txBody>
                  <a:tcPr>
                    <a:solidFill>
                      <a:srgbClr val="20A5E8"/>
                    </a:solidFill>
                  </a:tcPr>
                </a:tc>
                <a:tc>
                  <a:txBody>
                    <a:bodyPr/>
                    <a:lstStyle/>
                    <a:p>
                      <a:pPr algn="ctr"/>
                      <a:r>
                        <a:rPr lang="en-US" sz="1200" dirty="0">
                          <a:solidFill>
                            <a:schemeClr val="bg1"/>
                          </a:solidFill>
                        </a:rPr>
                        <a:t>Total</a:t>
                      </a:r>
                      <a:endParaRPr lang="en-US" sz="1200" b="0" dirty="0">
                        <a:solidFill>
                          <a:schemeClr val="bg1"/>
                        </a:solidFill>
                      </a:endParaRPr>
                    </a:p>
                  </a:txBody>
                  <a:tcPr anchor="b">
                    <a:solidFill>
                      <a:srgbClr val="20A5E8"/>
                    </a:solidFill>
                  </a:tcPr>
                </a:tc>
                <a:tc>
                  <a:txBody>
                    <a:bodyPr/>
                    <a:lstStyle/>
                    <a:p>
                      <a:pPr algn="ctr"/>
                      <a:r>
                        <a:rPr lang="en-US" sz="1200" b="1" kern="1200" dirty="0">
                          <a:solidFill>
                            <a:schemeClr val="bg1"/>
                          </a:solidFill>
                          <a:latin typeface="+mn-lt"/>
                          <a:ea typeface="+mn-ea"/>
                          <a:cs typeface="+mn-cs"/>
                        </a:rPr>
                        <a:t>Past Year User</a:t>
                      </a:r>
                    </a:p>
                  </a:txBody>
                  <a:tcPr anchor="b">
                    <a:solidFill>
                      <a:srgbClr val="20A5E8"/>
                    </a:solidFill>
                  </a:tcPr>
                </a:tc>
                <a:tc>
                  <a:txBody>
                    <a:bodyPr/>
                    <a:lstStyle/>
                    <a:p>
                      <a:pPr algn="ctr"/>
                      <a:r>
                        <a:rPr lang="en-US" sz="1200" b="1" kern="1200" dirty="0">
                          <a:solidFill>
                            <a:schemeClr val="bg1"/>
                          </a:solidFill>
                          <a:latin typeface="+mn-lt"/>
                          <a:ea typeface="+mn-ea"/>
                          <a:cs typeface="+mn-cs"/>
                        </a:rPr>
                        <a:t>At least once a month</a:t>
                      </a:r>
                    </a:p>
                    <a:p>
                      <a:pPr algn="ctr"/>
                      <a:r>
                        <a:rPr lang="en-US" sz="1200" b="1" kern="1200" dirty="0">
                          <a:solidFill>
                            <a:schemeClr val="bg1"/>
                          </a:solidFill>
                          <a:latin typeface="+mn-lt"/>
                          <a:ea typeface="+mn-ea"/>
                          <a:cs typeface="+mn-cs"/>
                        </a:rPr>
                        <a:t>(A)</a:t>
                      </a:r>
                    </a:p>
                  </a:txBody>
                  <a:tcPr anchor="b">
                    <a:solidFill>
                      <a:srgbClr val="20A5E8"/>
                    </a:solidFill>
                  </a:tcPr>
                </a:tc>
                <a:tc>
                  <a:txBody>
                    <a:bodyPr/>
                    <a:lstStyle/>
                    <a:p>
                      <a:pPr algn="ctr"/>
                      <a:r>
                        <a:rPr lang="en-US" sz="1200" b="1" kern="1200" dirty="0">
                          <a:solidFill>
                            <a:schemeClr val="bg1"/>
                          </a:solidFill>
                          <a:latin typeface="+mn-lt"/>
                          <a:ea typeface="+mn-ea"/>
                          <a:cs typeface="+mn-cs"/>
                        </a:rPr>
                        <a:t>Less often</a:t>
                      </a:r>
                    </a:p>
                    <a:p>
                      <a:pPr algn="ctr"/>
                      <a:r>
                        <a:rPr lang="en-US" sz="1200" b="1" kern="1200" dirty="0">
                          <a:solidFill>
                            <a:schemeClr val="bg1"/>
                          </a:solidFill>
                          <a:latin typeface="+mn-lt"/>
                          <a:ea typeface="+mn-ea"/>
                          <a:cs typeface="+mn-cs"/>
                        </a:rPr>
                        <a:t>(B)</a:t>
                      </a:r>
                    </a:p>
                  </a:txBody>
                  <a:tcPr anchor="b">
                    <a:solidFill>
                      <a:srgbClr val="20A5E8"/>
                    </a:solidFill>
                  </a:tcPr>
                </a:tc>
                <a:tc>
                  <a:txBody>
                    <a:bodyPr/>
                    <a:lstStyle/>
                    <a:p>
                      <a:pPr algn="ctr"/>
                      <a:r>
                        <a:rPr lang="en-US" sz="1200" b="1" kern="1200" dirty="0">
                          <a:solidFill>
                            <a:schemeClr val="bg1"/>
                          </a:solidFill>
                          <a:latin typeface="+mn-lt"/>
                          <a:ea typeface="+mn-ea"/>
                          <a:cs typeface="+mn-cs"/>
                        </a:rPr>
                        <a:t>Never</a:t>
                      </a:r>
                    </a:p>
                    <a:p>
                      <a:pPr algn="ctr"/>
                      <a:r>
                        <a:rPr lang="en-US" sz="1200" b="1" kern="1200" dirty="0">
                          <a:solidFill>
                            <a:schemeClr val="bg1"/>
                          </a:solidFill>
                          <a:latin typeface="+mn-lt"/>
                          <a:ea typeface="+mn-ea"/>
                          <a:cs typeface="+mn-cs"/>
                        </a:rPr>
                        <a:t>(C)</a:t>
                      </a:r>
                    </a:p>
                  </a:txBody>
                  <a:tcPr anchor="b">
                    <a:solidFill>
                      <a:srgbClr val="20A5E8"/>
                    </a:solidFill>
                  </a:tcPr>
                </a:tc>
                <a:extLst>
                  <a:ext uri="{0D108BD9-81ED-4DB2-BD59-A6C34878D82A}">
                    <a16:rowId xmlns:a16="http://schemas.microsoft.com/office/drawing/2014/main" val="2369475805"/>
                  </a:ext>
                </a:extLst>
              </a:tr>
              <a:tr h="274320">
                <a:tc>
                  <a:txBody>
                    <a:bodyPr/>
                    <a:lstStyle/>
                    <a:p>
                      <a:r>
                        <a:rPr lang="en-US" sz="1200" dirty="0">
                          <a:solidFill>
                            <a:srgbClr val="787878"/>
                          </a:solidFill>
                        </a:rPr>
                        <a:t>Total</a:t>
                      </a:r>
                    </a:p>
                  </a:txBody>
                  <a:tcPr anchor="ctr"/>
                </a:tc>
                <a:tc>
                  <a:txBody>
                    <a:bodyPr/>
                    <a:lstStyle/>
                    <a:p>
                      <a:pPr algn="ctr"/>
                      <a:r>
                        <a:rPr lang="en-US" sz="1200" kern="1200" dirty="0">
                          <a:solidFill>
                            <a:srgbClr val="787878"/>
                          </a:solidFill>
                          <a:latin typeface="+mn-lt"/>
                          <a:ea typeface="+mn-ea"/>
                          <a:cs typeface="+mn-cs"/>
                        </a:rPr>
                        <a:t>783</a:t>
                      </a:r>
                    </a:p>
                  </a:txBody>
                  <a:tcPr anchor="ctr"/>
                </a:tc>
                <a:tc>
                  <a:txBody>
                    <a:bodyPr/>
                    <a:lstStyle/>
                    <a:p>
                      <a:pPr algn="ctr"/>
                      <a:r>
                        <a:rPr lang="en-US" sz="1200" kern="1200" dirty="0">
                          <a:solidFill>
                            <a:srgbClr val="787878"/>
                          </a:solidFill>
                          <a:latin typeface="+mn-lt"/>
                          <a:ea typeface="+mn-ea"/>
                          <a:cs typeface="+mn-cs"/>
                        </a:rPr>
                        <a:t>333</a:t>
                      </a:r>
                    </a:p>
                  </a:txBody>
                  <a:tcPr anchor="ctr"/>
                </a:tc>
                <a:tc>
                  <a:txBody>
                    <a:bodyPr/>
                    <a:lstStyle/>
                    <a:p>
                      <a:pPr algn="ctr"/>
                      <a:r>
                        <a:rPr lang="en-US" sz="1200" kern="1200" dirty="0">
                          <a:solidFill>
                            <a:srgbClr val="787878"/>
                          </a:solidFill>
                          <a:latin typeface="+mn-lt"/>
                          <a:ea typeface="+mn-ea"/>
                          <a:cs typeface="+mn-cs"/>
                        </a:rPr>
                        <a:t>126</a:t>
                      </a:r>
                    </a:p>
                  </a:txBody>
                  <a:tcPr anchor="ctr"/>
                </a:tc>
                <a:tc>
                  <a:txBody>
                    <a:bodyPr/>
                    <a:lstStyle/>
                    <a:p>
                      <a:pPr algn="ctr"/>
                      <a:r>
                        <a:rPr lang="en-US" sz="1200" kern="1200" dirty="0">
                          <a:solidFill>
                            <a:srgbClr val="787878"/>
                          </a:solidFill>
                          <a:latin typeface="+mn-lt"/>
                          <a:ea typeface="+mn-ea"/>
                          <a:cs typeface="+mn-cs"/>
                        </a:rPr>
                        <a:t>60*</a:t>
                      </a:r>
                    </a:p>
                  </a:txBody>
                  <a:tcPr anchor="ctr"/>
                </a:tc>
                <a:tc>
                  <a:txBody>
                    <a:bodyPr/>
                    <a:lstStyle/>
                    <a:p>
                      <a:pPr algn="ctr"/>
                      <a:r>
                        <a:rPr lang="en-US" sz="1200" kern="1200" dirty="0">
                          <a:solidFill>
                            <a:srgbClr val="787878"/>
                          </a:solidFill>
                          <a:latin typeface="+mn-lt"/>
                          <a:ea typeface="+mn-ea"/>
                          <a:cs typeface="+mn-cs"/>
                        </a:rPr>
                        <a:t>147</a:t>
                      </a:r>
                    </a:p>
                  </a:txBody>
                  <a:tcPr anchor="ctr"/>
                </a:tc>
                <a:extLst>
                  <a:ext uri="{0D108BD9-81ED-4DB2-BD59-A6C34878D82A}">
                    <a16:rowId xmlns:a16="http://schemas.microsoft.com/office/drawing/2014/main" val="2217310208"/>
                  </a:ext>
                </a:extLst>
              </a:tr>
              <a:tr h="274320">
                <a:tc>
                  <a:txBody>
                    <a:bodyPr/>
                    <a:lstStyle/>
                    <a:p>
                      <a:r>
                        <a:rPr lang="en-US" sz="1200" dirty="0">
                          <a:solidFill>
                            <a:srgbClr val="787878"/>
                          </a:solidFill>
                        </a:rPr>
                        <a:t>Type of vehicle</a:t>
                      </a: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extLst>
                  <a:ext uri="{0D108BD9-81ED-4DB2-BD59-A6C34878D82A}">
                    <a16:rowId xmlns:a16="http://schemas.microsoft.com/office/drawing/2014/main" val="160630218"/>
                  </a:ext>
                </a:extLst>
              </a:tr>
              <a:tr h="274320">
                <a:tc>
                  <a:txBody>
                    <a:bodyPr/>
                    <a:lstStyle/>
                    <a:p>
                      <a:pPr marL="91440"/>
                      <a:r>
                        <a:rPr lang="en-US" sz="1200" dirty="0">
                          <a:solidFill>
                            <a:srgbClr val="787878"/>
                          </a:solidFill>
                        </a:rPr>
                        <a:t>Sedan/Coupe </a:t>
                      </a:r>
                    </a:p>
                  </a:txBody>
                  <a:tcPr anchor="ctr"/>
                </a:tc>
                <a:tc>
                  <a:txBody>
                    <a:bodyPr/>
                    <a:lstStyle/>
                    <a:p>
                      <a:pPr algn="ctr"/>
                      <a:r>
                        <a:rPr lang="en-US" sz="1200" kern="1200" dirty="0">
                          <a:solidFill>
                            <a:srgbClr val="787878"/>
                          </a:solidFill>
                          <a:latin typeface="+mn-lt"/>
                          <a:ea typeface="+mn-ea"/>
                          <a:cs typeface="+mn-cs"/>
                        </a:rPr>
                        <a:t>50%</a:t>
                      </a:r>
                    </a:p>
                  </a:txBody>
                  <a:tcPr anchor="ctr"/>
                </a:tc>
                <a:tc>
                  <a:txBody>
                    <a:bodyPr/>
                    <a:lstStyle/>
                    <a:p>
                      <a:pPr algn="ctr"/>
                      <a:r>
                        <a:rPr lang="en-US" sz="1200" kern="1200" dirty="0">
                          <a:solidFill>
                            <a:srgbClr val="787878"/>
                          </a:solidFill>
                          <a:latin typeface="+mn-lt"/>
                          <a:ea typeface="+mn-ea"/>
                          <a:cs typeface="+mn-cs"/>
                        </a:rPr>
                        <a:t>55%</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70%</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56%</a:t>
                      </a:r>
                    </a:p>
                  </a:txBody>
                  <a:tcPr anchor="ctr">
                    <a:lnL w="12700" cap="flat" cmpd="sng" algn="ctr">
                      <a:solidFill>
                        <a:schemeClr val="tx1"/>
                      </a:solidFill>
                      <a:prstDash val="dash"/>
                      <a:round/>
                      <a:headEnd type="none" w="med" len="med"/>
                      <a:tailEnd type="none" w="med" len="med"/>
                    </a:lnL>
                  </a:tcPr>
                </a:tc>
                <a:tc>
                  <a:txBody>
                    <a:bodyPr/>
                    <a:lstStyle/>
                    <a:p>
                      <a:pPr algn="ctr"/>
                      <a:r>
                        <a:rPr lang="en-US" sz="1200" kern="1200" dirty="0">
                          <a:solidFill>
                            <a:srgbClr val="787878"/>
                          </a:solidFill>
                          <a:latin typeface="+mn-lt"/>
                          <a:ea typeface="+mn-ea"/>
                          <a:cs typeface="+mn-cs"/>
                        </a:rPr>
                        <a:t>43%</a:t>
                      </a: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4218363643"/>
                  </a:ext>
                </a:extLst>
              </a:tr>
              <a:tr h="274320">
                <a:tc>
                  <a:txBody>
                    <a:bodyPr/>
                    <a:lstStyle/>
                    <a:p>
                      <a:pPr marL="91440"/>
                      <a:r>
                        <a:rPr lang="en-US" sz="1200" dirty="0">
                          <a:solidFill>
                            <a:srgbClr val="787878"/>
                          </a:solidFill>
                        </a:rPr>
                        <a:t>Truck/SUV/Van </a:t>
                      </a:r>
                    </a:p>
                  </a:txBody>
                  <a:tcPr anchor="ctr"/>
                </a:tc>
                <a:tc>
                  <a:txBody>
                    <a:bodyPr/>
                    <a:lstStyle/>
                    <a:p>
                      <a:pPr algn="ctr"/>
                      <a:r>
                        <a:rPr lang="en-US" sz="1200" kern="1200" dirty="0">
                          <a:solidFill>
                            <a:srgbClr val="787878"/>
                          </a:solidFill>
                          <a:latin typeface="+mn-lt"/>
                          <a:ea typeface="+mn-ea"/>
                          <a:cs typeface="+mn-cs"/>
                        </a:rPr>
                        <a:t>46%</a:t>
                      </a:r>
                    </a:p>
                  </a:txBody>
                  <a:tcPr anchor="ctr"/>
                </a:tc>
                <a:tc>
                  <a:txBody>
                    <a:bodyPr/>
                    <a:lstStyle/>
                    <a:p>
                      <a:pPr algn="ctr"/>
                      <a:r>
                        <a:rPr lang="en-US" sz="1200" kern="1200" dirty="0">
                          <a:solidFill>
                            <a:srgbClr val="787878"/>
                          </a:solidFill>
                          <a:latin typeface="+mn-lt"/>
                          <a:ea typeface="+mn-ea"/>
                          <a:cs typeface="+mn-cs"/>
                        </a:rPr>
                        <a:t>41%</a:t>
                      </a:r>
                    </a:p>
                  </a:txBody>
                  <a:tcPr anchor="ctr"/>
                </a:tc>
                <a:tc>
                  <a:txBody>
                    <a:bodyPr/>
                    <a:lstStyle/>
                    <a:p>
                      <a:pPr algn="ctr"/>
                      <a:r>
                        <a:rPr lang="en-US" sz="1200" kern="1200" dirty="0">
                          <a:solidFill>
                            <a:srgbClr val="787878"/>
                          </a:solidFill>
                          <a:latin typeface="+mn-lt"/>
                          <a:ea typeface="+mn-ea"/>
                          <a:cs typeface="+mn-cs"/>
                        </a:rPr>
                        <a:t>28%</a:t>
                      </a:r>
                    </a:p>
                  </a:txBody>
                  <a:tcPr anchor="ctr">
                    <a:lnT w="12700" cap="flat" cmpd="sng" algn="ctr">
                      <a:solidFill>
                        <a:schemeClr val="tx1"/>
                      </a:solidFill>
                      <a:prstDash val="dash"/>
                      <a:round/>
                      <a:headEnd type="none" w="med" len="med"/>
                      <a:tailEnd type="none" w="med" len="med"/>
                    </a:lnT>
                  </a:tcPr>
                </a:tc>
                <a:tc>
                  <a:txBody>
                    <a:bodyPr/>
                    <a:lstStyle/>
                    <a:p>
                      <a:pPr algn="ctr"/>
                      <a:r>
                        <a:rPr lang="en-US" sz="1200" kern="1200" dirty="0">
                          <a:solidFill>
                            <a:srgbClr val="787878"/>
                          </a:solidFill>
                          <a:latin typeface="+mn-lt"/>
                          <a:ea typeface="+mn-ea"/>
                          <a:cs typeface="+mn-cs"/>
                        </a:rPr>
                        <a:t>42%</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52%</a:t>
                      </a:r>
                      <a:r>
                        <a:rPr lang="en-US" sz="1200" b="1" u="none" strike="noStrike" kern="1200" baseline="30000" dirty="0">
                          <a:solidFill>
                            <a:srgbClr val="787878"/>
                          </a:solidFill>
                          <a:effectLst/>
                          <a:latin typeface="+mn-lt"/>
                          <a:ea typeface="+mn-ea"/>
                          <a:cs typeface="+mn-cs"/>
                        </a:rPr>
                        <a:t>A</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477713627"/>
                  </a:ext>
                </a:extLst>
              </a:tr>
              <a:tr h="274320">
                <a:tc>
                  <a:txBody>
                    <a:bodyPr/>
                    <a:lstStyle/>
                    <a:p>
                      <a:pPr marL="91440"/>
                      <a:r>
                        <a:rPr lang="en-US" sz="1200" dirty="0">
                          <a:solidFill>
                            <a:srgbClr val="787878"/>
                          </a:solidFill>
                        </a:rPr>
                        <a:t>Motorcycle/Other </a:t>
                      </a:r>
                    </a:p>
                  </a:txBody>
                  <a:tcPr anchor="ctr"/>
                </a:tc>
                <a:tc>
                  <a:txBody>
                    <a:bodyPr/>
                    <a:lstStyle/>
                    <a:p>
                      <a:pPr algn="ctr"/>
                      <a:r>
                        <a:rPr lang="en-US" sz="1200" kern="1200" dirty="0">
                          <a:solidFill>
                            <a:srgbClr val="787878"/>
                          </a:solidFill>
                          <a:latin typeface="+mn-lt"/>
                          <a:ea typeface="+mn-ea"/>
                          <a:cs typeface="+mn-cs"/>
                        </a:rPr>
                        <a:t>3%</a:t>
                      </a:r>
                    </a:p>
                  </a:txBody>
                  <a:tcPr anchor="ctr"/>
                </a:tc>
                <a:tc>
                  <a:txBody>
                    <a:bodyPr/>
                    <a:lstStyle/>
                    <a:p>
                      <a:pPr algn="ctr"/>
                      <a:r>
                        <a:rPr lang="en-US" sz="1200" kern="1200" dirty="0">
                          <a:solidFill>
                            <a:srgbClr val="787878"/>
                          </a:solidFill>
                          <a:latin typeface="+mn-lt"/>
                          <a:ea typeface="+mn-ea"/>
                          <a:cs typeface="+mn-cs"/>
                        </a:rPr>
                        <a:t>3%</a:t>
                      </a:r>
                    </a:p>
                  </a:txBody>
                  <a:tcPr anchor="ctr"/>
                </a:tc>
                <a:tc>
                  <a:txBody>
                    <a:bodyPr/>
                    <a:lstStyle/>
                    <a:p>
                      <a:pPr algn="ctr"/>
                      <a:r>
                        <a:rPr lang="en-US" sz="1200" kern="1200" dirty="0">
                          <a:solidFill>
                            <a:srgbClr val="787878"/>
                          </a:solidFill>
                          <a:latin typeface="+mn-lt"/>
                          <a:ea typeface="+mn-ea"/>
                          <a:cs typeface="+mn-cs"/>
                        </a:rPr>
                        <a:t>2%</a:t>
                      </a:r>
                    </a:p>
                  </a:txBody>
                  <a:tcPr anchor="ctr"/>
                </a:tc>
                <a:tc>
                  <a:txBody>
                    <a:bodyPr/>
                    <a:lstStyle/>
                    <a:p>
                      <a:pPr algn="ctr"/>
                      <a:r>
                        <a:rPr lang="en-US" sz="1200" kern="1200" dirty="0">
                          <a:solidFill>
                            <a:srgbClr val="787878"/>
                          </a:solidFill>
                          <a:latin typeface="+mn-lt"/>
                          <a:ea typeface="+mn-ea"/>
                          <a:cs typeface="+mn-cs"/>
                        </a:rPr>
                        <a:t>3%</a:t>
                      </a:r>
                    </a:p>
                  </a:txBody>
                  <a:tcPr anchor="ctr"/>
                </a:tc>
                <a:tc>
                  <a:txBody>
                    <a:bodyPr/>
                    <a:lstStyle/>
                    <a:p>
                      <a:pPr algn="ctr"/>
                      <a:r>
                        <a:rPr lang="en-US" sz="1200" kern="1200" dirty="0">
                          <a:solidFill>
                            <a:srgbClr val="787878"/>
                          </a:solidFill>
                          <a:latin typeface="+mn-lt"/>
                          <a:ea typeface="+mn-ea"/>
                          <a:cs typeface="+mn-cs"/>
                        </a:rPr>
                        <a:t>5%</a:t>
                      </a: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3717792709"/>
                  </a:ext>
                </a:extLst>
              </a:tr>
              <a:tr h="274320">
                <a:tc>
                  <a:txBody>
                    <a:bodyPr/>
                    <a:lstStyle/>
                    <a:p>
                      <a:r>
                        <a:rPr lang="en-US" sz="1200" dirty="0">
                          <a:solidFill>
                            <a:srgbClr val="787878"/>
                          </a:solidFill>
                        </a:rPr>
                        <a:t>Driving Between 11PM and 4AM</a:t>
                      </a: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extLst>
                  <a:ext uri="{0D108BD9-81ED-4DB2-BD59-A6C34878D82A}">
                    <a16:rowId xmlns:a16="http://schemas.microsoft.com/office/drawing/2014/main" val="3312048126"/>
                  </a:ext>
                </a:extLst>
              </a:tr>
              <a:tr h="274320">
                <a:tc>
                  <a:txBody>
                    <a:bodyPr/>
                    <a:lstStyle/>
                    <a:p>
                      <a:pPr marL="91440"/>
                      <a:r>
                        <a:rPr lang="en-US" sz="1200" dirty="0">
                          <a:solidFill>
                            <a:srgbClr val="787878"/>
                          </a:solidFill>
                        </a:rPr>
                        <a:t>At least once a month</a:t>
                      </a:r>
                    </a:p>
                  </a:txBody>
                  <a:tcPr/>
                </a:tc>
                <a:tc>
                  <a:txBody>
                    <a:bodyPr/>
                    <a:lstStyle/>
                    <a:p>
                      <a:pPr algn="ctr"/>
                      <a:r>
                        <a:rPr lang="en-US" sz="1200" kern="1200" dirty="0">
                          <a:solidFill>
                            <a:srgbClr val="787878"/>
                          </a:solidFill>
                          <a:latin typeface="+mn-lt"/>
                          <a:ea typeface="+mn-ea"/>
                          <a:cs typeface="+mn-cs"/>
                        </a:rPr>
                        <a:t>32%</a:t>
                      </a:r>
                    </a:p>
                  </a:txBody>
                  <a:tcPr anchor="ctr"/>
                </a:tc>
                <a:tc>
                  <a:txBody>
                    <a:bodyPr/>
                    <a:lstStyle/>
                    <a:p>
                      <a:pPr algn="ctr"/>
                      <a:r>
                        <a:rPr lang="en-US" sz="1200" kern="1200" dirty="0">
                          <a:solidFill>
                            <a:srgbClr val="787878"/>
                          </a:solidFill>
                          <a:latin typeface="+mn-lt"/>
                          <a:ea typeface="+mn-ea"/>
                          <a:cs typeface="+mn-cs"/>
                        </a:rPr>
                        <a:t>51%</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70%</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48%</a:t>
                      </a:r>
                    </a:p>
                  </a:txBody>
                  <a:tcPr anchor="ctr">
                    <a:lnL w="12700" cap="flat" cmpd="sng" algn="ctr">
                      <a:solidFill>
                        <a:schemeClr val="tx1"/>
                      </a:solidFill>
                      <a:prstDash val="dash"/>
                      <a:round/>
                      <a:headEnd type="none" w="med" len="med"/>
                      <a:tailEnd type="none" w="med" len="med"/>
                    </a:lnL>
                  </a:tcPr>
                </a:tc>
                <a:tc>
                  <a:txBody>
                    <a:bodyPr/>
                    <a:lstStyle/>
                    <a:p>
                      <a:pPr algn="ctr"/>
                      <a:r>
                        <a:rPr lang="en-US" sz="1200" kern="1200" dirty="0">
                          <a:solidFill>
                            <a:srgbClr val="787878"/>
                          </a:solidFill>
                          <a:latin typeface="+mn-lt"/>
                          <a:ea typeface="+mn-ea"/>
                          <a:cs typeface="+mn-cs"/>
                        </a:rPr>
                        <a:t>35%</a:t>
                      </a: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779336377"/>
                  </a:ext>
                </a:extLst>
              </a:tr>
              <a:tr h="274320">
                <a:tc>
                  <a:txBody>
                    <a:bodyPr/>
                    <a:lstStyle/>
                    <a:p>
                      <a:pPr marL="91440"/>
                      <a:r>
                        <a:rPr lang="en-US" sz="1200" dirty="0">
                          <a:solidFill>
                            <a:srgbClr val="787878"/>
                          </a:solidFill>
                        </a:rPr>
                        <a:t>Less often</a:t>
                      </a:r>
                    </a:p>
                  </a:txBody>
                  <a:tcPr/>
                </a:tc>
                <a:tc>
                  <a:txBody>
                    <a:bodyPr/>
                    <a:lstStyle/>
                    <a:p>
                      <a:pPr algn="ctr"/>
                      <a:r>
                        <a:rPr lang="en-US" sz="1200" kern="1200" dirty="0">
                          <a:solidFill>
                            <a:srgbClr val="787878"/>
                          </a:solidFill>
                          <a:latin typeface="+mn-lt"/>
                          <a:ea typeface="+mn-ea"/>
                          <a:cs typeface="+mn-cs"/>
                        </a:rPr>
                        <a:t>32%</a:t>
                      </a:r>
                    </a:p>
                  </a:txBody>
                  <a:tcPr anchor="ctr"/>
                </a:tc>
                <a:tc>
                  <a:txBody>
                    <a:bodyPr/>
                    <a:lstStyle/>
                    <a:p>
                      <a:pPr algn="ctr"/>
                      <a:r>
                        <a:rPr lang="en-US" sz="1200" kern="1200" dirty="0">
                          <a:solidFill>
                            <a:srgbClr val="787878"/>
                          </a:solidFill>
                          <a:latin typeface="+mn-lt"/>
                          <a:ea typeface="+mn-ea"/>
                          <a:cs typeface="+mn-cs"/>
                        </a:rPr>
                        <a:t>29%</a:t>
                      </a:r>
                    </a:p>
                  </a:txBody>
                  <a:tcPr anchor="ctr"/>
                </a:tc>
                <a:tc>
                  <a:txBody>
                    <a:bodyPr/>
                    <a:lstStyle/>
                    <a:p>
                      <a:pPr algn="ctr"/>
                      <a:r>
                        <a:rPr lang="en-US" sz="1200" kern="1200" dirty="0">
                          <a:solidFill>
                            <a:srgbClr val="787878"/>
                          </a:solidFill>
                          <a:latin typeface="+mn-lt"/>
                          <a:ea typeface="+mn-ea"/>
                          <a:cs typeface="+mn-cs"/>
                        </a:rPr>
                        <a:t>17%</a:t>
                      </a:r>
                    </a:p>
                  </a:txBody>
                  <a:tcPr anchor="ctr">
                    <a:lnT w="12700" cap="flat" cmpd="sng" algn="ctr">
                      <a:solidFill>
                        <a:schemeClr val="tx1"/>
                      </a:solidFill>
                      <a:prstDash val="dash"/>
                      <a:round/>
                      <a:headEnd type="none" w="med" len="med"/>
                      <a:tailEnd type="none" w="med" len="med"/>
                    </a:lnT>
                  </a:tcPr>
                </a:tc>
                <a:tc>
                  <a:txBody>
                    <a:bodyPr/>
                    <a:lstStyle/>
                    <a:p>
                      <a:pPr algn="ctr"/>
                      <a:r>
                        <a:rPr lang="en-US" sz="1200" kern="1200" dirty="0">
                          <a:solidFill>
                            <a:srgbClr val="787878"/>
                          </a:solidFill>
                          <a:latin typeface="+mn-lt"/>
                          <a:ea typeface="+mn-ea"/>
                          <a:cs typeface="+mn-cs"/>
                        </a:rPr>
                        <a:t>39%</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36%</a:t>
                      </a:r>
                      <a:r>
                        <a:rPr lang="en-US" sz="1200" b="1" u="none" strike="noStrike" kern="1200" baseline="30000" dirty="0">
                          <a:solidFill>
                            <a:srgbClr val="787878"/>
                          </a:solidFill>
                          <a:effectLst/>
                          <a:latin typeface="+mn-lt"/>
                          <a:ea typeface="+mn-ea"/>
                          <a:cs typeface="+mn-cs"/>
                        </a:rPr>
                        <a:t>A</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2681063837"/>
                  </a:ext>
                </a:extLst>
              </a:tr>
              <a:tr h="274320">
                <a:tc>
                  <a:txBody>
                    <a:bodyPr/>
                    <a:lstStyle/>
                    <a:p>
                      <a:pPr marL="91440"/>
                      <a:r>
                        <a:rPr lang="en-US" sz="1200" dirty="0">
                          <a:solidFill>
                            <a:srgbClr val="787878"/>
                          </a:solidFill>
                        </a:rPr>
                        <a:t>Never</a:t>
                      </a:r>
                    </a:p>
                  </a:txBody>
                  <a:tcPr/>
                </a:tc>
                <a:tc>
                  <a:txBody>
                    <a:bodyPr/>
                    <a:lstStyle/>
                    <a:p>
                      <a:pPr algn="ctr"/>
                      <a:r>
                        <a:rPr lang="en-US" sz="1200" kern="1200" dirty="0">
                          <a:solidFill>
                            <a:srgbClr val="787878"/>
                          </a:solidFill>
                          <a:latin typeface="+mn-lt"/>
                          <a:ea typeface="+mn-ea"/>
                          <a:cs typeface="+mn-cs"/>
                        </a:rPr>
                        <a:t>36%</a:t>
                      </a:r>
                    </a:p>
                  </a:txBody>
                  <a:tcPr anchor="ctr"/>
                </a:tc>
                <a:tc>
                  <a:txBody>
                    <a:bodyPr/>
                    <a:lstStyle/>
                    <a:p>
                      <a:pPr algn="ctr"/>
                      <a:r>
                        <a:rPr lang="en-US" sz="1200" kern="1200" dirty="0">
                          <a:solidFill>
                            <a:srgbClr val="787878"/>
                          </a:solidFill>
                          <a:latin typeface="+mn-lt"/>
                          <a:ea typeface="+mn-ea"/>
                          <a:cs typeface="+mn-cs"/>
                        </a:rPr>
                        <a:t>20%</a:t>
                      </a:r>
                    </a:p>
                  </a:txBody>
                  <a:tcPr anchor="ctr"/>
                </a:tc>
                <a:tc>
                  <a:txBody>
                    <a:bodyPr/>
                    <a:lstStyle/>
                    <a:p>
                      <a:pPr algn="ctr"/>
                      <a:r>
                        <a:rPr lang="en-US" sz="1200" kern="1200" dirty="0">
                          <a:solidFill>
                            <a:srgbClr val="787878"/>
                          </a:solidFill>
                          <a:latin typeface="+mn-lt"/>
                          <a:ea typeface="+mn-ea"/>
                          <a:cs typeface="+mn-cs"/>
                        </a:rPr>
                        <a:t>13%</a:t>
                      </a:r>
                    </a:p>
                  </a:txBody>
                  <a:tcPr anchor="ctr"/>
                </a:tc>
                <a:tc>
                  <a:txBody>
                    <a:bodyPr/>
                    <a:lstStyle/>
                    <a:p>
                      <a:pPr algn="ctr"/>
                      <a:r>
                        <a:rPr lang="en-US" sz="1200" kern="1200" dirty="0">
                          <a:solidFill>
                            <a:srgbClr val="787878"/>
                          </a:solidFill>
                          <a:latin typeface="+mn-lt"/>
                          <a:ea typeface="+mn-ea"/>
                          <a:cs typeface="+mn-cs"/>
                        </a:rPr>
                        <a:t>14%</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30%</a:t>
                      </a:r>
                      <a:r>
                        <a:rPr lang="en-US" sz="1200" b="1" u="none" strike="noStrike" kern="1200" baseline="30000" dirty="0">
                          <a:solidFill>
                            <a:srgbClr val="787878"/>
                          </a:solidFill>
                          <a:effectLst/>
                          <a:latin typeface="+mn-lt"/>
                          <a:ea typeface="+mn-ea"/>
                          <a:cs typeface="+mn-cs"/>
                        </a:rPr>
                        <a:t>A</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3632012182"/>
                  </a:ext>
                </a:extLst>
              </a:tr>
            </a:tbl>
          </a:graphicData>
        </a:graphic>
      </p:graphicFrame>
      <p:sp>
        <p:nvSpPr>
          <p:cNvPr id="2" name="TextBox 1">
            <a:extLst>
              <a:ext uri="{FF2B5EF4-FFF2-40B4-BE49-F238E27FC236}">
                <a16:creationId xmlns:a16="http://schemas.microsoft.com/office/drawing/2014/main" id="{409957DF-216B-5023-773C-6A9A664E7C45}"/>
              </a:ext>
            </a:extLst>
          </p:cNvPr>
          <p:cNvSpPr txBox="1"/>
          <p:nvPr/>
        </p:nvSpPr>
        <p:spPr>
          <a:xfrm>
            <a:off x="0" y="6629511"/>
            <a:ext cx="7457576" cy="230832"/>
          </a:xfrm>
          <a:prstGeom prst="rect">
            <a:avLst/>
          </a:prstGeom>
          <a:noFill/>
        </p:spPr>
        <p:txBody>
          <a:bodyPr wrap="square" rtlCol="0">
            <a:spAutoFit/>
          </a:bodyPr>
          <a:lstStyle/>
          <a:p>
            <a:r>
              <a:rPr lang="en-US" sz="900" dirty="0">
                <a:solidFill>
                  <a:srgbClr val="787878"/>
                </a:solidFill>
              </a:rPr>
              <a:t>Q19. In the past year, how often have you driven after using marijuana (within a few hours of use)? </a:t>
            </a:r>
            <a:r>
              <a:rPr lang="en-US" sz="900" i="1" dirty="0">
                <a:solidFill>
                  <a:srgbClr val="787878"/>
                </a:solidFill>
              </a:rPr>
              <a:t>Base: Past Year Marijuana Users (n=333)</a:t>
            </a:r>
            <a:endParaRPr lang="en-US" sz="900" dirty="0">
              <a:solidFill>
                <a:srgbClr val="787878"/>
              </a:solidFill>
            </a:endParaRPr>
          </a:p>
        </p:txBody>
      </p:sp>
      <p:sp>
        <p:nvSpPr>
          <p:cNvPr id="5" name="Rectangle 4">
            <a:extLst>
              <a:ext uri="{FF2B5EF4-FFF2-40B4-BE49-F238E27FC236}">
                <a16:creationId xmlns:a16="http://schemas.microsoft.com/office/drawing/2014/main" id="{74F1D97A-AA92-C4A2-9C5D-92EA740417CF}"/>
              </a:ext>
            </a:extLst>
          </p:cNvPr>
          <p:cNvSpPr/>
          <p:nvPr/>
        </p:nvSpPr>
        <p:spPr>
          <a:xfrm>
            <a:off x="0" y="6474322"/>
            <a:ext cx="1141659" cy="215444"/>
          </a:xfrm>
          <a:prstGeom prst="rect">
            <a:avLst/>
          </a:prstGeom>
        </p:spPr>
        <p:txBody>
          <a:bodyPr wrap="none">
            <a:spAutoFit/>
          </a:bodyPr>
          <a:lstStyle/>
          <a:p>
            <a:r>
              <a:rPr lang="en-US" sz="800" baseline="30000" dirty="0">
                <a:solidFill>
                  <a:srgbClr val="787878"/>
                </a:solidFill>
              </a:rPr>
              <a:t>+ </a:t>
            </a:r>
            <a:r>
              <a:rPr lang="en-US" sz="800" i="1" dirty="0">
                <a:solidFill>
                  <a:srgbClr val="787878"/>
                </a:solidFill>
              </a:rPr>
              <a:t>Caution: Small base</a:t>
            </a:r>
          </a:p>
        </p:txBody>
      </p:sp>
      <p:sp>
        <p:nvSpPr>
          <p:cNvPr id="6" name="Rectangle 5">
            <a:extLst>
              <a:ext uri="{FF2B5EF4-FFF2-40B4-BE49-F238E27FC236}">
                <a16:creationId xmlns:a16="http://schemas.microsoft.com/office/drawing/2014/main" id="{1A7C3E78-0E6F-8EC4-7B26-711EA4922B41}"/>
              </a:ext>
            </a:extLst>
          </p:cNvPr>
          <p:cNvSpPr/>
          <p:nvPr/>
        </p:nvSpPr>
        <p:spPr>
          <a:xfrm>
            <a:off x="9503800" y="6474322"/>
            <a:ext cx="2688200" cy="215444"/>
          </a:xfrm>
          <a:prstGeom prst="rect">
            <a:avLst/>
          </a:prstGeom>
        </p:spPr>
        <p:txBody>
          <a:bodyPr wrap="square">
            <a:spAutoFit/>
          </a:bodyPr>
          <a:lstStyle/>
          <a:p>
            <a:pPr marL="342900" indent="-342900" fontAlgn="base">
              <a:spcBef>
                <a:spcPct val="0"/>
              </a:spcBef>
              <a:spcAft>
                <a:spcPct val="0"/>
              </a:spcAft>
              <a:tabLst>
                <a:tab pos="346075" algn="l"/>
              </a:tabLst>
            </a:pPr>
            <a:r>
              <a:rPr lang="en-US" sz="800" i="1" dirty="0">
                <a:solidFill>
                  <a:srgbClr val="787878"/>
                </a:solidFill>
                <a:ea typeface="ＭＳ Ｐゴシック" charset="0"/>
                <a:sym typeface="Symbol" pitchFamily="18" charset="2"/>
              </a:rPr>
              <a:t>A/B/C Denotes Significance at the 95% confidence level</a:t>
            </a:r>
            <a:endParaRPr lang="en-US" sz="800" i="1" dirty="0">
              <a:solidFill>
                <a:srgbClr val="787878"/>
              </a:solidFill>
              <a:ea typeface="ＭＳ Ｐゴシック" charset="0"/>
            </a:endParaRPr>
          </a:p>
        </p:txBody>
      </p:sp>
      <p:sp>
        <p:nvSpPr>
          <p:cNvPr id="8" name="Rectangle 7">
            <a:extLst>
              <a:ext uri="{FF2B5EF4-FFF2-40B4-BE49-F238E27FC236}">
                <a16:creationId xmlns:a16="http://schemas.microsoft.com/office/drawing/2014/main" id="{E9B6AF4E-61E5-609E-367E-49EAE9CBA9CF}"/>
              </a:ext>
            </a:extLst>
          </p:cNvPr>
          <p:cNvSpPr/>
          <p:nvPr/>
        </p:nvSpPr>
        <p:spPr>
          <a:xfrm>
            <a:off x="9503800" y="6669241"/>
            <a:ext cx="1141659" cy="215444"/>
          </a:xfrm>
          <a:prstGeom prst="rect">
            <a:avLst/>
          </a:prstGeom>
        </p:spPr>
        <p:txBody>
          <a:bodyPr wrap="none">
            <a:spAutoFit/>
          </a:bodyPr>
          <a:lstStyle/>
          <a:p>
            <a:r>
              <a:rPr lang="en-US" sz="800" baseline="30000" dirty="0">
                <a:solidFill>
                  <a:srgbClr val="787878"/>
                </a:solidFill>
              </a:rPr>
              <a:t>+ </a:t>
            </a:r>
            <a:r>
              <a:rPr lang="en-US" sz="800" i="1" dirty="0">
                <a:solidFill>
                  <a:srgbClr val="787878"/>
                </a:solidFill>
              </a:rPr>
              <a:t>Caution: Small base</a:t>
            </a:r>
          </a:p>
        </p:txBody>
      </p:sp>
    </p:spTree>
    <p:extLst>
      <p:ext uri="{BB962C8B-B14F-4D97-AF65-F5344CB8AC3E}">
        <p14:creationId xmlns:p14="http://schemas.microsoft.com/office/powerpoint/2010/main" val="14215913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77336C-1F19-456E-A8C2-CDAB5C5EBD09}"/>
              </a:ext>
            </a:extLst>
          </p:cNvPr>
          <p:cNvSpPr>
            <a:spLocks noGrp="1"/>
          </p:cNvSpPr>
          <p:nvPr>
            <p:ph idx="11"/>
          </p:nvPr>
        </p:nvSpPr>
        <p:spPr>
          <a:xfrm>
            <a:off x="391196" y="901249"/>
            <a:ext cx="11577234" cy="596068"/>
          </a:xfrm>
        </p:spPr>
        <p:txBody>
          <a:bodyPr/>
          <a:lstStyle/>
          <a:p>
            <a:r>
              <a:rPr lang="en-US" dirty="0"/>
              <a:t>Demographic Profile – Frequency of Driving Under the Influence of Marijuana</a:t>
            </a:r>
          </a:p>
        </p:txBody>
      </p:sp>
      <p:sp>
        <p:nvSpPr>
          <p:cNvPr id="4" name="Slide Number Placeholder 3">
            <a:extLst>
              <a:ext uri="{FF2B5EF4-FFF2-40B4-BE49-F238E27FC236}">
                <a16:creationId xmlns:a16="http://schemas.microsoft.com/office/drawing/2014/main" id="{1AB3B120-EB23-47D2-A676-67E0FDD4DCFC}"/>
              </a:ext>
            </a:extLst>
          </p:cNvPr>
          <p:cNvSpPr>
            <a:spLocks noGrp="1"/>
          </p:cNvSpPr>
          <p:nvPr>
            <p:ph type="sldNum" sz="quarter" idx="4"/>
          </p:nvPr>
        </p:nvSpPr>
        <p:spPr/>
        <p:txBody>
          <a:bodyPr/>
          <a:lstStyle/>
          <a:p>
            <a:fld id="{3AFB7006-8003-4929-A787-32E51C1CB892}" type="slidenum">
              <a:rPr lang="en-US" smtClean="0"/>
              <a:pPr/>
              <a:t>71</a:t>
            </a:fld>
            <a:endParaRPr lang="en-US" dirty="0"/>
          </a:p>
        </p:txBody>
      </p:sp>
      <p:graphicFrame>
        <p:nvGraphicFramePr>
          <p:cNvPr id="7" name="Table 6">
            <a:extLst>
              <a:ext uri="{FF2B5EF4-FFF2-40B4-BE49-F238E27FC236}">
                <a16:creationId xmlns:a16="http://schemas.microsoft.com/office/drawing/2014/main" id="{AEB030E9-16F7-76ED-33A6-9A3734E7F91B}"/>
              </a:ext>
            </a:extLst>
          </p:cNvPr>
          <p:cNvGraphicFramePr>
            <a:graphicFrameLocks noGrp="1"/>
          </p:cNvGraphicFramePr>
          <p:nvPr>
            <p:extLst>
              <p:ext uri="{D42A27DB-BD31-4B8C-83A1-F6EECF244321}">
                <p14:modId xmlns:p14="http://schemas.microsoft.com/office/powerpoint/2010/main" val="760788611"/>
              </p:ext>
            </p:extLst>
          </p:nvPr>
        </p:nvGraphicFramePr>
        <p:xfrm>
          <a:off x="853440" y="2020096"/>
          <a:ext cx="9734862" cy="3414162"/>
        </p:xfrm>
        <a:graphic>
          <a:graphicData uri="http://schemas.openxmlformats.org/drawingml/2006/table">
            <a:tbl>
              <a:tblPr firstRow="1" bandRow="1">
                <a:tableStyleId>{5C22544A-7EE6-4342-B048-85BDC9FD1C3A}</a:tableStyleId>
              </a:tblPr>
              <a:tblGrid>
                <a:gridCol w="2314300">
                  <a:extLst>
                    <a:ext uri="{9D8B030D-6E8A-4147-A177-3AD203B41FA5}">
                      <a16:colId xmlns:a16="http://schemas.microsoft.com/office/drawing/2014/main" val="470922696"/>
                    </a:ext>
                  </a:extLst>
                </a:gridCol>
                <a:gridCol w="916580">
                  <a:extLst>
                    <a:ext uri="{9D8B030D-6E8A-4147-A177-3AD203B41FA5}">
                      <a16:colId xmlns:a16="http://schemas.microsoft.com/office/drawing/2014/main" val="3238096619"/>
                    </a:ext>
                  </a:extLst>
                </a:gridCol>
                <a:gridCol w="1447800">
                  <a:extLst>
                    <a:ext uri="{9D8B030D-6E8A-4147-A177-3AD203B41FA5}">
                      <a16:colId xmlns:a16="http://schemas.microsoft.com/office/drawing/2014/main" val="1749384178"/>
                    </a:ext>
                  </a:extLst>
                </a:gridCol>
                <a:gridCol w="1889760">
                  <a:extLst>
                    <a:ext uri="{9D8B030D-6E8A-4147-A177-3AD203B41FA5}">
                      <a16:colId xmlns:a16="http://schemas.microsoft.com/office/drawing/2014/main" val="4247909470"/>
                    </a:ext>
                  </a:extLst>
                </a:gridCol>
                <a:gridCol w="1737360">
                  <a:extLst>
                    <a:ext uri="{9D8B030D-6E8A-4147-A177-3AD203B41FA5}">
                      <a16:colId xmlns:a16="http://schemas.microsoft.com/office/drawing/2014/main" val="4285814932"/>
                    </a:ext>
                  </a:extLst>
                </a:gridCol>
                <a:gridCol w="1429062">
                  <a:extLst>
                    <a:ext uri="{9D8B030D-6E8A-4147-A177-3AD203B41FA5}">
                      <a16:colId xmlns:a16="http://schemas.microsoft.com/office/drawing/2014/main" val="2202348926"/>
                    </a:ext>
                  </a:extLst>
                </a:gridCol>
              </a:tblGrid>
              <a:tr h="488082">
                <a:tc>
                  <a:txBody>
                    <a:bodyPr/>
                    <a:lstStyle/>
                    <a:p>
                      <a:endParaRPr lang="en-US" sz="1200" dirty="0">
                        <a:solidFill>
                          <a:srgbClr val="787878"/>
                        </a:solidFill>
                      </a:endParaRPr>
                    </a:p>
                  </a:txBody>
                  <a:tcPr>
                    <a:solidFill>
                      <a:srgbClr val="20A5E8"/>
                    </a:solidFill>
                  </a:tcPr>
                </a:tc>
                <a:tc>
                  <a:txBody>
                    <a:bodyPr/>
                    <a:lstStyle/>
                    <a:p>
                      <a:pPr algn="ctr"/>
                      <a:r>
                        <a:rPr lang="en-US" sz="1200" dirty="0">
                          <a:solidFill>
                            <a:schemeClr val="bg1"/>
                          </a:solidFill>
                        </a:rPr>
                        <a:t>Total</a:t>
                      </a:r>
                      <a:endParaRPr lang="en-US" sz="1200" b="0" dirty="0">
                        <a:solidFill>
                          <a:schemeClr val="bg1"/>
                        </a:solidFill>
                      </a:endParaRPr>
                    </a:p>
                  </a:txBody>
                  <a:tcPr anchor="b">
                    <a:solidFill>
                      <a:srgbClr val="20A5E8"/>
                    </a:solidFill>
                  </a:tcPr>
                </a:tc>
                <a:tc>
                  <a:txBody>
                    <a:bodyPr/>
                    <a:lstStyle/>
                    <a:p>
                      <a:pPr algn="ctr"/>
                      <a:r>
                        <a:rPr lang="en-US" sz="1200" b="1" kern="1200" dirty="0">
                          <a:solidFill>
                            <a:schemeClr val="bg1"/>
                          </a:solidFill>
                          <a:latin typeface="+mn-lt"/>
                          <a:ea typeface="+mn-ea"/>
                          <a:cs typeface="+mn-cs"/>
                        </a:rPr>
                        <a:t>Past Year User</a:t>
                      </a:r>
                    </a:p>
                  </a:txBody>
                  <a:tcPr anchor="ctr">
                    <a:solidFill>
                      <a:srgbClr val="20A5E8"/>
                    </a:solidFill>
                  </a:tcPr>
                </a:tc>
                <a:tc>
                  <a:txBody>
                    <a:bodyPr/>
                    <a:lstStyle/>
                    <a:p>
                      <a:pPr algn="ctr"/>
                      <a:r>
                        <a:rPr lang="en-US" sz="1200" b="1" kern="1200" dirty="0">
                          <a:solidFill>
                            <a:schemeClr val="bg1"/>
                          </a:solidFill>
                          <a:latin typeface="+mn-lt"/>
                          <a:ea typeface="+mn-ea"/>
                          <a:cs typeface="+mn-cs"/>
                        </a:rPr>
                        <a:t>At least once a month</a:t>
                      </a:r>
                    </a:p>
                    <a:p>
                      <a:pPr algn="ctr"/>
                      <a:r>
                        <a:rPr lang="en-US" sz="1200" b="1" kern="1200" dirty="0">
                          <a:solidFill>
                            <a:schemeClr val="bg1"/>
                          </a:solidFill>
                          <a:latin typeface="+mn-lt"/>
                          <a:ea typeface="+mn-ea"/>
                          <a:cs typeface="+mn-cs"/>
                        </a:rPr>
                        <a:t>(A)</a:t>
                      </a:r>
                    </a:p>
                  </a:txBody>
                  <a:tcPr anchor="b">
                    <a:solidFill>
                      <a:srgbClr val="20A5E8"/>
                    </a:solidFill>
                  </a:tcPr>
                </a:tc>
                <a:tc>
                  <a:txBody>
                    <a:bodyPr/>
                    <a:lstStyle/>
                    <a:p>
                      <a:pPr algn="ctr"/>
                      <a:r>
                        <a:rPr lang="en-US" sz="1200" b="1" kern="1200" dirty="0">
                          <a:solidFill>
                            <a:schemeClr val="bg1"/>
                          </a:solidFill>
                          <a:latin typeface="+mn-lt"/>
                          <a:ea typeface="+mn-ea"/>
                          <a:cs typeface="+mn-cs"/>
                        </a:rPr>
                        <a:t>Less often</a:t>
                      </a:r>
                    </a:p>
                    <a:p>
                      <a:pPr algn="ctr"/>
                      <a:r>
                        <a:rPr lang="en-US" sz="1200" b="1" kern="1200" dirty="0">
                          <a:solidFill>
                            <a:schemeClr val="bg1"/>
                          </a:solidFill>
                          <a:latin typeface="+mn-lt"/>
                          <a:ea typeface="+mn-ea"/>
                          <a:cs typeface="+mn-cs"/>
                        </a:rPr>
                        <a:t>(B)</a:t>
                      </a:r>
                    </a:p>
                  </a:txBody>
                  <a:tcPr anchor="b">
                    <a:solidFill>
                      <a:srgbClr val="20A5E8"/>
                    </a:solidFill>
                  </a:tcPr>
                </a:tc>
                <a:tc>
                  <a:txBody>
                    <a:bodyPr/>
                    <a:lstStyle/>
                    <a:p>
                      <a:pPr algn="ctr"/>
                      <a:r>
                        <a:rPr lang="en-US" sz="1200" b="1" kern="1200" dirty="0">
                          <a:solidFill>
                            <a:schemeClr val="bg1"/>
                          </a:solidFill>
                          <a:latin typeface="+mn-lt"/>
                          <a:ea typeface="+mn-ea"/>
                          <a:cs typeface="+mn-cs"/>
                        </a:rPr>
                        <a:t>Never</a:t>
                      </a:r>
                    </a:p>
                    <a:p>
                      <a:pPr algn="ctr"/>
                      <a:r>
                        <a:rPr lang="en-US" sz="1200" b="1" kern="1200" dirty="0">
                          <a:solidFill>
                            <a:schemeClr val="bg1"/>
                          </a:solidFill>
                          <a:latin typeface="+mn-lt"/>
                          <a:ea typeface="+mn-ea"/>
                          <a:cs typeface="+mn-cs"/>
                        </a:rPr>
                        <a:t>(C)</a:t>
                      </a:r>
                    </a:p>
                  </a:txBody>
                  <a:tcPr anchor="b">
                    <a:solidFill>
                      <a:srgbClr val="20A5E8"/>
                    </a:solidFill>
                  </a:tcPr>
                </a:tc>
                <a:extLst>
                  <a:ext uri="{0D108BD9-81ED-4DB2-BD59-A6C34878D82A}">
                    <a16:rowId xmlns:a16="http://schemas.microsoft.com/office/drawing/2014/main" val="2369475805"/>
                  </a:ext>
                </a:extLst>
              </a:tr>
              <a:tr h="274320">
                <a:tc>
                  <a:txBody>
                    <a:bodyPr/>
                    <a:lstStyle/>
                    <a:p>
                      <a:r>
                        <a:rPr lang="en-US" sz="1200" dirty="0">
                          <a:solidFill>
                            <a:srgbClr val="787878"/>
                          </a:solidFill>
                        </a:rPr>
                        <a:t>Total</a:t>
                      </a:r>
                    </a:p>
                  </a:txBody>
                  <a:tcPr anchor="ctr"/>
                </a:tc>
                <a:tc>
                  <a:txBody>
                    <a:bodyPr/>
                    <a:lstStyle/>
                    <a:p>
                      <a:pPr algn="ctr"/>
                      <a:r>
                        <a:rPr lang="en-US" sz="1200" kern="1200" dirty="0">
                          <a:solidFill>
                            <a:srgbClr val="787878"/>
                          </a:solidFill>
                          <a:latin typeface="+mn-lt"/>
                          <a:ea typeface="+mn-ea"/>
                          <a:cs typeface="+mn-cs"/>
                        </a:rPr>
                        <a:t>783</a:t>
                      </a:r>
                    </a:p>
                  </a:txBody>
                  <a:tcPr anchor="ctr"/>
                </a:tc>
                <a:tc>
                  <a:txBody>
                    <a:bodyPr/>
                    <a:lstStyle/>
                    <a:p>
                      <a:pPr algn="ctr"/>
                      <a:r>
                        <a:rPr lang="en-US" sz="1200" kern="1200" dirty="0">
                          <a:solidFill>
                            <a:srgbClr val="787878"/>
                          </a:solidFill>
                          <a:latin typeface="+mn-lt"/>
                          <a:ea typeface="+mn-ea"/>
                          <a:cs typeface="+mn-cs"/>
                        </a:rPr>
                        <a:t>333</a:t>
                      </a:r>
                    </a:p>
                  </a:txBody>
                  <a:tcPr anchor="ctr"/>
                </a:tc>
                <a:tc>
                  <a:txBody>
                    <a:bodyPr/>
                    <a:lstStyle/>
                    <a:p>
                      <a:pPr algn="ctr"/>
                      <a:r>
                        <a:rPr lang="en-US" sz="1200" kern="1200" dirty="0">
                          <a:solidFill>
                            <a:srgbClr val="787878"/>
                          </a:solidFill>
                          <a:latin typeface="+mn-lt"/>
                          <a:ea typeface="+mn-ea"/>
                          <a:cs typeface="+mn-cs"/>
                        </a:rPr>
                        <a:t>94*</a:t>
                      </a:r>
                    </a:p>
                  </a:txBody>
                  <a:tcPr anchor="ctr"/>
                </a:tc>
                <a:tc>
                  <a:txBody>
                    <a:bodyPr/>
                    <a:lstStyle/>
                    <a:p>
                      <a:pPr algn="ctr"/>
                      <a:r>
                        <a:rPr lang="en-US" sz="1200" kern="1200" dirty="0">
                          <a:solidFill>
                            <a:srgbClr val="787878"/>
                          </a:solidFill>
                          <a:latin typeface="+mn-lt"/>
                          <a:ea typeface="+mn-ea"/>
                          <a:cs typeface="+mn-cs"/>
                        </a:rPr>
                        <a:t>158</a:t>
                      </a:r>
                    </a:p>
                  </a:txBody>
                  <a:tcPr anchor="ctr"/>
                </a:tc>
                <a:tc>
                  <a:txBody>
                    <a:bodyPr/>
                    <a:lstStyle/>
                    <a:p>
                      <a:pPr algn="ctr"/>
                      <a:r>
                        <a:rPr lang="en-US" sz="1200" kern="1200" dirty="0">
                          <a:solidFill>
                            <a:srgbClr val="787878"/>
                          </a:solidFill>
                          <a:latin typeface="+mn-lt"/>
                          <a:ea typeface="+mn-ea"/>
                          <a:cs typeface="+mn-cs"/>
                        </a:rPr>
                        <a:t>81*</a:t>
                      </a:r>
                    </a:p>
                  </a:txBody>
                  <a:tcPr anchor="ctr"/>
                </a:tc>
                <a:extLst>
                  <a:ext uri="{0D108BD9-81ED-4DB2-BD59-A6C34878D82A}">
                    <a16:rowId xmlns:a16="http://schemas.microsoft.com/office/drawing/2014/main" val="2217310208"/>
                  </a:ext>
                </a:extLst>
              </a:tr>
              <a:tr h="274320">
                <a:tc>
                  <a:txBody>
                    <a:bodyPr/>
                    <a:lstStyle/>
                    <a:p>
                      <a:r>
                        <a:rPr lang="en-US" sz="1200" dirty="0">
                          <a:solidFill>
                            <a:srgbClr val="787878"/>
                          </a:solidFill>
                        </a:rPr>
                        <a:t>Citation Past Year</a:t>
                      </a: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extLst>
                  <a:ext uri="{0D108BD9-81ED-4DB2-BD59-A6C34878D82A}">
                    <a16:rowId xmlns:a16="http://schemas.microsoft.com/office/drawing/2014/main" val="679791434"/>
                  </a:ext>
                </a:extLst>
              </a:tr>
              <a:tr h="274320">
                <a:tc>
                  <a:txBody>
                    <a:bodyPr/>
                    <a:lstStyle/>
                    <a:p>
                      <a:pPr marL="91440"/>
                      <a:r>
                        <a:rPr lang="en-US" sz="1200" dirty="0">
                          <a:solidFill>
                            <a:srgbClr val="787878"/>
                          </a:solidFill>
                        </a:rPr>
                        <a:t>Yes </a:t>
                      </a:r>
                    </a:p>
                  </a:txBody>
                  <a:tcPr anchor="ctr"/>
                </a:tc>
                <a:tc>
                  <a:txBody>
                    <a:bodyPr/>
                    <a:lstStyle/>
                    <a:p>
                      <a:pPr algn="ctr"/>
                      <a:r>
                        <a:rPr lang="en-US" sz="1200" kern="1200" dirty="0">
                          <a:solidFill>
                            <a:srgbClr val="787878"/>
                          </a:solidFill>
                          <a:latin typeface="+mn-lt"/>
                          <a:ea typeface="+mn-ea"/>
                          <a:cs typeface="+mn-cs"/>
                        </a:rPr>
                        <a:t>8%</a:t>
                      </a:r>
                    </a:p>
                  </a:txBody>
                  <a:tcPr anchor="ctr"/>
                </a:tc>
                <a:tc>
                  <a:txBody>
                    <a:bodyPr/>
                    <a:lstStyle/>
                    <a:p>
                      <a:pPr algn="ctr"/>
                      <a:r>
                        <a:rPr lang="en-US" sz="1200" kern="1200" dirty="0">
                          <a:solidFill>
                            <a:srgbClr val="787878"/>
                          </a:solidFill>
                          <a:latin typeface="+mn-lt"/>
                          <a:ea typeface="+mn-ea"/>
                          <a:cs typeface="+mn-cs"/>
                        </a:rPr>
                        <a:t>15%</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26%</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17%</a:t>
                      </a:r>
                    </a:p>
                  </a:txBody>
                  <a:tcPr anchor="ctr">
                    <a:lnL w="12700" cap="flat" cmpd="sng" algn="ctr">
                      <a:solidFill>
                        <a:schemeClr val="tx1"/>
                      </a:solidFill>
                      <a:prstDash val="dash"/>
                      <a:round/>
                      <a:headEnd type="none" w="med" len="med"/>
                      <a:tailEnd type="none" w="med" len="med"/>
                    </a:lnL>
                  </a:tcPr>
                </a:tc>
                <a:tc>
                  <a:txBody>
                    <a:bodyPr/>
                    <a:lstStyle/>
                    <a:p>
                      <a:pPr algn="ctr"/>
                      <a:r>
                        <a:rPr lang="en-US" sz="1200" kern="1200" dirty="0">
                          <a:solidFill>
                            <a:srgbClr val="787878"/>
                          </a:solidFill>
                          <a:latin typeface="+mn-lt"/>
                          <a:ea typeface="+mn-ea"/>
                          <a:cs typeface="+mn-cs"/>
                        </a:rPr>
                        <a:t>4%</a:t>
                      </a: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955786349"/>
                  </a:ext>
                </a:extLst>
              </a:tr>
              <a:tr h="274320">
                <a:tc>
                  <a:txBody>
                    <a:bodyPr/>
                    <a:lstStyle/>
                    <a:p>
                      <a:pPr marL="91440"/>
                      <a:r>
                        <a:rPr lang="en-US" sz="1200" dirty="0">
                          <a:solidFill>
                            <a:srgbClr val="787878"/>
                          </a:solidFill>
                        </a:rPr>
                        <a:t>No</a:t>
                      </a:r>
                    </a:p>
                  </a:txBody>
                  <a:tcPr anchor="ctr"/>
                </a:tc>
                <a:tc>
                  <a:txBody>
                    <a:bodyPr/>
                    <a:lstStyle/>
                    <a:p>
                      <a:pPr algn="ctr"/>
                      <a:r>
                        <a:rPr lang="en-US" sz="1200" kern="1200" dirty="0">
                          <a:solidFill>
                            <a:srgbClr val="787878"/>
                          </a:solidFill>
                          <a:latin typeface="+mn-lt"/>
                          <a:ea typeface="+mn-ea"/>
                          <a:cs typeface="+mn-cs"/>
                        </a:rPr>
                        <a:t>92%</a:t>
                      </a:r>
                    </a:p>
                  </a:txBody>
                  <a:tcPr anchor="ctr"/>
                </a:tc>
                <a:tc>
                  <a:txBody>
                    <a:bodyPr/>
                    <a:lstStyle/>
                    <a:p>
                      <a:pPr algn="ctr"/>
                      <a:r>
                        <a:rPr lang="en-US" sz="1200" kern="1200" dirty="0">
                          <a:solidFill>
                            <a:srgbClr val="787878"/>
                          </a:solidFill>
                          <a:latin typeface="+mn-lt"/>
                          <a:ea typeface="+mn-ea"/>
                          <a:cs typeface="+mn-cs"/>
                        </a:rPr>
                        <a:t>85%</a:t>
                      </a:r>
                    </a:p>
                  </a:txBody>
                  <a:tcPr anchor="ctr"/>
                </a:tc>
                <a:tc>
                  <a:txBody>
                    <a:bodyPr/>
                    <a:lstStyle/>
                    <a:p>
                      <a:pPr algn="ctr"/>
                      <a:r>
                        <a:rPr lang="en-US" sz="1200" kern="1200" dirty="0">
                          <a:solidFill>
                            <a:srgbClr val="787878"/>
                          </a:solidFill>
                          <a:latin typeface="+mn-lt"/>
                          <a:ea typeface="+mn-ea"/>
                          <a:cs typeface="+mn-cs"/>
                        </a:rPr>
                        <a:t>74%</a:t>
                      </a:r>
                    </a:p>
                  </a:txBody>
                  <a:tcPr anchor="ctr">
                    <a:lnT w="12700" cap="flat" cmpd="sng" algn="ctr">
                      <a:solidFill>
                        <a:schemeClr val="tx1"/>
                      </a:solidFill>
                      <a:prstDash val="dash"/>
                      <a:round/>
                      <a:headEnd type="none" w="med" len="med"/>
                      <a:tailEnd type="none" w="med" len="med"/>
                    </a:lnT>
                  </a:tcPr>
                </a:tc>
                <a:tc>
                  <a:txBody>
                    <a:bodyPr/>
                    <a:lstStyle/>
                    <a:p>
                      <a:pPr algn="ctr"/>
                      <a:r>
                        <a:rPr lang="en-US" sz="1200" kern="1200" dirty="0">
                          <a:solidFill>
                            <a:srgbClr val="787878"/>
                          </a:solidFill>
                          <a:latin typeface="+mn-lt"/>
                          <a:ea typeface="+mn-ea"/>
                          <a:cs typeface="+mn-cs"/>
                        </a:rPr>
                        <a:t>83%</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96%</a:t>
                      </a:r>
                      <a:r>
                        <a:rPr lang="en-US" sz="1200" b="1" u="none" strike="noStrike" kern="1200" baseline="30000" dirty="0">
                          <a:solidFill>
                            <a:srgbClr val="787878"/>
                          </a:solidFill>
                          <a:effectLst/>
                          <a:latin typeface="+mn-lt"/>
                          <a:ea typeface="+mn-ea"/>
                          <a:cs typeface="+mn-cs"/>
                        </a:rPr>
                        <a:t>A</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4141675288"/>
                  </a:ext>
                </a:extLst>
              </a:tr>
              <a:tr h="274320">
                <a:tc>
                  <a:txBody>
                    <a:bodyPr/>
                    <a:lstStyle/>
                    <a:p>
                      <a:r>
                        <a:rPr lang="en-US" sz="1200" dirty="0">
                          <a:solidFill>
                            <a:srgbClr val="787878"/>
                          </a:solidFill>
                        </a:rPr>
                        <a:t>Crash Past Year</a:t>
                      </a: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1965247889"/>
                  </a:ext>
                </a:extLst>
              </a:tr>
              <a:tr h="274320">
                <a:tc>
                  <a:txBody>
                    <a:bodyPr/>
                    <a:lstStyle/>
                    <a:p>
                      <a:pPr marL="91440"/>
                      <a:r>
                        <a:rPr lang="en-US" sz="1200" dirty="0">
                          <a:solidFill>
                            <a:srgbClr val="787878"/>
                          </a:solidFill>
                        </a:rPr>
                        <a:t>Yes</a:t>
                      </a:r>
                    </a:p>
                  </a:txBody>
                  <a:tcPr anchor="ctr"/>
                </a:tc>
                <a:tc>
                  <a:txBody>
                    <a:bodyPr/>
                    <a:lstStyle/>
                    <a:p>
                      <a:pPr algn="ctr"/>
                      <a:r>
                        <a:rPr lang="en-US" sz="1200" kern="1200" dirty="0">
                          <a:solidFill>
                            <a:srgbClr val="787878"/>
                          </a:solidFill>
                          <a:latin typeface="+mn-lt"/>
                          <a:ea typeface="+mn-ea"/>
                          <a:cs typeface="+mn-cs"/>
                        </a:rPr>
                        <a:t>6%</a:t>
                      </a:r>
                    </a:p>
                  </a:txBody>
                  <a:tcPr anchor="ctr"/>
                </a:tc>
                <a:tc>
                  <a:txBody>
                    <a:bodyPr/>
                    <a:lstStyle/>
                    <a:p>
                      <a:pPr algn="ctr"/>
                      <a:r>
                        <a:rPr lang="en-US" sz="1200" kern="1200" dirty="0">
                          <a:solidFill>
                            <a:srgbClr val="787878"/>
                          </a:solidFill>
                          <a:latin typeface="+mn-lt"/>
                          <a:ea typeface="+mn-ea"/>
                          <a:cs typeface="+mn-cs"/>
                        </a:rPr>
                        <a:t>15%</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24%</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b="1" kern="1200" dirty="0">
                          <a:solidFill>
                            <a:srgbClr val="787878"/>
                          </a:solidFill>
                          <a:latin typeface="+mn-lt"/>
                          <a:ea typeface="+mn-ea"/>
                          <a:cs typeface="+mn-cs"/>
                        </a:rPr>
                        <a:t>23%</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4%</a:t>
                      </a:r>
                    </a:p>
                  </a:txBody>
                  <a:tcPr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594446566"/>
                  </a:ext>
                </a:extLst>
              </a:tr>
              <a:tr h="274320">
                <a:tc>
                  <a:txBody>
                    <a:bodyPr/>
                    <a:lstStyle/>
                    <a:p>
                      <a:pPr marL="91440"/>
                      <a:r>
                        <a:rPr lang="en-US" sz="1200" dirty="0">
                          <a:solidFill>
                            <a:srgbClr val="787878"/>
                          </a:solidFill>
                        </a:rPr>
                        <a:t>No</a:t>
                      </a:r>
                    </a:p>
                  </a:txBody>
                  <a:tcPr anchor="ctr"/>
                </a:tc>
                <a:tc>
                  <a:txBody>
                    <a:bodyPr/>
                    <a:lstStyle/>
                    <a:p>
                      <a:pPr algn="ctr"/>
                      <a:r>
                        <a:rPr lang="en-US" sz="1200" kern="1200" dirty="0">
                          <a:solidFill>
                            <a:srgbClr val="787878"/>
                          </a:solidFill>
                          <a:latin typeface="+mn-lt"/>
                          <a:ea typeface="+mn-ea"/>
                          <a:cs typeface="+mn-cs"/>
                        </a:rPr>
                        <a:t>94%</a:t>
                      </a:r>
                    </a:p>
                  </a:txBody>
                  <a:tcPr anchor="ctr"/>
                </a:tc>
                <a:tc>
                  <a:txBody>
                    <a:bodyPr/>
                    <a:lstStyle/>
                    <a:p>
                      <a:pPr algn="ctr"/>
                      <a:r>
                        <a:rPr lang="en-US" sz="1200" kern="1200" dirty="0">
                          <a:solidFill>
                            <a:srgbClr val="787878"/>
                          </a:solidFill>
                          <a:latin typeface="+mn-lt"/>
                          <a:ea typeface="+mn-ea"/>
                          <a:cs typeface="+mn-cs"/>
                        </a:rPr>
                        <a:t>85%</a:t>
                      </a:r>
                    </a:p>
                  </a:txBody>
                  <a:tcPr anchor="ctr"/>
                </a:tc>
                <a:tc>
                  <a:txBody>
                    <a:bodyPr/>
                    <a:lstStyle/>
                    <a:p>
                      <a:pPr algn="ctr"/>
                      <a:r>
                        <a:rPr lang="en-US" sz="1200" kern="1200" dirty="0">
                          <a:solidFill>
                            <a:srgbClr val="787878"/>
                          </a:solidFill>
                          <a:latin typeface="+mn-lt"/>
                          <a:ea typeface="+mn-ea"/>
                          <a:cs typeface="+mn-cs"/>
                        </a:rPr>
                        <a:t>76%</a:t>
                      </a:r>
                    </a:p>
                  </a:txBody>
                  <a:tcPr anchor="ctr">
                    <a:lnT w="12700" cap="flat" cmpd="sng" algn="ctr">
                      <a:solidFill>
                        <a:schemeClr val="tx1"/>
                      </a:solidFill>
                      <a:prstDash val="dash"/>
                      <a:round/>
                      <a:headEnd type="none" w="med" len="med"/>
                      <a:tailEnd type="none" w="med" len="med"/>
                    </a:lnT>
                  </a:tcPr>
                </a:tc>
                <a:tc>
                  <a:txBody>
                    <a:bodyPr/>
                    <a:lstStyle/>
                    <a:p>
                      <a:pPr algn="ctr"/>
                      <a:r>
                        <a:rPr lang="en-US" sz="1200" kern="1200" dirty="0">
                          <a:solidFill>
                            <a:srgbClr val="787878"/>
                          </a:solidFill>
                          <a:latin typeface="+mn-lt"/>
                          <a:ea typeface="+mn-ea"/>
                          <a:cs typeface="+mn-cs"/>
                        </a:rPr>
                        <a:t>77%</a:t>
                      </a:r>
                    </a:p>
                  </a:txBody>
                  <a:tcPr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a:r>
                        <a:rPr lang="en-US" sz="1200" b="1" kern="1200" dirty="0">
                          <a:solidFill>
                            <a:srgbClr val="787878"/>
                          </a:solidFill>
                          <a:latin typeface="+mn-lt"/>
                          <a:ea typeface="+mn-ea"/>
                          <a:cs typeface="+mn-cs"/>
                        </a:rPr>
                        <a:t>96%</a:t>
                      </a:r>
                      <a:r>
                        <a:rPr lang="en-US" sz="1200" b="1" u="none" strike="noStrike" kern="1200" baseline="30000" dirty="0">
                          <a:solidFill>
                            <a:srgbClr val="787878"/>
                          </a:solidFill>
                          <a:effectLst/>
                          <a:latin typeface="+mn-lt"/>
                          <a:ea typeface="+mn-ea"/>
                          <a:cs typeface="+mn-cs"/>
                        </a:rPr>
                        <a:t>AB</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3144657782"/>
                  </a:ext>
                </a:extLst>
              </a:tr>
              <a:tr h="274320">
                <a:tc>
                  <a:txBody>
                    <a:bodyPr/>
                    <a:lstStyle/>
                    <a:p>
                      <a:r>
                        <a:rPr lang="en-US" sz="1200" dirty="0">
                          <a:solidFill>
                            <a:srgbClr val="787878"/>
                          </a:solidFill>
                        </a:rPr>
                        <a:t>Arrested for Driving While Intoxicated</a:t>
                      </a: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352342781"/>
                  </a:ext>
                </a:extLst>
              </a:tr>
              <a:tr h="274320">
                <a:tc>
                  <a:txBody>
                    <a:bodyPr/>
                    <a:lstStyle/>
                    <a:p>
                      <a:pPr marL="91440"/>
                      <a:r>
                        <a:rPr lang="en-US" sz="1200" dirty="0">
                          <a:solidFill>
                            <a:srgbClr val="787878"/>
                          </a:solidFill>
                        </a:rPr>
                        <a:t>Yes</a:t>
                      </a:r>
                    </a:p>
                  </a:txBody>
                  <a:tcPr anchor="ctr"/>
                </a:tc>
                <a:tc>
                  <a:txBody>
                    <a:bodyPr/>
                    <a:lstStyle/>
                    <a:p>
                      <a:pPr algn="ctr"/>
                      <a:r>
                        <a:rPr lang="en-US" sz="1200" kern="1200" dirty="0">
                          <a:solidFill>
                            <a:srgbClr val="787878"/>
                          </a:solidFill>
                          <a:latin typeface="+mn-lt"/>
                          <a:ea typeface="+mn-ea"/>
                          <a:cs typeface="+mn-cs"/>
                        </a:rPr>
                        <a:t>7%</a:t>
                      </a:r>
                    </a:p>
                  </a:txBody>
                  <a:tcPr anchor="ctr"/>
                </a:tc>
                <a:tc>
                  <a:txBody>
                    <a:bodyPr/>
                    <a:lstStyle/>
                    <a:p>
                      <a:pPr algn="ctr"/>
                      <a:r>
                        <a:rPr lang="en-US" sz="1200" kern="1200" dirty="0">
                          <a:solidFill>
                            <a:srgbClr val="787878"/>
                          </a:solidFill>
                          <a:latin typeface="+mn-lt"/>
                          <a:ea typeface="+mn-ea"/>
                          <a:cs typeface="+mn-cs"/>
                        </a:rPr>
                        <a:t>16%</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24%</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b="1" kern="1200" dirty="0">
                          <a:solidFill>
                            <a:srgbClr val="787878"/>
                          </a:solidFill>
                          <a:latin typeface="+mn-lt"/>
                          <a:ea typeface="+mn-ea"/>
                          <a:cs typeface="+mn-cs"/>
                        </a:rPr>
                        <a:t>30%</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4%</a:t>
                      </a:r>
                    </a:p>
                  </a:txBody>
                  <a:tcPr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3275445961"/>
                  </a:ext>
                </a:extLst>
              </a:tr>
              <a:tr h="274320">
                <a:tc>
                  <a:txBody>
                    <a:bodyPr/>
                    <a:lstStyle/>
                    <a:p>
                      <a:pPr marL="91440"/>
                      <a:r>
                        <a:rPr lang="en-US" sz="1200" dirty="0">
                          <a:solidFill>
                            <a:srgbClr val="787878"/>
                          </a:solidFill>
                        </a:rPr>
                        <a:t>No</a:t>
                      </a:r>
                    </a:p>
                  </a:txBody>
                  <a:tcPr anchor="ctr"/>
                </a:tc>
                <a:tc>
                  <a:txBody>
                    <a:bodyPr/>
                    <a:lstStyle/>
                    <a:p>
                      <a:pPr algn="ctr"/>
                      <a:r>
                        <a:rPr lang="en-US" sz="1200" kern="1200" dirty="0">
                          <a:solidFill>
                            <a:srgbClr val="787878"/>
                          </a:solidFill>
                          <a:latin typeface="+mn-lt"/>
                          <a:ea typeface="+mn-ea"/>
                          <a:cs typeface="+mn-cs"/>
                        </a:rPr>
                        <a:t>93%</a:t>
                      </a:r>
                    </a:p>
                  </a:txBody>
                  <a:tcPr anchor="ctr"/>
                </a:tc>
                <a:tc>
                  <a:txBody>
                    <a:bodyPr/>
                    <a:lstStyle/>
                    <a:p>
                      <a:pPr algn="ctr"/>
                      <a:r>
                        <a:rPr lang="en-US" sz="1200" kern="1200" dirty="0">
                          <a:solidFill>
                            <a:srgbClr val="787878"/>
                          </a:solidFill>
                          <a:latin typeface="+mn-lt"/>
                          <a:ea typeface="+mn-ea"/>
                          <a:cs typeface="+mn-cs"/>
                        </a:rPr>
                        <a:t>84%</a:t>
                      </a:r>
                    </a:p>
                  </a:txBody>
                  <a:tcPr anchor="ctr"/>
                </a:tc>
                <a:tc>
                  <a:txBody>
                    <a:bodyPr/>
                    <a:lstStyle/>
                    <a:p>
                      <a:pPr algn="ctr"/>
                      <a:r>
                        <a:rPr lang="en-US" sz="1200" kern="1200" dirty="0">
                          <a:solidFill>
                            <a:srgbClr val="787878"/>
                          </a:solidFill>
                          <a:latin typeface="+mn-lt"/>
                          <a:ea typeface="+mn-ea"/>
                          <a:cs typeface="+mn-cs"/>
                        </a:rPr>
                        <a:t>76%</a:t>
                      </a:r>
                    </a:p>
                  </a:txBody>
                  <a:tcPr anchor="ctr">
                    <a:lnT w="12700" cap="flat" cmpd="sng" algn="ctr">
                      <a:solidFill>
                        <a:schemeClr val="tx1"/>
                      </a:solidFill>
                      <a:prstDash val="dash"/>
                      <a:round/>
                      <a:headEnd type="none" w="med" len="med"/>
                      <a:tailEnd type="none" w="med" len="med"/>
                    </a:lnT>
                  </a:tcPr>
                </a:tc>
                <a:tc>
                  <a:txBody>
                    <a:bodyPr/>
                    <a:lstStyle/>
                    <a:p>
                      <a:pPr algn="ctr"/>
                      <a:r>
                        <a:rPr lang="en-US" sz="1200" kern="1200" dirty="0">
                          <a:solidFill>
                            <a:srgbClr val="787878"/>
                          </a:solidFill>
                          <a:latin typeface="+mn-lt"/>
                          <a:ea typeface="+mn-ea"/>
                          <a:cs typeface="+mn-cs"/>
                        </a:rPr>
                        <a:t>70%</a:t>
                      </a:r>
                    </a:p>
                  </a:txBody>
                  <a:tcPr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a:r>
                        <a:rPr lang="en-US" sz="1200" b="1" kern="1200" dirty="0">
                          <a:solidFill>
                            <a:srgbClr val="787878"/>
                          </a:solidFill>
                          <a:latin typeface="+mn-lt"/>
                          <a:ea typeface="+mn-ea"/>
                          <a:cs typeface="+mn-cs"/>
                        </a:rPr>
                        <a:t>96%</a:t>
                      </a:r>
                      <a:r>
                        <a:rPr lang="en-US" sz="1200" b="1" u="none" strike="noStrike" kern="1200" baseline="30000" dirty="0">
                          <a:solidFill>
                            <a:srgbClr val="787878"/>
                          </a:solidFill>
                          <a:effectLst/>
                          <a:latin typeface="+mn-lt"/>
                          <a:ea typeface="+mn-ea"/>
                          <a:cs typeface="+mn-cs"/>
                        </a:rPr>
                        <a:t>AB</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1539008668"/>
                  </a:ext>
                </a:extLst>
              </a:tr>
            </a:tbl>
          </a:graphicData>
        </a:graphic>
      </p:graphicFrame>
      <p:sp>
        <p:nvSpPr>
          <p:cNvPr id="2" name="TextBox 1">
            <a:extLst>
              <a:ext uri="{FF2B5EF4-FFF2-40B4-BE49-F238E27FC236}">
                <a16:creationId xmlns:a16="http://schemas.microsoft.com/office/drawing/2014/main" id="{6F052651-818C-3B26-FB72-438695472124}"/>
              </a:ext>
            </a:extLst>
          </p:cNvPr>
          <p:cNvSpPr txBox="1"/>
          <p:nvPr/>
        </p:nvSpPr>
        <p:spPr>
          <a:xfrm>
            <a:off x="0" y="6629511"/>
            <a:ext cx="7457576" cy="230832"/>
          </a:xfrm>
          <a:prstGeom prst="rect">
            <a:avLst/>
          </a:prstGeom>
          <a:noFill/>
        </p:spPr>
        <p:txBody>
          <a:bodyPr wrap="square" rtlCol="0">
            <a:spAutoFit/>
          </a:bodyPr>
          <a:lstStyle/>
          <a:p>
            <a:r>
              <a:rPr lang="en-US" sz="900" dirty="0">
                <a:solidFill>
                  <a:srgbClr val="787878"/>
                </a:solidFill>
              </a:rPr>
              <a:t>Q19. In the past year, how often have you driven after using marijuana (within a few hours of use)? </a:t>
            </a:r>
            <a:r>
              <a:rPr lang="en-US" sz="900" i="1" dirty="0">
                <a:solidFill>
                  <a:srgbClr val="787878"/>
                </a:solidFill>
              </a:rPr>
              <a:t>Base: Past Year Marijuana Users (n=333)</a:t>
            </a:r>
            <a:endParaRPr lang="en-US" sz="900" dirty="0">
              <a:solidFill>
                <a:srgbClr val="787878"/>
              </a:solidFill>
            </a:endParaRPr>
          </a:p>
        </p:txBody>
      </p:sp>
      <p:sp>
        <p:nvSpPr>
          <p:cNvPr id="5" name="Rectangle 4">
            <a:extLst>
              <a:ext uri="{FF2B5EF4-FFF2-40B4-BE49-F238E27FC236}">
                <a16:creationId xmlns:a16="http://schemas.microsoft.com/office/drawing/2014/main" id="{CE861F22-655D-28A5-72AF-26988C07A1F4}"/>
              </a:ext>
            </a:extLst>
          </p:cNvPr>
          <p:cNvSpPr/>
          <p:nvPr/>
        </p:nvSpPr>
        <p:spPr>
          <a:xfrm>
            <a:off x="0" y="6474322"/>
            <a:ext cx="1141659" cy="215444"/>
          </a:xfrm>
          <a:prstGeom prst="rect">
            <a:avLst/>
          </a:prstGeom>
        </p:spPr>
        <p:txBody>
          <a:bodyPr wrap="none">
            <a:spAutoFit/>
          </a:bodyPr>
          <a:lstStyle/>
          <a:p>
            <a:r>
              <a:rPr lang="en-US" sz="800" baseline="30000" dirty="0">
                <a:solidFill>
                  <a:srgbClr val="787878"/>
                </a:solidFill>
              </a:rPr>
              <a:t>+ </a:t>
            </a:r>
            <a:r>
              <a:rPr lang="en-US" sz="800" i="1" dirty="0">
                <a:solidFill>
                  <a:srgbClr val="787878"/>
                </a:solidFill>
              </a:rPr>
              <a:t>Caution: Small base</a:t>
            </a:r>
          </a:p>
        </p:txBody>
      </p:sp>
      <p:sp>
        <p:nvSpPr>
          <p:cNvPr id="6" name="Rectangle 5">
            <a:extLst>
              <a:ext uri="{FF2B5EF4-FFF2-40B4-BE49-F238E27FC236}">
                <a16:creationId xmlns:a16="http://schemas.microsoft.com/office/drawing/2014/main" id="{BD070F05-39D3-4EDE-FDE7-8D52BB579A87}"/>
              </a:ext>
            </a:extLst>
          </p:cNvPr>
          <p:cNvSpPr/>
          <p:nvPr/>
        </p:nvSpPr>
        <p:spPr>
          <a:xfrm>
            <a:off x="9503800" y="6472376"/>
            <a:ext cx="2688200" cy="215444"/>
          </a:xfrm>
          <a:prstGeom prst="rect">
            <a:avLst/>
          </a:prstGeom>
        </p:spPr>
        <p:txBody>
          <a:bodyPr wrap="square">
            <a:spAutoFit/>
          </a:bodyPr>
          <a:lstStyle/>
          <a:p>
            <a:pPr marL="342900" indent="-342900" fontAlgn="base">
              <a:spcBef>
                <a:spcPct val="0"/>
              </a:spcBef>
              <a:spcAft>
                <a:spcPct val="0"/>
              </a:spcAft>
              <a:tabLst>
                <a:tab pos="346075" algn="l"/>
              </a:tabLst>
            </a:pPr>
            <a:r>
              <a:rPr lang="en-US" sz="800" i="1" dirty="0">
                <a:solidFill>
                  <a:srgbClr val="787878"/>
                </a:solidFill>
                <a:ea typeface="ＭＳ Ｐゴシック" charset="0"/>
                <a:sym typeface="Symbol" pitchFamily="18" charset="2"/>
              </a:rPr>
              <a:t>A/B/C Denotes Significance at the 95% confidence level</a:t>
            </a:r>
            <a:endParaRPr lang="en-US" sz="800" i="1" dirty="0">
              <a:solidFill>
                <a:srgbClr val="787878"/>
              </a:solidFill>
              <a:ea typeface="ＭＳ Ｐゴシック" charset="0"/>
            </a:endParaRPr>
          </a:p>
        </p:txBody>
      </p:sp>
      <p:sp>
        <p:nvSpPr>
          <p:cNvPr id="8" name="Rectangle 7">
            <a:extLst>
              <a:ext uri="{FF2B5EF4-FFF2-40B4-BE49-F238E27FC236}">
                <a16:creationId xmlns:a16="http://schemas.microsoft.com/office/drawing/2014/main" id="{0DCC0F35-3AFE-AEB7-605A-66B7A4577343}"/>
              </a:ext>
            </a:extLst>
          </p:cNvPr>
          <p:cNvSpPr/>
          <p:nvPr/>
        </p:nvSpPr>
        <p:spPr>
          <a:xfrm>
            <a:off x="9511731" y="6669454"/>
            <a:ext cx="1141659" cy="215444"/>
          </a:xfrm>
          <a:prstGeom prst="rect">
            <a:avLst/>
          </a:prstGeom>
        </p:spPr>
        <p:txBody>
          <a:bodyPr wrap="none">
            <a:spAutoFit/>
          </a:bodyPr>
          <a:lstStyle/>
          <a:p>
            <a:r>
              <a:rPr lang="en-US" sz="800" baseline="30000" dirty="0">
                <a:solidFill>
                  <a:srgbClr val="787878"/>
                </a:solidFill>
              </a:rPr>
              <a:t>+ </a:t>
            </a:r>
            <a:r>
              <a:rPr lang="en-US" sz="800" i="1" dirty="0">
                <a:solidFill>
                  <a:srgbClr val="787878"/>
                </a:solidFill>
              </a:rPr>
              <a:t>Caution: Small base</a:t>
            </a:r>
          </a:p>
        </p:txBody>
      </p:sp>
    </p:spTree>
    <p:extLst>
      <p:ext uri="{BB962C8B-B14F-4D97-AF65-F5344CB8AC3E}">
        <p14:creationId xmlns:p14="http://schemas.microsoft.com/office/powerpoint/2010/main" val="28922887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77336C-1F19-456E-A8C2-CDAB5C5EBD09}"/>
              </a:ext>
            </a:extLst>
          </p:cNvPr>
          <p:cNvSpPr>
            <a:spLocks noGrp="1"/>
          </p:cNvSpPr>
          <p:nvPr>
            <p:ph idx="11"/>
          </p:nvPr>
        </p:nvSpPr>
        <p:spPr>
          <a:xfrm>
            <a:off x="178230" y="339284"/>
            <a:ext cx="11577234" cy="596068"/>
          </a:xfrm>
        </p:spPr>
        <p:txBody>
          <a:bodyPr/>
          <a:lstStyle/>
          <a:p>
            <a:r>
              <a:rPr lang="en-US" dirty="0"/>
              <a:t>Demographic Profile – Marijuana Usage</a:t>
            </a:r>
          </a:p>
        </p:txBody>
      </p:sp>
      <p:sp>
        <p:nvSpPr>
          <p:cNvPr id="4" name="Slide Number Placeholder 3">
            <a:extLst>
              <a:ext uri="{FF2B5EF4-FFF2-40B4-BE49-F238E27FC236}">
                <a16:creationId xmlns:a16="http://schemas.microsoft.com/office/drawing/2014/main" id="{1AB3B120-EB23-47D2-A676-67E0FDD4DCFC}"/>
              </a:ext>
            </a:extLst>
          </p:cNvPr>
          <p:cNvSpPr>
            <a:spLocks noGrp="1"/>
          </p:cNvSpPr>
          <p:nvPr>
            <p:ph type="sldNum" sz="quarter" idx="4"/>
          </p:nvPr>
        </p:nvSpPr>
        <p:spPr/>
        <p:txBody>
          <a:bodyPr/>
          <a:lstStyle/>
          <a:p>
            <a:fld id="{3AFB7006-8003-4929-A787-32E51C1CB892}" type="slidenum">
              <a:rPr lang="en-US" smtClean="0"/>
              <a:pPr/>
              <a:t>72</a:t>
            </a:fld>
            <a:endParaRPr lang="en-US" dirty="0"/>
          </a:p>
        </p:txBody>
      </p:sp>
      <p:graphicFrame>
        <p:nvGraphicFramePr>
          <p:cNvPr id="7" name="Table 6">
            <a:extLst>
              <a:ext uri="{FF2B5EF4-FFF2-40B4-BE49-F238E27FC236}">
                <a16:creationId xmlns:a16="http://schemas.microsoft.com/office/drawing/2014/main" id="{AEB030E9-16F7-76ED-33A6-9A3734E7F91B}"/>
              </a:ext>
            </a:extLst>
          </p:cNvPr>
          <p:cNvGraphicFramePr>
            <a:graphicFrameLocks noGrp="1"/>
          </p:cNvGraphicFramePr>
          <p:nvPr>
            <p:extLst>
              <p:ext uri="{D42A27DB-BD31-4B8C-83A1-F6EECF244321}">
                <p14:modId xmlns:p14="http://schemas.microsoft.com/office/powerpoint/2010/main" val="978740935"/>
              </p:ext>
            </p:extLst>
          </p:nvPr>
        </p:nvGraphicFramePr>
        <p:xfrm>
          <a:off x="178230" y="935352"/>
          <a:ext cx="10687890" cy="5401273"/>
        </p:xfrm>
        <a:graphic>
          <a:graphicData uri="http://schemas.openxmlformats.org/drawingml/2006/table">
            <a:tbl>
              <a:tblPr firstRow="1" bandRow="1">
                <a:tableStyleId>{5C22544A-7EE6-4342-B048-85BDC9FD1C3A}</a:tableStyleId>
              </a:tblPr>
              <a:tblGrid>
                <a:gridCol w="6559743">
                  <a:extLst>
                    <a:ext uri="{9D8B030D-6E8A-4147-A177-3AD203B41FA5}">
                      <a16:colId xmlns:a16="http://schemas.microsoft.com/office/drawing/2014/main" val="470922696"/>
                    </a:ext>
                  </a:extLst>
                </a:gridCol>
                <a:gridCol w="1376049">
                  <a:extLst>
                    <a:ext uri="{9D8B030D-6E8A-4147-A177-3AD203B41FA5}">
                      <a16:colId xmlns:a16="http://schemas.microsoft.com/office/drawing/2014/main" val="3238096619"/>
                    </a:ext>
                  </a:extLst>
                </a:gridCol>
                <a:gridCol w="1376049">
                  <a:extLst>
                    <a:ext uri="{9D8B030D-6E8A-4147-A177-3AD203B41FA5}">
                      <a16:colId xmlns:a16="http://schemas.microsoft.com/office/drawing/2014/main" val="4247909470"/>
                    </a:ext>
                  </a:extLst>
                </a:gridCol>
                <a:gridCol w="1376049">
                  <a:extLst>
                    <a:ext uri="{9D8B030D-6E8A-4147-A177-3AD203B41FA5}">
                      <a16:colId xmlns:a16="http://schemas.microsoft.com/office/drawing/2014/main" val="4285814932"/>
                    </a:ext>
                  </a:extLst>
                </a:gridCol>
              </a:tblGrid>
              <a:tr h="489091">
                <a:tc>
                  <a:txBody>
                    <a:bodyPr/>
                    <a:lstStyle/>
                    <a:p>
                      <a:endParaRPr lang="en-US" sz="1200" dirty="0">
                        <a:solidFill>
                          <a:srgbClr val="787878"/>
                        </a:solidFill>
                      </a:endParaRPr>
                    </a:p>
                  </a:txBody>
                  <a:tcPr>
                    <a:solidFill>
                      <a:srgbClr val="20A5E8"/>
                    </a:solidFill>
                  </a:tcPr>
                </a:tc>
                <a:tc>
                  <a:txBody>
                    <a:bodyPr/>
                    <a:lstStyle/>
                    <a:p>
                      <a:pPr algn="ctr"/>
                      <a:r>
                        <a:rPr lang="en-US" sz="1200" dirty="0">
                          <a:solidFill>
                            <a:schemeClr val="bg1"/>
                          </a:solidFill>
                        </a:rPr>
                        <a:t>Total</a:t>
                      </a:r>
                      <a:endParaRPr lang="en-US" sz="1200" b="0" dirty="0">
                        <a:solidFill>
                          <a:schemeClr val="bg1"/>
                        </a:solidFill>
                      </a:endParaRPr>
                    </a:p>
                  </a:txBody>
                  <a:tcPr anchor="b">
                    <a:solidFill>
                      <a:srgbClr val="20A5E8"/>
                    </a:solidFill>
                  </a:tcPr>
                </a:tc>
                <a:tc>
                  <a:txBody>
                    <a:bodyPr/>
                    <a:lstStyle/>
                    <a:p>
                      <a:pPr algn="ctr"/>
                      <a:r>
                        <a:rPr lang="en-US" sz="1200" dirty="0">
                          <a:solidFill>
                            <a:schemeClr val="bg1"/>
                          </a:solidFill>
                        </a:rPr>
                        <a:t>Past 3-Month </a:t>
                      </a:r>
                    </a:p>
                    <a:p>
                      <a:pPr algn="ctr"/>
                      <a:r>
                        <a:rPr lang="en-US" sz="1200" dirty="0">
                          <a:solidFill>
                            <a:schemeClr val="bg1"/>
                          </a:solidFill>
                        </a:rPr>
                        <a:t>Users</a:t>
                      </a:r>
                    </a:p>
                    <a:p>
                      <a:pPr algn="ctr"/>
                      <a:r>
                        <a:rPr lang="en-US" sz="1200" dirty="0">
                          <a:solidFill>
                            <a:schemeClr val="bg1"/>
                          </a:solidFill>
                        </a:rPr>
                        <a:t>(A)</a:t>
                      </a:r>
                    </a:p>
                  </a:txBody>
                  <a:tcPr anchor="ctr">
                    <a:solidFill>
                      <a:srgbClr val="20A5E8"/>
                    </a:solidFill>
                  </a:tcPr>
                </a:tc>
                <a:tc>
                  <a:txBody>
                    <a:bodyPr/>
                    <a:lstStyle/>
                    <a:p>
                      <a:pPr algn="ctr"/>
                      <a:r>
                        <a:rPr lang="en-US" sz="1200" dirty="0">
                          <a:solidFill>
                            <a:schemeClr val="bg1"/>
                          </a:solidFill>
                        </a:rPr>
                        <a:t>Non Past 3-Month Users</a:t>
                      </a:r>
                    </a:p>
                    <a:p>
                      <a:pPr algn="ctr"/>
                      <a:r>
                        <a:rPr lang="en-US" sz="1200" dirty="0">
                          <a:solidFill>
                            <a:schemeClr val="bg1"/>
                          </a:solidFill>
                        </a:rPr>
                        <a:t>(B)</a:t>
                      </a:r>
                    </a:p>
                  </a:txBody>
                  <a:tcPr anchor="ctr">
                    <a:solidFill>
                      <a:srgbClr val="20A5E8"/>
                    </a:solidFill>
                  </a:tcPr>
                </a:tc>
                <a:extLst>
                  <a:ext uri="{0D108BD9-81ED-4DB2-BD59-A6C34878D82A}">
                    <a16:rowId xmlns:a16="http://schemas.microsoft.com/office/drawing/2014/main" val="2369475805"/>
                  </a:ext>
                </a:extLst>
              </a:tr>
              <a:tr h="293454">
                <a:tc>
                  <a:txBody>
                    <a:bodyPr/>
                    <a:lstStyle/>
                    <a:p>
                      <a:r>
                        <a:rPr lang="en-US" sz="1200" dirty="0">
                          <a:solidFill>
                            <a:srgbClr val="787878"/>
                          </a:solidFill>
                        </a:rPr>
                        <a:t>Total</a:t>
                      </a:r>
                    </a:p>
                  </a:txBody>
                  <a:tcPr anchor="ctr"/>
                </a:tc>
                <a:tc>
                  <a:txBody>
                    <a:bodyPr/>
                    <a:lstStyle/>
                    <a:p>
                      <a:pPr algn="ctr"/>
                      <a:r>
                        <a:rPr lang="en-US" sz="1200" kern="1200" dirty="0">
                          <a:solidFill>
                            <a:srgbClr val="787878"/>
                          </a:solidFill>
                          <a:latin typeface="+mn-lt"/>
                          <a:ea typeface="+mn-ea"/>
                          <a:cs typeface="+mn-cs"/>
                        </a:rPr>
                        <a:t>783</a:t>
                      </a:r>
                    </a:p>
                  </a:txBody>
                  <a:tcPr anchor="ctr"/>
                </a:tc>
                <a:tc>
                  <a:txBody>
                    <a:bodyPr/>
                    <a:lstStyle/>
                    <a:p>
                      <a:pPr algn="ctr"/>
                      <a:r>
                        <a:rPr lang="en-US" sz="1200" kern="1200" dirty="0">
                          <a:solidFill>
                            <a:srgbClr val="787878"/>
                          </a:solidFill>
                          <a:latin typeface="+mn-lt"/>
                          <a:ea typeface="+mn-ea"/>
                          <a:cs typeface="+mn-cs"/>
                        </a:rPr>
                        <a:t>304</a:t>
                      </a:r>
                    </a:p>
                  </a:txBody>
                  <a:tcPr anchor="ctr">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479</a:t>
                      </a:r>
                    </a:p>
                  </a:txBody>
                  <a:tcPr anchor="ctr"/>
                </a:tc>
                <a:extLst>
                  <a:ext uri="{0D108BD9-81ED-4DB2-BD59-A6C34878D82A}">
                    <a16:rowId xmlns:a16="http://schemas.microsoft.com/office/drawing/2014/main" val="2217310208"/>
                  </a:ext>
                </a:extLst>
              </a:tr>
              <a:tr h="321839">
                <a:tc>
                  <a:txBody>
                    <a:bodyPr/>
                    <a:lstStyle/>
                    <a:p>
                      <a:r>
                        <a:rPr lang="en-US" sz="1200" dirty="0">
                          <a:solidFill>
                            <a:srgbClr val="787878"/>
                          </a:solidFill>
                        </a:rPr>
                        <a:t>People who consume marijuana tend to drive slower and more cautiously and are usually safer drivers</a:t>
                      </a:r>
                    </a:p>
                  </a:txBody>
                  <a:tcPr anchor="ctr"/>
                </a:tc>
                <a:tc>
                  <a:txBody>
                    <a:bodyPr/>
                    <a:lstStyle/>
                    <a:p>
                      <a:pPr algn="ctr"/>
                      <a:r>
                        <a:rPr lang="en-US" sz="1200" kern="1200" dirty="0">
                          <a:solidFill>
                            <a:srgbClr val="787878"/>
                          </a:solidFill>
                          <a:latin typeface="+mn-lt"/>
                          <a:ea typeface="+mn-ea"/>
                          <a:cs typeface="+mn-cs"/>
                        </a:rPr>
                        <a:t>30%</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62%</a:t>
                      </a:r>
                      <a:r>
                        <a:rPr lang="en-US" sz="1200" b="1" u="none" strike="noStrike" kern="1200" baseline="30000" dirty="0">
                          <a:solidFill>
                            <a:srgbClr val="787878"/>
                          </a:solidFill>
                          <a:effectLst/>
                          <a:latin typeface="+mn-lt"/>
                          <a:ea typeface="+mn-ea"/>
                          <a:cs typeface="+mn-cs"/>
                        </a:rPr>
                        <a:t>B</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19%</a:t>
                      </a:r>
                    </a:p>
                  </a:txBody>
                  <a:tcPr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60630218"/>
                  </a:ext>
                </a:extLst>
              </a:tr>
              <a:tr h="489091">
                <a:tc>
                  <a:txBody>
                    <a:bodyPr/>
                    <a:lstStyle/>
                    <a:p>
                      <a:pPr marL="0"/>
                      <a:r>
                        <a:rPr lang="en-US" sz="1200" dirty="0">
                          <a:solidFill>
                            <a:srgbClr val="787878"/>
                          </a:solidFill>
                        </a:rPr>
                        <a:t>People who consume marijuana are a danger to others while driving and their driving behavior is impaired</a:t>
                      </a:r>
                    </a:p>
                  </a:txBody>
                  <a:tcPr anchor="ctr"/>
                </a:tc>
                <a:tc>
                  <a:txBody>
                    <a:bodyPr/>
                    <a:lstStyle/>
                    <a:p>
                      <a:pPr algn="ctr"/>
                      <a:r>
                        <a:rPr lang="en-US" sz="1200" kern="1200" dirty="0">
                          <a:solidFill>
                            <a:srgbClr val="787878"/>
                          </a:solidFill>
                          <a:latin typeface="+mn-lt"/>
                          <a:ea typeface="+mn-ea"/>
                          <a:cs typeface="+mn-cs"/>
                        </a:rPr>
                        <a:t>70%</a:t>
                      </a:r>
                    </a:p>
                  </a:txBody>
                  <a:tcPr anchor="ctr"/>
                </a:tc>
                <a:tc>
                  <a:txBody>
                    <a:bodyPr/>
                    <a:lstStyle/>
                    <a:p>
                      <a:pPr algn="ctr"/>
                      <a:r>
                        <a:rPr lang="en-US" sz="1200" kern="1200" dirty="0">
                          <a:solidFill>
                            <a:srgbClr val="787878"/>
                          </a:solidFill>
                          <a:latin typeface="+mn-lt"/>
                          <a:ea typeface="+mn-ea"/>
                          <a:cs typeface="+mn-cs"/>
                        </a:rPr>
                        <a:t>38%</a:t>
                      </a:r>
                    </a:p>
                  </a:txBody>
                  <a:tcPr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a:r>
                        <a:rPr lang="en-US" sz="1200" b="1" kern="1200" dirty="0">
                          <a:solidFill>
                            <a:srgbClr val="787878"/>
                          </a:solidFill>
                          <a:latin typeface="+mn-lt"/>
                          <a:ea typeface="+mn-ea"/>
                          <a:cs typeface="+mn-cs"/>
                        </a:rPr>
                        <a:t>81%</a:t>
                      </a:r>
                      <a:r>
                        <a:rPr lang="en-US" sz="1200" b="1" u="none" strike="noStrike" kern="1200" baseline="30000" dirty="0">
                          <a:solidFill>
                            <a:srgbClr val="787878"/>
                          </a:solidFill>
                          <a:effectLst/>
                          <a:latin typeface="+mn-lt"/>
                          <a:ea typeface="+mn-ea"/>
                          <a:cs typeface="+mn-cs"/>
                        </a:rPr>
                        <a:t>A</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4218363643"/>
                  </a:ext>
                </a:extLst>
              </a:tr>
              <a:tr h="293454">
                <a:tc>
                  <a:txBody>
                    <a:bodyPr/>
                    <a:lstStyle/>
                    <a:p>
                      <a:pPr marL="0"/>
                      <a:r>
                        <a:rPr lang="en-US" sz="1200" dirty="0">
                          <a:solidFill>
                            <a:srgbClr val="787878"/>
                          </a:solidFill>
                        </a:rPr>
                        <a:t>Frequency of Being a Passenger</a:t>
                      </a: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3717792709"/>
                  </a:ext>
                </a:extLst>
              </a:tr>
              <a:tr h="293454">
                <a:tc>
                  <a:txBody>
                    <a:bodyPr/>
                    <a:lstStyle/>
                    <a:p>
                      <a:pPr marL="91440"/>
                      <a:r>
                        <a:rPr lang="en-US" sz="1200" dirty="0">
                          <a:solidFill>
                            <a:srgbClr val="787878"/>
                          </a:solidFill>
                        </a:rPr>
                        <a:t>At least once a month</a:t>
                      </a:r>
                    </a:p>
                  </a:txBody>
                  <a:tcPr anchor="ctr"/>
                </a:tc>
                <a:tc>
                  <a:txBody>
                    <a:bodyPr/>
                    <a:lstStyle/>
                    <a:p>
                      <a:pPr algn="ctr"/>
                      <a:r>
                        <a:rPr lang="en-US" sz="1200" kern="1200" dirty="0">
                          <a:solidFill>
                            <a:srgbClr val="787878"/>
                          </a:solidFill>
                          <a:latin typeface="+mn-lt"/>
                          <a:ea typeface="+mn-ea"/>
                          <a:cs typeface="+mn-cs"/>
                        </a:rPr>
                        <a:t>17%</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48%</a:t>
                      </a:r>
                      <a:r>
                        <a:rPr lang="en-US" sz="1200" b="1" u="none" strike="noStrike" kern="1200" baseline="30000" dirty="0">
                          <a:solidFill>
                            <a:srgbClr val="787878"/>
                          </a:solidFill>
                          <a:effectLst/>
                          <a:latin typeface="+mn-lt"/>
                          <a:ea typeface="+mn-ea"/>
                          <a:cs typeface="+mn-cs"/>
                        </a:rPr>
                        <a:t>B</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7%</a:t>
                      </a:r>
                    </a:p>
                  </a:txBody>
                  <a:tcPr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3312048126"/>
                  </a:ext>
                </a:extLst>
              </a:tr>
              <a:tr h="293454">
                <a:tc>
                  <a:txBody>
                    <a:bodyPr/>
                    <a:lstStyle/>
                    <a:p>
                      <a:pPr marL="91440"/>
                      <a:r>
                        <a:rPr lang="en-US" sz="1200" dirty="0">
                          <a:solidFill>
                            <a:srgbClr val="787878"/>
                          </a:solidFill>
                        </a:rPr>
                        <a:t>Less often</a:t>
                      </a:r>
                    </a:p>
                  </a:txBody>
                  <a:tcPr anchor="ctr"/>
                </a:tc>
                <a:tc>
                  <a:txBody>
                    <a:bodyPr/>
                    <a:lstStyle/>
                    <a:p>
                      <a:pPr algn="ctr"/>
                      <a:r>
                        <a:rPr lang="en-US" sz="1200" kern="1200" dirty="0">
                          <a:solidFill>
                            <a:srgbClr val="787878"/>
                          </a:solidFill>
                          <a:latin typeface="+mn-lt"/>
                          <a:ea typeface="+mn-ea"/>
                          <a:cs typeface="+mn-cs"/>
                        </a:rPr>
                        <a:t>11%</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22%</a:t>
                      </a:r>
                      <a:r>
                        <a:rPr lang="en-US" sz="1200" b="1" u="none" strike="noStrike" kern="1200" baseline="30000" dirty="0">
                          <a:solidFill>
                            <a:srgbClr val="787878"/>
                          </a:solidFill>
                          <a:effectLst/>
                          <a:latin typeface="+mn-lt"/>
                          <a:ea typeface="+mn-ea"/>
                          <a:cs typeface="+mn-cs"/>
                        </a:rPr>
                        <a:t>B</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7%</a:t>
                      </a:r>
                    </a:p>
                  </a:txBody>
                  <a:tcPr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779336377"/>
                  </a:ext>
                </a:extLst>
              </a:tr>
              <a:tr h="293454">
                <a:tc>
                  <a:txBody>
                    <a:bodyPr/>
                    <a:lstStyle/>
                    <a:p>
                      <a:pPr marL="91440"/>
                      <a:r>
                        <a:rPr lang="en-US" sz="1200" dirty="0">
                          <a:solidFill>
                            <a:srgbClr val="787878"/>
                          </a:solidFill>
                        </a:rPr>
                        <a:t>Never </a:t>
                      </a:r>
                    </a:p>
                  </a:txBody>
                  <a:tcPr anchor="ctr"/>
                </a:tc>
                <a:tc>
                  <a:txBody>
                    <a:bodyPr/>
                    <a:lstStyle/>
                    <a:p>
                      <a:pPr algn="ctr"/>
                      <a:r>
                        <a:rPr lang="en-US" sz="1200" kern="1200" dirty="0">
                          <a:solidFill>
                            <a:srgbClr val="787878"/>
                          </a:solidFill>
                          <a:latin typeface="+mn-lt"/>
                          <a:ea typeface="+mn-ea"/>
                          <a:cs typeface="+mn-cs"/>
                        </a:rPr>
                        <a:t>72%</a:t>
                      </a:r>
                    </a:p>
                  </a:txBody>
                  <a:tcPr anchor="ctr"/>
                </a:tc>
                <a:tc>
                  <a:txBody>
                    <a:bodyPr/>
                    <a:lstStyle/>
                    <a:p>
                      <a:pPr algn="ctr"/>
                      <a:r>
                        <a:rPr lang="en-US" sz="1200" kern="1200" dirty="0">
                          <a:solidFill>
                            <a:srgbClr val="787878"/>
                          </a:solidFill>
                          <a:latin typeface="+mn-lt"/>
                          <a:ea typeface="+mn-ea"/>
                          <a:cs typeface="+mn-cs"/>
                        </a:rPr>
                        <a:t>30%</a:t>
                      </a:r>
                    </a:p>
                  </a:txBody>
                  <a:tcPr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a:r>
                        <a:rPr lang="en-US" sz="1200" b="1" kern="1200" dirty="0">
                          <a:solidFill>
                            <a:srgbClr val="787878"/>
                          </a:solidFill>
                          <a:latin typeface="+mn-lt"/>
                          <a:ea typeface="+mn-ea"/>
                          <a:cs typeface="+mn-cs"/>
                        </a:rPr>
                        <a:t>86%</a:t>
                      </a:r>
                      <a:r>
                        <a:rPr lang="en-US" sz="1200" b="1" u="none" strike="noStrike" kern="1200" baseline="30000" dirty="0">
                          <a:solidFill>
                            <a:srgbClr val="787878"/>
                          </a:solidFill>
                          <a:effectLst/>
                          <a:latin typeface="+mn-lt"/>
                          <a:ea typeface="+mn-ea"/>
                          <a:cs typeface="+mn-cs"/>
                        </a:rPr>
                        <a:t>A</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2681063837"/>
                  </a:ext>
                </a:extLst>
              </a:tr>
              <a:tr h="293454">
                <a:tc>
                  <a:txBody>
                    <a:bodyPr/>
                    <a:lstStyle/>
                    <a:p>
                      <a:pPr marL="0"/>
                      <a:r>
                        <a:rPr lang="en-US" sz="1200" dirty="0">
                          <a:solidFill>
                            <a:srgbClr val="787878"/>
                          </a:solidFill>
                        </a:rPr>
                        <a:t>Frequency of Driving Under Marijuana</a:t>
                      </a: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3632012182"/>
                  </a:ext>
                </a:extLst>
              </a:tr>
              <a:tr h="293454">
                <a:tc>
                  <a:txBody>
                    <a:bodyPr/>
                    <a:lstStyle/>
                    <a:p>
                      <a:pPr marL="91440"/>
                      <a:r>
                        <a:rPr lang="en-US" sz="1200" dirty="0">
                          <a:solidFill>
                            <a:srgbClr val="787878"/>
                          </a:solidFill>
                        </a:rPr>
                        <a:t>At least once a month</a:t>
                      </a:r>
                    </a:p>
                  </a:txBody>
                  <a:tcPr anchor="ctr"/>
                </a:tc>
                <a:tc>
                  <a:txBody>
                    <a:bodyPr/>
                    <a:lstStyle/>
                    <a:p>
                      <a:pPr algn="ctr"/>
                      <a:r>
                        <a:rPr lang="en-US" sz="1200" kern="1200" dirty="0">
                          <a:solidFill>
                            <a:srgbClr val="787878"/>
                          </a:solidFill>
                          <a:latin typeface="+mn-lt"/>
                          <a:ea typeface="+mn-ea"/>
                          <a:cs typeface="+mn-cs"/>
                        </a:rPr>
                        <a:t>39%</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44%</a:t>
                      </a:r>
                      <a:r>
                        <a:rPr lang="en-US" sz="1200" b="1" u="none" strike="noStrike" kern="1200" baseline="30000" dirty="0">
                          <a:solidFill>
                            <a:srgbClr val="787878"/>
                          </a:solidFill>
                          <a:effectLst/>
                          <a:latin typeface="+mn-lt"/>
                          <a:ea typeface="+mn-ea"/>
                          <a:cs typeface="+mn-cs"/>
                        </a:rPr>
                        <a:t>B</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7%</a:t>
                      </a:r>
                    </a:p>
                  </a:txBody>
                  <a:tcPr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679791434"/>
                  </a:ext>
                </a:extLst>
              </a:tr>
              <a:tr h="293454">
                <a:tc>
                  <a:txBody>
                    <a:bodyPr/>
                    <a:lstStyle/>
                    <a:p>
                      <a:pPr marL="91440"/>
                      <a:r>
                        <a:rPr lang="en-US" sz="1200" dirty="0">
                          <a:solidFill>
                            <a:srgbClr val="787878"/>
                          </a:solidFill>
                        </a:rPr>
                        <a:t>Less often</a:t>
                      </a:r>
                    </a:p>
                  </a:txBody>
                  <a:tcPr anchor="ctr"/>
                </a:tc>
                <a:tc>
                  <a:txBody>
                    <a:bodyPr/>
                    <a:lstStyle/>
                    <a:p>
                      <a:pPr algn="ctr"/>
                      <a:r>
                        <a:rPr lang="en-US" sz="1200" kern="1200" dirty="0">
                          <a:solidFill>
                            <a:srgbClr val="787878"/>
                          </a:solidFill>
                          <a:latin typeface="+mn-lt"/>
                          <a:ea typeface="+mn-ea"/>
                          <a:cs typeface="+mn-cs"/>
                        </a:rPr>
                        <a:t>18%</a:t>
                      </a:r>
                    </a:p>
                  </a:txBody>
                  <a:tcPr anchor="ctr"/>
                </a:tc>
                <a:tc>
                  <a:txBody>
                    <a:bodyPr/>
                    <a:lstStyle/>
                    <a:p>
                      <a:pPr algn="ctr"/>
                      <a:r>
                        <a:rPr lang="en-US" sz="1200" kern="1200" dirty="0">
                          <a:solidFill>
                            <a:srgbClr val="787878"/>
                          </a:solidFill>
                          <a:latin typeface="+mn-lt"/>
                          <a:ea typeface="+mn-ea"/>
                          <a:cs typeface="+mn-cs"/>
                        </a:rPr>
                        <a:t>16%</a:t>
                      </a:r>
                    </a:p>
                  </a:txBody>
                  <a:tcPr anchor="ctr">
                    <a:lnT w="12700" cap="flat" cmpd="sng" algn="ctr">
                      <a:solidFill>
                        <a:schemeClr val="tx1"/>
                      </a:solidFill>
                      <a:prstDash val="dash"/>
                      <a:round/>
                      <a:headEnd type="none" w="med" len="med"/>
                      <a:tailEnd type="none" w="med" len="med"/>
                    </a:lnT>
                  </a:tcPr>
                </a:tc>
                <a:tc>
                  <a:txBody>
                    <a:bodyPr/>
                    <a:lstStyle/>
                    <a:p>
                      <a:pPr algn="ctr"/>
                      <a:r>
                        <a:rPr lang="en-US" sz="1200" kern="1200" dirty="0">
                          <a:solidFill>
                            <a:srgbClr val="787878"/>
                          </a:solidFill>
                          <a:latin typeface="+mn-lt"/>
                          <a:ea typeface="+mn-ea"/>
                          <a:cs typeface="+mn-cs"/>
                        </a:rPr>
                        <a:t>26%</a:t>
                      </a: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955786349"/>
                  </a:ext>
                </a:extLst>
              </a:tr>
              <a:tr h="293454">
                <a:tc>
                  <a:txBody>
                    <a:bodyPr/>
                    <a:lstStyle/>
                    <a:p>
                      <a:pPr marL="91440"/>
                      <a:r>
                        <a:rPr lang="en-US" sz="1200" dirty="0">
                          <a:solidFill>
                            <a:srgbClr val="787878"/>
                          </a:solidFill>
                        </a:rPr>
                        <a:t>Never </a:t>
                      </a:r>
                    </a:p>
                  </a:txBody>
                  <a:tcPr anchor="ctr"/>
                </a:tc>
                <a:tc>
                  <a:txBody>
                    <a:bodyPr/>
                    <a:lstStyle/>
                    <a:p>
                      <a:pPr algn="ctr"/>
                      <a:r>
                        <a:rPr lang="en-US" sz="1200" kern="1200" dirty="0">
                          <a:solidFill>
                            <a:srgbClr val="787878"/>
                          </a:solidFill>
                          <a:latin typeface="+mn-lt"/>
                          <a:ea typeface="+mn-ea"/>
                          <a:cs typeface="+mn-cs"/>
                        </a:rPr>
                        <a:t>44%</a:t>
                      </a:r>
                    </a:p>
                  </a:txBody>
                  <a:tcPr anchor="ctr"/>
                </a:tc>
                <a:tc>
                  <a:txBody>
                    <a:bodyPr/>
                    <a:lstStyle/>
                    <a:p>
                      <a:pPr algn="ctr"/>
                      <a:r>
                        <a:rPr lang="en-US" sz="1200" kern="1200" dirty="0">
                          <a:solidFill>
                            <a:srgbClr val="787878"/>
                          </a:solidFill>
                          <a:latin typeface="+mn-lt"/>
                          <a:ea typeface="+mn-ea"/>
                          <a:cs typeface="+mn-cs"/>
                        </a:rPr>
                        <a:t>40%</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67%</a:t>
                      </a:r>
                      <a:r>
                        <a:rPr lang="en-US" sz="1200" b="1" u="none" strike="noStrike" kern="1200" baseline="30000" dirty="0">
                          <a:solidFill>
                            <a:srgbClr val="787878"/>
                          </a:solidFill>
                          <a:effectLst/>
                          <a:latin typeface="+mn-lt"/>
                          <a:ea typeface="+mn-ea"/>
                          <a:cs typeface="+mn-cs"/>
                        </a:rPr>
                        <a:t>A</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4141675288"/>
                  </a:ext>
                </a:extLst>
              </a:tr>
              <a:tr h="293454">
                <a:tc>
                  <a:txBody>
                    <a:bodyPr/>
                    <a:lstStyle/>
                    <a:p>
                      <a:pPr marL="0"/>
                      <a:r>
                        <a:rPr lang="en-US" sz="1200" dirty="0">
                          <a:solidFill>
                            <a:srgbClr val="787878"/>
                          </a:solidFill>
                        </a:rPr>
                        <a:t>Plan for a Sober Ride</a:t>
                      </a: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965247889"/>
                  </a:ext>
                </a:extLst>
              </a:tr>
              <a:tr h="293454">
                <a:tc>
                  <a:txBody>
                    <a:bodyPr/>
                    <a:lstStyle/>
                    <a:p>
                      <a:pPr marL="91440"/>
                      <a:r>
                        <a:rPr lang="en-US" sz="1200" dirty="0">
                          <a:solidFill>
                            <a:srgbClr val="787878"/>
                          </a:solidFill>
                        </a:rPr>
                        <a:t>Always</a:t>
                      </a:r>
                    </a:p>
                  </a:txBody>
                  <a:tcPr anchor="ctr"/>
                </a:tc>
                <a:tc>
                  <a:txBody>
                    <a:bodyPr/>
                    <a:lstStyle/>
                    <a:p>
                      <a:pPr algn="ctr"/>
                      <a:r>
                        <a:rPr lang="en-US" sz="1200" kern="1200" dirty="0">
                          <a:solidFill>
                            <a:srgbClr val="787878"/>
                          </a:solidFill>
                          <a:latin typeface="+mn-lt"/>
                          <a:ea typeface="+mn-ea"/>
                          <a:cs typeface="+mn-cs"/>
                        </a:rPr>
                        <a:t>54%</a:t>
                      </a:r>
                    </a:p>
                  </a:txBody>
                  <a:tcPr anchor="ctr"/>
                </a:tc>
                <a:tc>
                  <a:txBody>
                    <a:bodyPr/>
                    <a:lstStyle/>
                    <a:p>
                      <a:pPr algn="ctr"/>
                      <a:r>
                        <a:rPr lang="en-US" sz="1200" kern="1200" dirty="0">
                          <a:solidFill>
                            <a:srgbClr val="787878"/>
                          </a:solidFill>
                          <a:latin typeface="+mn-lt"/>
                          <a:ea typeface="+mn-ea"/>
                          <a:cs typeface="+mn-cs"/>
                        </a:rPr>
                        <a:t>42%</a:t>
                      </a:r>
                    </a:p>
                  </a:txBody>
                  <a:tcPr anchor="ctr">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pPr algn="ctr"/>
                      <a:r>
                        <a:rPr lang="en-US" sz="1200" b="1" kern="1200" dirty="0">
                          <a:solidFill>
                            <a:srgbClr val="787878"/>
                          </a:solidFill>
                          <a:latin typeface="+mn-lt"/>
                          <a:ea typeface="+mn-ea"/>
                          <a:cs typeface="+mn-cs"/>
                        </a:rPr>
                        <a:t>66%</a:t>
                      </a:r>
                      <a:r>
                        <a:rPr lang="en-US" sz="1200" b="1" u="none" strike="noStrike" kern="1200" baseline="30000" dirty="0">
                          <a:solidFill>
                            <a:srgbClr val="787878"/>
                          </a:solidFill>
                          <a:effectLst/>
                          <a:latin typeface="+mn-lt"/>
                          <a:ea typeface="+mn-ea"/>
                          <a:cs typeface="+mn-cs"/>
                        </a:rPr>
                        <a:t>A</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594446566"/>
                  </a:ext>
                </a:extLst>
              </a:tr>
              <a:tr h="293454">
                <a:tc>
                  <a:txBody>
                    <a:bodyPr/>
                    <a:lstStyle/>
                    <a:p>
                      <a:pPr marL="91440"/>
                      <a:r>
                        <a:rPr lang="en-US" sz="1200" dirty="0">
                          <a:solidFill>
                            <a:srgbClr val="787878"/>
                          </a:solidFill>
                        </a:rPr>
                        <a:t>Sometimes</a:t>
                      </a:r>
                    </a:p>
                  </a:txBody>
                  <a:tcPr anchor="ctr"/>
                </a:tc>
                <a:tc>
                  <a:txBody>
                    <a:bodyPr/>
                    <a:lstStyle/>
                    <a:p>
                      <a:pPr algn="ctr"/>
                      <a:r>
                        <a:rPr lang="en-US" sz="1200" kern="1200" dirty="0">
                          <a:solidFill>
                            <a:srgbClr val="787878"/>
                          </a:solidFill>
                          <a:latin typeface="+mn-lt"/>
                          <a:ea typeface="+mn-ea"/>
                          <a:cs typeface="+mn-cs"/>
                        </a:rPr>
                        <a:t>24%</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32%</a:t>
                      </a:r>
                      <a:r>
                        <a:rPr lang="en-US" sz="1200" b="1" u="none" strike="noStrike" kern="1200" baseline="30000" dirty="0">
                          <a:solidFill>
                            <a:srgbClr val="787878"/>
                          </a:solidFill>
                          <a:effectLst/>
                          <a:latin typeface="+mn-lt"/>
                          <a:ea typeface="+mn-ea"/>
                          <a:cs typeface="+mn-cs"/>
                        </a:rPr>
                        <a:t>B</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15%</a:t>
                      </a: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3144657782"/>
                  </a:ext>
                </a:extLst>
              </a:tr>
              <a:tr h="293454">
                <a:tc>
                  <a:txBody>
                    <a:bodyPr/>
                    <a:lstStyle/>
                    <a:p>
                      <a:pPr marL="91440"/>
                      <a:r>
                        <a:rPr lang="en-US" sz="1200" dirty="0">
                          <a:solidFill>
                            <a:srgbClr val="787878"/>
                          </a:solidFill>
                        </a:rPr>
                        <a:t>Rarely/Never</a:t>
                      </a:r>
                    </a:p>
                  </a:txBody>
                  <a:tcPr anchor="ctr"/>
                </a:tc>
                <a:tc>
                  <a:txBody>
                    <a:bodyPr/>
                    <a:lstStyle/>
                    <a:p>
                      <a:pPr algn="ctr"/>
                      <a:r>
                        <a:rPr lang="en-US" sz="1200" kern="1200" dirty="0">
                          <a:solidFill>
                            <a:srgbClr val="787878"/>
                          </a:solidFill>
                          <a:latin typeface="+mn-lt"/>
                          <a:ea typeface="+mn-ea"/>
                          <a:cs typeface="+mn-cs"/>
                        </a:rPr>
                        <a:t>23%</a:t>
                      </a:r>
                    </a:p>
                  </a:txBody>
                  <a:tcPr anchor="ctr"/>
                </a:tc>
                <a:tc>
                  <a:txBody>
                    <a:bodyPr/>
                    <a:lstStyle/>
                    <a:p>
                      <a:pPr algn="ctr"/>
                      <a:r>
                        <a:rPr lang="en-US" sz="1200" kern="1200" dirty="0">
                          <a:solidFill>
                            <a:srgbClr val="787878"/>
                          </a:solidFill>
                          <a:latin typeface="+mn-lt"/>
                          <a:ea typeface="+mn-ea"/>
                          <a:cs typeface="+mn-cs"/>
                        </a:rPr>
                        <a:t>27%</a:t>
                      </a:r>
                    </a:p>
                  </a:txBody>
                  <a:tcPr anchor="ctr">
                    <a:lnT w="12700" cap="flat" cmpd="sng" algn="ctr">
                      <a:solidFill>
                        <a:schemeClr val="tx1"/>
                      </a:solidFill>
                      <a:prstDash val="dash"/>
                      <a:round/>
                      <a:headEnd type="none" w="med" len="med"/>
                      <a:tailEnd type="none" w="med" len="med"/>
                    </a:lnT>
                  </a:tcPr>
                </a:tc>
                <a:tc>
                  <a:txBody>
                    <a:bodyPr/>
                    <a:lstStyle/>
                    <a:p>
                      <a:pPr algn="ctr"/>
                      <a:r>
                        <a:rPr lang="en-US" sz="1200" kern="1200" dirty="0">
                          <a:solidFill>
                            <a:srgbClr val="787878"/>
                          </a:solidFill>
                          <a:latin typeface="+mn-lt"/>
                          <a:ea typeface="+mn-ea"/>
                          <a:cs typeface="+mn-cs"/>
                        </a:rPr>
                        <a:t>19%</a:t>
                      </a:r>
                    </a:p>
                  </a:txBody>
                  <a:tcPr anchor="ctr"/>
                </a:tc>
                <a:extLst>
                  <a:ext uri="{0D108BD9-81ED-4DB2-BD59-A6C34878D82A}">
                    <a16:rowId xmlns:a16="http://schemas.microsoft.com/office/drawing/2014/main" val="352342781"/>
                  </a:ext>
                </a:extLst>
              </a:tr>
            </a:tbl>
          </a:graphicData>
        </a:graphic>
      </p:graphicFrame>
      <p:sp>
        <p:nvSpPr>
          <p:cNvPr id="2" name="TextBox 1">
            <a:extLst>
              <a:ext uri="{FF2B5EF4-FFF2-40B4-BE49-F238E27FC236}">
                <a16:creationId xmlns:a16="http://schemas.microsoft.com/office/drawing/2014/main" id="{F86069B4-441E-63EB-7AB9-8E93EAD0A4DC}"/>
              </a:ext>
            </a:extLst>
          </p:cNvPr>
          <p:cNvSpPr txBox="1"/>
          <p:nvPr/>
        </p:nvSpPr>
        <p:spPr>
          <a:xfrm>
            <a:off x="8792" y="6268240"/>
            <a:ext cx="8782869" cy="646331"/>
          </a:xfrm>
          <a:prstGeom prst="rect">
            <a:avLst/>
          </a:prstGeom>
          <a:noFill/>
        </p:spPr>
        <p:txBody>
          <a:bodyPr wrap="square" rtlCol="0">
            <a:spAutoFit/>
          </a:bodyPr>
          <a:lstStyle/>
          <a:p>
            <a:r>
              <a:rPr lang="en-US" sz="900" dirty="0">
                <a:solidFill>
                  <a:srgbClr val="787878"/>
                </a:solidFill>
              </a:rPr>
              <a:t>Q14. Which of the following statements comes closest to your view (even if neither is exactly right)? </a:t>
            </a:r>
            <a:r>
              <a:rPr lang="en-US" sz="900" i="1" dirty="0">
                <a:solidFill>
                  <a:srgbClr val="787878"/>
                </a:solidFill>
              </a:rPr>
              <a:t>Base: Total Respondents (n=783)</a:t>
            </a:r>
            <a:endParaRPr lang="en-US" sz="900" dirty="0">
              <a:solidFill>
                <a:srgbClr val="787878"/>
              </a:solidFill>
            </a:endParaRPr>
          </a:p>
          <a:p>
            <a:r>
              <a:rPr lang="en-US" sz="900" dirty="0">
                <a:solidFill>
                  <a:srgbClr val="787878"/>
                </a:solidFill>
              </a:rPr>
              <a:t>Q18. In the past year, how often have you been a passenger in a vehicle driven by someone after that person used marijuana? </a:t>
            </a:r>
            <a:r>
              <a:rPr lang="en-US" sz="900" i="1" dirty="0">
                <a:solidFill>
                  <a:srgbClr val="787878"/>
                </a:solidFill>
              </a:rPr>
              <a:t>Base: Total Respondents (n=783)</a:t>
            </a:r>
            <a:endParaRPr lang="en-US" sz="900" dirty="0">
              <a:solidFill>
                <a:srgbClr val="787878"/>
              </a:solidFill>
            </a:endParaRPr>
          </a:p>
          <a:p>
            <a:r>
              <a:rPr lang="en-US" sz="900" dirty="0">
                <a:solidFill>
                  <a:srgbClr val="787878"/>
                </a:solidFill>
              </a:rPr>
              <a:t>Q19. In the past year, how often have you driven after using marijuana (within a few hours of use)? </a:t>
            </a:r>
            <a:r>
              <a:rPr lang="en-US" sz="900" i="1" dirty="0">
                <a:solidFill>
                  <a:srgbClr val="787878"/>
                </a:solidFill>
              </a:rPr>
              <a:t>Base: Past Year Marijuana Users (n=333)</a:t>
            </a:r>
          </a:p>
          <a:p>
            <a:r>
              <a:rPr lang="en-US" sz="900" dirty="0">
                <a:solidFill>
                  <a:srgbClr val="787878"/>
                </a:solidFill>
              </a:rPr>
              <a:t>Q16. Prior to using marijuana, how often do you have a plan for a sober ride to drive you? </a:t>
            </a:r>
            <a:r>
              <a:rPr lang="en-US" sz="900" i="1" dirty="0">
                <a:solidFill>
                  <a:srgbClr val="787878"/>
                </a:solidFill>
              </a:rPr>
              <a:t>Base: Marijuana Users (n=468)</a:t>
            </a:r>
            <a:r>
              <a:rPr lang="en-US" sz="900" dirty="0">
                <a:solidFill>
                  <a:srgbClr val="787878"/>
                </a:solidFill>
              </a:rPr>
              <a:t> </a:t>
            </a:r>
          </a:p>
        </p:txBody>
      </p:sp>
      <p:sp>
        <p:nvSpPr>
          <p:cNvPr id="6" name="Rectangle 5">
            <a:extLst>
              <a:ext uri="{FF2B5EF4-FFF2-40B4-BE49-F238E27FC236}">
                <a16:creationId xmlns:a16="http://schemas.microsoft.com/office/drawing/2014/main" id="{16884287-5665-8BEE-1214-0D2651940F6B}"/>
              </a:ext>
            </a:extLst>
          </p:cNvPr>
          <p:cNvSpPr/>
          <p:nvPr/>
        </p:nvSpPr>
        <p:spPr>
          <a:xfrm>
            <a:off x="9301942" y="6542498"/>
            <a:ext cx="2890058" cy="215444"/>
          </a:xfrm>
          <a:prstGeom prst="rect">
            <a:avLst/>
          </a:prstGeom>
        </p:spPr>
        <p:txBody>
          <a:bodyPr wrap="square">
            <a:spAutoFit/>
          </a:bodyPr>
          <a:lstStyle/>
          <a:p>
            <a:pPr marL="342900" indent="-342900" fontAlgn="base">
              <a:spcBef>
                <a:spcPct val="0"/>
              </a:spcBef>
              <a:spcAft>
                <a:spcPct val="0"/>
              </a:spcAft>
              <a:tabLst>
                <a:tab pos="346075" algn="l"/>
              </a:tabLst>
            </a:pPr>
            <a:r>
              <a:rPr lang="en-US" sz="800" i="1" dirty="0">
                <a:solidFill>
                  <a:srgbClr val="787878"/>
                </a:solidFill>
                <a:ea typeface="ＭＳ Ｐゴシック" charset="0"/>
                <a:sym typeface="Symbol" pitchFamily="18" charset="2"/>
              </a:rPr>
              <a:t>A/B Denotes Significance at the 95% confidence level</a:t>
            </a:r>
            <a:endParaRPr lang="en-US" sz="800" i="1" dirty="0">
              <a:solidFill>
                <a:srgbClr val="787878"/>
              </a:solidFill>
              <a:ea typeface="ＭＳ Ｐゴシック" charset="0"/>
            </a:endParaRPr>
          </a:p>
        </p:txBody>
      </p:sp>
    </p:spTree>
    <p:extLst>
      <p:ext uri="{BB962C8B-B14F-4D97-AF65-F5344CB8AC3E}">
        <p14:creationId xmlns:p14="http://schemas.microsoft.com/office/powerpoint/2010/main" val="5577347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D33A554-CFB1-4514-817C-28EB02756106}"/>
              </a:ext>
            </a:extLst>
          </p:cNvPr>
          <p:cNvGraphicFramePr>
            <a:graphicFrameLocks noGrp="1"/>
          </p:cNvGraphicFramePr>
          <p:nvPr>
            <p:extLst>
              <p:ext uri="{D42A27DB-BD31-4B8C-83A1-F6EECF244321}">
                <p14:modId xmlns:p14="http://schemas.microsoft.com/office/powerpoint/2010/main" val="1589193669"/>
              </p:ext>
            </p:extLst>
          </p:nvPr>
        </p:nvGraphicFramePr>
        <p:xfrm>
          <a:off x="0" y="0"/>
          <a:ext cx="12191999" cy="5667432"/>
        </p:xfrm>
        <a:graphic>
          <a:graphicData uri="http://schemas.openxmlformats.org/drawingml/2006/table">
            <a:tbl>
              <a:tblPr firstRow="1" bandRow="1">
                <a:tableStyleId>{5C22544A-7EE6-4342-B048-85BDC9FD1C3A}</a:tableStyleId>
              </a:tblPr>
              <a:tblGrid>
                <a:gridCol w="2545142">
                  <a:extLst>
                    <a:ext uri="{9D8B030D-6E8A-4147-A177-3AD203B41FA5}">
                      <a16:colId xmlns:a16="http://schemas.microsoft.com/office/drawing/2014/main" val="1240681540"/>
                    </a:ext>
                  </a:extLst>
                </a:gridCol>
                <a:gridCol w="502858">
                  <a:extLst>
                    <a:ext uri="{9D8B030D-6E8A-4147-A177-3AD203B41FA5}">
                      <a16:colId xmlns:a16="http://schemas.microsoft.com/office/drawing/2014/main" val="2570402629"/>
                    </a:ext>
                  </a:extLst>
                </a:gridCol>
                <a:gridCol w="576943">
                  <a:extLst>
                    <a:ext uri="{9D8B030D-6E8A-4147-A177-3AD203B41FA5}">
                      <a16:colId xmlns:a16="http://schemas.microsoft.com/office/drawing/2014/main" val="2157340710"/>
                    </a:ext>
                  </a:extLst>
                </a:gridCol>
                <a:gridCol w="751114">
                  <a:extLst>
                    <a:ext uri="{9D8B030D-6E8A-4147-A177-3AD203B41FA5}">
                      <a16:colId xmlns:a16="http://schemas.microsoft.com/office/drawing/2014/main" val="3142903325"/>
                    </a:ext>
                  </a:extLst>
                </a:gridCol>
                <a:gridCol w="696686">
                  <a:extLst>
                    <a:ext uri="{9D8B030D-6E8A-4147-A177-3AD203B41FA5}">
                      <a16:colId xmlns:a16="http://schemas.microsoft.com/office/drawing/2014/main" val="2265794705"/>
                    </a:ext>
                  </a:extLst>
                </a:gridCol>
                <a:gridCol w="533400">
                  <a:extLst>
                    <a:ext uri="{9D8B030D-6E8A-4147-A177-3AD203B41FA5}">
                      <a16:colId xmlns:a16="http://schemas.microsoft.com/office/drawing/2014/main" val="30671488"/>
                    </a:ext>
                  </a:extLst>
                </a:gridCol>
                <a:gridCol w="544286">
                  <a:extLst>
                    <a:ext uri="{9D8B030D-6E8A-4147-A177-3AD203B41FA5}">
                      <a16:colId xmlns:a16="http://schemas.microsoft.com/office/drawing/2014/main" val="190340345"/>
                    </a:ext>
                  </a:extLst>
                </a:gridCol>
                <a:gridCol w="598714">
                  <a:extLst>
                    <a:ext uri="{9D8B030D-6E8A-4147-A177-3AD203B41FA5}">
                      <a16:colId xmlns:a16="http://schemas.microsoft.com/office/drawing/2014/main" val="4001363844"/>
                    </a:ext>
                  </a:extLst>
                </a:gridCol>
                <a:gridCol w="680357">
                  <a:extLst>
                    <a:ext uri="{9D8B030D-6E8A-4147-A177-3AD203B41FA5}">
                      <a16:colId xmlns:a16="http://schemas.microsoft.com/office/drawing/2014/main" val="246323658"/>
                    </a:ext>
                  </a:extLst>
                </a:gridCol>
                <a:gridCol w="680357">
                  <a:extLst>
                    <a:ext uri="{9D8B030D-6E8A-4147-A177-3AD203B41FA5}">
                      <a16:colId xmlns:a16="http://schemas.microsoft.com/office/drawing/2014/main" val="2651140064"/>
                    </a:ext>
                  </a:extLst>
                </a:gridCol>
                <a:gridCol w="680357">
                  <a:extLst>
                    <a:ext uri="{9D8B030D-6E8A-4147-A177-3AD203B41FA5}">
                      <a16:colId xmlns:a16="http://schemas.microsoft.com/office/drawing/2014/main" val="4027087062"/>
                    </a:ext>
                  </a:extLst>
                </a:gridCol>
                <a:gridCol w="680357">
                  <a:extLst>
                    <a:ext uri="{9D8B030D-6E8A-4147-A177-3AD203B41FA5}">
                      <a16:colId xmlns:a16="http://schemas.microsoft.com/office/drawing/2014/main" val="1027386494"/>
                    </a:ext>
                  </a:extLst>
                </a:gridCol>
                <a:gridCol w="680357">
                  <a:extLst>
                    <a:ext uri="{9D8B030D-6E8A-4147-A177-3AD203B41FA5}">
                      <a16:colId xmlns:a16="http://schemas.microsoft.com/office/drawing/2014/main" val="4259349456"/>
                    </a:ext>
                  </a:extLst>
                </a:gridCol>
                <a:gridCol w="680357">
                  <a:extLst>
                    <a:ext uri="{9D8B030D-6E8A-4147-A177-3AD203B41FA5}">
                      <a16:colId xmlns:a16="http://schemas.microsoft.com/office/drawing/2014/main" val="92412485"/>
                    </a:ext>
                  </a:extLst>
                </a:gridCol>
                <a:gridCol w="680357">
                  <a:extLst>
                    <a:ext uri="{9D8B030D-6E8A-4147-A177-3AD203B41FA5}">
                      <a16:colId xmlns:a16="http://schemas.microsoft.com/office/drawing/2014/main" val="650289322"/>
                    </a:ext>
                  </a:extLst>
                </a:gridCol>
                <a:gridCol w="680357">
                  <a:extLst>
                    <a:ext uri="{9D8B030D-6E8A-4147-A177-3AD203B41FA5}">
                      <a16:colId xmlns:a16="http://schemas.microsoft.com/office/drawing/2014/main" val="526547109"/>
                    </a:ext>
                  </a:extLst>
                </a:gridCol>
              </a:tblGrid>
              <a:tr h="274320">
                <a:tc>
                  <a:txBody>
                    <a:bodyPr/>
                    <a:lstStyle/>
                    <a:p>
                      <a:endParaRPr lang="en-US" sz="1000" dirty="0"/>
                    </a:p>
                  </a:txBody>
                  <a:tcPr/>
                </a:tc>
                <a:tc>
                  <a:txBody>
                    <a:bodyPr/>
                    <a:lstStyle/>
                    <a:p>
                      <a:pPr algn="ctr"/>
                      <a:endParaRPr lang="en-US" sz="1000" dirty="0"/>
                    </a:p>
                  </a:txBody>
                  <a:tcPr anchor="ctr"/>
                </a:tc>
                <a:tc gridSpan="14">
                  <a:txBody>
                    <a:bodyPr/>
                    <a:lstStyle/>
                    <a:p>
                      <a:pPr algn="ctr"/>
                      <a:r>
                        <a:rPr lang="en-US" sz="1200" dirty="0"/>
                        <a:t>Demographic Summary</a:t>
                      </a:r>
                    </a:p>
                  </a:txBody>
                  <a:tcPr anchor="ctr"/>
                </a:tc>
                <a:tc hMerge="1">
                  <a:txBody>
                    <a:bodyPr/>
                    <a:lstStyle/>
                    <a:p>
                      <a:pPr algn="ctr"/>
                      <a:endParaRPr lang="en-US" sz="1000" dirty="0"/>
                    </a:p>
                  </a:txBody>
                  <a:tcPr anchor="ctr"/>
                </a:tc>
                <a:tc hMerge="1">
                  <a:txBody>
                    <a:bodyPr/>
                    <a:lstStyle/>
                    <a:p>
                      <a:pPr algn="ctr"/>
                      <a:endParaRPr lang="en-US" sz="1000" dirty="0"/>
                    </a:p>
                  </a:txBody>
                  <a:tcPr anchor="ctr"/>
                </a:tc>
                <a:tc hMerge="1">
                  <a:txBody>
                    <a:bodyPr/>
                    <a:lstStyle/>
                    <a:p>
                      <a:pPr algn="ctr"/>
                      <a:endParaRPr lang="en-US" sz="1000" dirty="0"/>
                    </a:p>
                  </a:txBody>
                  <a:tcPr anchor="ctr"/>
                </a:tc>
                <a:tc hMerge="1">
                  <a:txBody>
                    <a:bodyPr/>
                    <a:lstStyle/>
                    <a:p>
                      <a:endParaRPr lang="en-US"/>
                    </a:p>
                  </a:txBody>
                  <a:tcPr/>
                </a:tc>
                <a:tc hMerge="1">
                  <a:txBody>
                    <a:bodyPr/>
                    <a:lstStyle/>
                    <a:p>
                      <a:pPr algn="ctr"/>
                      <a:endParaRPr lang="en-US" sz="1000" dirty="0"/>
                    </a:p>
                  </a:txBody>
                  <a:tcPr anchor="ctr"/>
                </a:tc>
                <a:tc hMerge="1">
                  <a:txBody>
                    <a:bodyPr/>
                    <a:lstStyle/>
                    <a:p>
                      <a:pPr algn="ctr"/>
                      <a:endParaRPr lang="en-US" sz="1000" dirty="0"/>
                    </a:p>
                  </a:txBody>
                  <a:tcPr anchor="ctr"/>
                </a:tc>
                <a:tc hMerge="1">
                  <a:txBody>
                    <a:bodyPr/>
                    <a:lstStyle/>
                    <a:p>
                      <a:pPr algn="ctr"/>
                      <a:endParaRPr lang="en-US" sz="1000" dirty="0"/>
                    </a:p>
                  </a:txBody>
                  <a:tcPr anchor="ctr"/>
                </a:tc>
                <a:tc hMerge="1">
                  <a:txBody>
                    <a:bodyPr/>
                    <a:lstStyle/>
                    <a:p>
                      <a:pPr algn="ctr"/>
                      <a:endParaRPr lang="en-US" sz="1000" dirty="0"/>
                    </a:p>
                  </a:txBody>
                  <a:tcPr anchor="ctr"/>
                </a:tc>
                <a:tc hMerge="1">
                  <a:txBody>
                    <a:bodyPr/>
                    <a:lstStyle/>
                    <a:p>
                      <a:pPr algn="ctr"/>
                      <a:endParaRPr lang="en-US" sz="1000" dirty="0"/>
                    </a:p>
                  </a:txBody>
                  <a:tcPr anchor="ctr"/>
                </a:tc>
                <a:tc hMerge="1">
                  <a:txBody>
                    <a:bodyPr/>
                    <a:lstStyle/>
                    <a:p>
                      <a:pPr algn="ctr"/>
                      <a:endParaRPr lang="en-US" sz="1000" dirty="0"/>
                    </a:p>
                  </a:txBody>
                  <a:tcPr anchor="ctr"/>
                </a:tc>
                <a:tc hMerge="1">
                  <a:txBody>
                    <a:bodyPr/>
                    <a:lstStyle/>
                    <a:p>
                      <a:pPr algn="ctr"/>
                      <a:endParaRPr lang="en-US" sz="1000" dirty="0"/>
                    </a:p>
                  </a:txBody>
                  <a:tcPr anchor="ctr"/>
                </a:tc>
                <a:tc hMerge="1">
                  <a:txBody>
                    <a:bodyPr/>
                    <a:lstStyle/>
                    <a:p>
                      <a:pPr algn="ctr"/>
                      <a:endParaRPr lang="en-US" sz="1000" dirty="0"/>
                    </a:p>
                  </a:txBody>
                  <a:tcPr anchor="ctr"/>
                </a:tc>
                <a:tc hMerge="1">
                  <a:txBody>
                    <a:bodyPr/>
                    <a:lstStyle/>
                    <a:p>
                      <a:pPr algn="ctr"/>
                      <a:endParaRPr lang="en-US" sz="1000" dirty="0"/>
                    </a:p>
                  </a:txBody>
                  <a:tcPr anchor="ctr"/>
                </a:tc>
                <a:extLst>
                  <a:ext uri="{0D108BD9-81ED-4DB2-BD59-A6C34878D82A}">
                    <a16:rowId xmlns:a16="http://schemas.microsoft.com/office/drawing/2014/main" val="910676252"/>
                  </a:ext>
                </a:extLst>
              </a:tr>
              <a:tr h="493839">
                <a:tc>
                  <a:txBody>
                    <a:bodyPr/>
                    <a:lstStyle/>
                    <a:p>
                      <a:endParaRPr lang="en-US" sz="1000" dirty="0">
                        <a:solidFill>
                          <a:srgbClr val="787878"/>
                        </a:solidFill>
                      </a:endParaRPr>
                    </a:p>
                  </a:txBody>
                  <a:tcPr/>
                </a:tc>
                <a:tc>
                  <a:txBody>
                    <a:bodyPr/>
                    <a:lstStyle/>
                    <a:p>
                      <a:pPr algn="ctr"/>
                      <a:r>
                        <a:rPr lang="en-US" sz="1000" dirty="0">
                          <a:solidFill>
                            <a:srgbClr val="787878"/>
                          </a:solidFill>
                        </a:rPr>
                        <a:t>Total</a:t>
                      </a:r>
                    </a:p>
                  </a:txBody>
                  <a:tcPr anchor="b"/>
                </a:tc>
                <a:tc>
                  <a:txBody>
                    <a:bodyPr/>
                    <a:lstStyle/>
                    <a:p>
                      <a:pPr algn="ctr"/>
                      <a:r>
                        <a:rPr lang="en-US" sz="1000" dirty="0">
                          <a:solidFill>
                            <a:srgbClr val="787878"/>
                          </a:solidFill>
                        </a:rPr>
                        <a:t>Men</a:t>
                      </a:r>
                    </a:p>
                    <a:p>
                      <a:pPr algn="ctr"/>
                      <a:r>
                        <a:rPr lang="en-US" sz="1000" dirty="0">
                          <a:solidFill>
                            <a:srgbClr val="787878"/>
                          </a:solidFill>
                        </a:rPr>
                        <a:t>(A)</a:t>
                      </a:r>
                    </a:p>
                  </a:txBody>
                  <a:tcPr anchor="b"/>
                </a:tc>
                <a:tc>
                  <a:txBody>
                    <a:bodyPr/>
                    <a:lstStyle/>
                    <a:p>
                      <a:pPr algn="ctr"/>
                      <a:r>
                        <a:rPr lang="en-US" sz="1000" dirty="0">
                          <a:solidFill>
                            <a:srgbClr val="787878"/>
                          </a:solidFill>
                        </a:rPr>
                        <a:t>Women</a:t>
                      </a:r>
                    </a:p>
                    <a:p>
                      <a:pPr algn="ctr"/>
                      <a:r>
                        <a:rPr lang="en-US" sz="1000" dirty="0">
                          <a:solidFill>
                            <a:srgbClr val="787878"/>
                          </a:solidFill>
                        </a:rPr>
                        <a:t>(B)</a:t>
                      </a:r>
                    </a:p>
                  </a:txBody>
                  <a:tcPr anchor="b"/>
                </a:tc>
                <a:tc>
                  <a:txBody>
                    <a:bodyPr/>
                    <a:lstStyle/>
                    <a:p>
                      <a:pPr algn="ctr"/>
                      <a:r>
                        <a:rPr lang="en-US" sz="1000" dirty="0">
                          <a:solidFill>
                            <a:srgbClr val="787878"/>
                          </a:solidFill>
                        </a:rPr>
                        <a:t>16 to 34</a:t>
                      </a:r>
                    </a:p>
                    <a:p>
                      <a:pPr algn="ctr"/>
                      <a:r>
                        <a:rPr lang="en-US" sz="1000" dirty="0">
                          <a:solidFill>
                            <a:srgbClr val="787878"/>
                          </a:solidFill>
                        </a:rPr>
                        <a:t>(C)</a:t>
                      </a:r>
                    </a:p>
                  </a:txBody>
                  <a:tcPr anchor="b"/>
                </a:tc>
                <a:tc>
                  <a:txBody>
                    <a:bodyPr/>
                    <a:lstStyle/>
                    <a:p>
                      <a:pPr algn="ctr"/>
                      <a:r>
                        <a:rPr lang="en-US" sz="1000" dirty="0">
                          <a:solidFill>
                            <a:srgbClr val="787878"/>
                          </a:solidFill>
                        </a:rPr>
                        <a:t>35 to 49</a:t>
                      </a:r>
                    </a:p>
                    <a:p>
                      <a:pPr algn="ctr"/>
                      <a:r>
                        <a:rPr lang="en-US" sz="1000" dirty="0">
                          <a:solidFill>
                            <a:srgbClr val="787878"/>
                          </a:solidFill>
                        </a:rPr>
                        <a:t>(D)</a:t>
                      </a:r>
                    </a:p>
                  </a:txBody>
                  <a:tcPr anchor="b"/>
                </a:tc>
                <a:tc>
                  <a:txBody>
                    <a:bodyPr/>
                    <a:lstStyle/>
                    <a:p>
                      <a:pPr algn="ctr"/>
                      <a:r>
                        <a:rPr lang="en-US" sz="1000" dirty="0">
                          <a:solidFill>
                            <a:srgbClr val="787878"/>
                          </a:solidFill>
                        </a:rPr>
                        <a:t>50 to 64</a:t>
                      </a:r>
                    </a:p>
                    <a:p>
                      <a:pPr algn="ctr"/>
                      <a:r>
                        <a:rPr lang="en-US" sz="1000" dirty="0">
                          <a:solidFill>
                            <a:srgbClr val="787878"/>
                          </a:solidFill>
                        </a:rPr>
                        <a:t>(E)</a:t>
                      </a:r>
                    </a:p>
                  </a:txBody>
                  <a:tcPr anchor="b"/>
                </a:tc>
                <a:tc>
                  <a:txBody>
                    <a:bodyPr/>
                    <a:lstStyle/>
                    <a:p>
                      <a:pPr algn="ctr"/>
                      <a:r>
                        <a:rPr lang="en-US" sz="1000" dirty="0">
                          <a:solidFill>
                            <a:srgbClr val="787878"/>
                          </a:solidFill>
                        </a:rPr>
                        <a:t>65 or older</a:t>
                      </a:r>
                    </a:p>
                    <a:p>
                      <a:pPr algn="ctr"/>
                      <a:r>
                        <a:rPr lang="en-US" sz="1000" dirty="0">
                          <a:solidFill>
                            <a:srgbClr val="787878"/>
                          </a:solidFill>
                        </a:rPr>
                        <a:t>(F)</a:t>
                      </a:r>
                    </a:p>
                  </a:txBody>
                  <a:tcPr anchor="b"/>
                </a:tc>
                <a:tc>
                  <a:txBody>
                    <a:bodyPr/>
                    <a:lstStyle/>
                    <a:p>
                      <a:pPr algn="ctr"/>
                      <a:r>
                        <a:rPr lang="en-US" sz="1000" dirty="0">
                          <a:solidFill>
                            <a:srgbClr val="787878"/>
                          </a:solidFill>
                        </a:rPr>
                        <a:t>Less than College</a:t>
                      </a:r>
                    </a:p>
                    <a:p>
                      <a:pPr algn="ctr"/>
                      <a:r>
                        <a:rPr lang="en-US" sz="1000" dirty="0">
                          <a:solidFill>
                            <a:srgbClr val="787878"/>
                          </a:solidFill>
                        </a:rPr>
                        <a:t>(G)</a:t>
                      </a:r>
                    </a:p>
                  </a:txBody>
                  <a:tcPr anchor="b"/>
                </a:tc>
                <a:tc>
                  <a:txBody>
                    <a:bodyPr/>
                    <a:lstStyle/>
                    <a:p>
                      <a:pPr algn="ctr"/>
                      <a:r>
                        <a:rPr lang="en-US" sz="1000" dirty="0">
                          <a:solidFill>
                            <a:srgbClr val="787878"/>
                          </a:solidFill>
                        </a:rPr>
                        <a:t>Some college</a:t>
                      </a:r>
                    </a:p>
                    <a:p>
                      <a:pPr algn="ctr"/>
                      <a:r>
                        <a:rPr lang="en-US" sz="1000" dirty="0">
                          <a:solidFill>
                            <a:srgbClr val="787878"/>
                          </a:solidFill>
                        </a:rPr>
                        <a:t>(H)</a:t>
                      </a:r>
                    </a:p>
                  </a:txBody>
                  <a:tcPr anchor="b"/>
                </a:tc>
                <a:tc>
                  <a:txBody>
                    <a:bodyPr/>
                    <a:lstStyle/>
                    <a:p>
                      <a:pPr algn="ctr"/>
                      <a:r>
                        <a:rPr lang="en-US" sz="1000" dirty="0">
                          <a:solidFill>
                            <a:srgbClr val="787878"/>
                          </a:solidFill>
                        </a:rPr>
                        <a:t>College or more</a:t>
                      </a:r>
                      <a:br>
                        <a:rPr lang="en-US" sz="1000" dirty="0">
                          <a:solidFill>
                            <a:srgbClr val="787878"/>
                          </a:solidFill>
                        </a:rPr>
                      </a:br>
                      <a:r>
                        <a:rPr lang="en-US" sz="1000" dirty="0">
                          <a:solidFill>
                            <a:srgbClr val="787878"/>
                          </a:solidFill>
                        </a:rPr>
                        <a:t>(I)</a:t>
                      </a:r>
                    </a:p>
                  </a:txBody>
                  <a:tcPr anchor="b"/>
                </a:tc>
                <a:tc>
                  <a:txBody>
                    <a:bodyPr/>
                    <a:lstStyle/>
                    <a:p>
                      <a:pPr algn="ctr"/>
                      <a:r>
                        <a:rPr lang="en-US" sz="1000" dirty="0">
                          <a:solidFill>
                            <a:srgbClr val="787878"/>
                          </a:solidFill>
                        </a:rPr>
                        <a:t>White</a:t>
                      </a:r>
                    </a:p>
                    <a:p>
                      <a:pPr algn="ctr"/>
                      <a:r>
                        <a:rPr lang="en-US" sz="1000" dirty="0">
                          <a:solidFill>
                            <a:srgbClr val="787878"/>
                          </a:solidFill>
                        </a:rPr>
                        <a:t>(J)</a:t>
                      </a:r>
                    </a:p>
                  </a:txBody>
                  <a:tcPr anchor="b"/>
                </a:tc>
                <a:tc>
                  <a:txBody>
                    <a:bodyPr/>
                    <a:lstStyle/>
                    <a:p>
                      <a:pPr algn="ctr"/>
                      <a:r>
                        <a:rPr lang="en-US" sz="1000" dirty="0">
                          <a:solidFill>
                            <a:srgbClr val="787878"/>
                          </a:solidFill>
                        </a:rPr>
                        <a:t>Black</a:t>
                      </a:r>
                    </a:p>
                    <a:p>
                      <a:pPr algn="ctr"/>
                      <a:r>
                        <a:rPr lang="en-US" sz="1000" dirty="0">
                          <a:solidFill>
                            <a:srgbClr val="787878"/>
                          </a:solidFill>
                        </a:rPr>
                        <a:t>(K)</a:t>
                      </a:r>
                    </a:p>
                  </a:txBody>
                  <a:tcPr anchor="b"/>
                </a:tc>
                <a:tc>
                  <a:txBody>
                    <a:bodyPr/>
                    <a:lstStyle/>
                    <a:p>
                      <a:pPr algn="ctr"/>
                      <a:r>
                        <a:rPr lang="en-US" sz="1000" dirty="0">
                          <a:solidFill>
                            <a:srgbClr val="787878"/>
                          </a:solidFill>
                        </a:rPr>
                        <a:t>Hispanic</a:t>
                      </a:r>
                    </a:p>
                    <a:p>
                      <a:pPr algn="ctr"/>
                      <a:r>
                        <a:rPr lang="en-US" sz="1000" dirty="0">
                          <a:solidFill>
                            <a:srgbClr val="787878"/>
                          </a:solidFill>
                        </a:rPr>
                        <a:t>(L)</a:t>
                      </a:r>
                    </a:p>
                  </a:txBody>
                  <a:tcPr anchor="b"/>
                </a:tc>
                <a:tc>
                  <a:txBody>
                    <a:bodyPr/>
                    <a:lstStyle/>
                    <a:p>
                      <a:pPr algn="ctr"/>
                      <a:r>
                        <a:rPr lang="en-US" sz="1000" dirty="0">
                          <a:solidFill>
                            <a:srgbClr val="787878"/>
                          </a:solidFill>
                        </a:rPr>
                        <a:t>Married</a:t>
                      </a:r>
                    </a:p>
                    <a:p>
                      <a:pPr algn="ctr"/>
                      <a:r>
                        <a:rPr lang="en-US" sz="1000" dirty="0">
                          <a:solidFill>
                            <a:srgbClr val="787878"/>
                          </a:solidFill>
                        </a:rPr>
                        <a:t>(M)</a:t>
                      </a:r>
                    </a:p>
                  </a:txBody>
                  <a:tcPr anchor="b"/>
                </a:tc>
                <a:tc>
                  <a:txBody>
                    <a:bodyPr/>
                    <a:lstStyle/>
                    <a:p>
                      <a:pPr algn="ctr"/>
                      <a:r>
                        <a:rPr lang="en-US" sz="1000" dirty="0">
                          <a:solidFill>
                            <a:srgbClr val="787878"/>
                          </a:solidFill>
                        </a:rPr>
                        <a:t>Not Married</a:t>
                      </a:r>
                    </a:p>
                    <a:p>
                      <a:pPr algn="ctr"/>
                      <a:r>
                        <a:rPr lang="en-US" sz="1000" dirty="0">
                          <a:solidFill>
                            <a:srgbClr val="787878"/>
                          </a:solidFill>
                        </a:rPr>
                        <a:t>(N)</a:t>
                      </a:r>
                    </a:p>
                  </a:txBody>
                  <a:tcPr anchor="b"/>
                </a:tc>
                <a:extLst>
                  <a:ext uri="{0D108BD9-81ED-4DB2-BD59-A6C34878D82A}">
                    <a16:rowId xmlns:a16="http://schemas.microsoft.com/office/drawing/2014/main" val="2101787618"/>
                  </a:ext>
                </a:extLst>
              </a:tr>
              <a:tr h="182880">
                <a:tc>
                  <a:txBody>
                    <a:bodyPr/>
                    <a:lstStyle/>
                    <a:p>
                      <a:r>
                        <a:rPr lang="en-US" sz="1000" dirty="0">
                          <a:solidFill>
                            <a:srgbClr val="787878"/>
                          </a:solidFill>
                        </a:rPr>
                        <a:t>Total</a:t>
                      </a:r>
                    </a:p>
                  </a:txBody>
                  <a:tcPr anchor="ctr"/>
                </a:tc>
                <a:tc>
                  <a:txBody>
                    <a:bodyPr/>
                    <a:lstStyle/>
                    <a:p>
                      <a:pPr algn="ctr"/>
                      <a:r>
                        <a:rPr lang="en-US" sz="1000" kern="1200" dirty="0">
                          <a:solidFill>
                            <a:srgbClr val="787878"/>
                          </a:solidFill>
                          <a:latin typeface="+mn-lt"/>
                          <a:ea typeface="+mn-ea"/>
                          <a:cs typeface="+mn-cs"/>
                        </a:rPr>
                        <a:t>783</a:t>
                      </a:r>
                    </a:p>
                  </a:txBody>
                  <a:tcPr anchor="ctr"/>
                </a:tc>
                <a:tc>
                  <a:txBody>
                    <a:bodyPr/>
                    <a:lstStyle/>
                    <a:p>
                      <a:pPr algn="ctr"/>
                      <a:r>
                        <a:rPr lang="en-US" sz="1000" kern="1200" dirty="0">
                          <a:solidFill>
                            <a:srgbClr val="787878"/>
                          </a:solidFill>
                          <a:latin typeface="+mn-lt"/>
                          <a:ea typeface="+mn-ea"/>
                          <a:cs typeface="+mn-cs"/>
                        </a:rPr>
                        <a:t>204</a:t>
                      </a:r>
                    </a:p>
                  </a:txBody>
                  <a:tcPr anchor="ctr"/>
                </a:tc>
                <a:tc>
                  <a:txBody>
                    <a:bodyPr/>
                    <a:lstStyle/>
                    <a:p>
                      <a:pPr algn="ctr"/>
                      <a:r>
                        <a:rPr lang="en-US" sz="1000" kern="1200" dirty="0">
                          <a:solidFill>
                            <a:srgbClr val="787878"/>
                          </a:solidFill>
                          <a:latin typeface="+mn-lt"/>
                          <a:ea typeface="+mn-ea"/>
                          <a:cs typeface="+mn-cs"/>
                        </a:rPr>
                        <a:t>576</a:t>
                      </a:r>
                    </a:p>
                  </a:txBody>
                  <a:tcPr anchor="ctr"/>
                </a:tc>
                <a:tc>
                  <a:txBody>
                    <a:bodyPr/>
                    <a:lstStyle/>
                    <a:p>
                      <a:pPr algn="ctr"/>
                      <a:r>
                        <a:rPr lang="en-US" sz="1000" kern="1200" dirty="0">
                          <a:solidFill>
                            <a:srgbClr val="787878"/>
                          </a:solidFill>
                          <a:latin typeface="+mn-lt"/>
                          <a:ea typeface="+mn-ea"/>
                          <a:cs typeface="+mn-cs"/>
                        </a:rPr>
                        <a:t>198</a:t>
                      </a:r>
                    </a:p>
                  </a:txBody>
                  <a:tcPr anchor="ctr"/>
                </a:tc>
                <a:tc>
                  <a:txBody>
                    <a:bodyPr/>
                    <a:lstStyle/>
                    <a:p>
                      <a:pPr algn="ctr"/>
                      <a:r>
                        <a:rPr lang="en-US" sz="1000" kern="1200" dirty="0">
                          <a:solidFill>
                            <a:srgbClr val="787878"/>
                          </a:solidFill>
                          <a:latin typeface="+mn-lt"/>
                          <a:ea typeface="+mn-ea"/>
                          <a:cs typeface="+mn-cs"/>
                        </a:rPr>
                        <a:t>257</a:t>
                      </a:r>
                    </a:p>
                  </a:txBody>
                  <a:tcPr anchor="ctr"/>
                </a:tc>
                <a:tc>
                  <a:txBody>
                    <a:bodyPr/>
                    <a:lstStyle/>
                    <a:p>
                      <a:pPr algn="ctr"/>
                      <a:r>
                        <a:rPr lang="en-US" sz="1000" kern="1200" dirty="0">
                          <a:solidFill>
                            <a:srgbClr val="787878"/>
                          </a:solidFill>
                          <a:latin typeface="+mn-lt"/>
                          <a:ea typeface="+mn-ea"/>
                          <a:cs typeface="+mn-cs"/>
                        </a:rPr>
                        <a:t>184</a:t>
                      </a:r>
                    </a:p>
                  </a:txBody>
                  <a:tcPr anchor="ctr"/>
                </a:tc>
                <a:tc>
                  <a:txBody>
                    <a:bodyPr/>
                    <a:lstStyle/>
                    <a:p>
                      <a:pPr algn="ctr"/>
                      <a:r>
                        <a:rPr lang="en-US" sz="1000" kern="1200" dirty="0">
                          <a:solidFill>
                            <a:srgbClr val="787878"/>
                          </a:solidFill>
                          <a:latin typeface="+mn-lt"/>
                          <a:ea typeface="+mn-ea"/>
                          <a:cs typeface="+mn-cs"/>
                        </a:rPr>
                        <a:t>144</a:t>
                      </a:r>
                    </a:p>
                  </a:txBody>
                  <a:tcPr anchor="ctr"/>
                </a:tc>
                <a:tc>
                  <a:txBody>
                    <a:bodyPr/>
                    <a:lstStyle/>
                    <a:p>
                      <a:pPr algn="ctr"/>
                      <a:r>
                        <a:rPr lang="en-US" sz="1000" kern="1200" dirty="0">
                          <a:solidFill>
                            <a:srgbClr val="787878"/>
                          </a:solidFill>
                          <a:latin typeface="+mn-lt"/>
                          <a:ea typeface="+mn-ea"/>
                          <a:cs typeface="+mn-cs"/>
                        </a:rPr>
                        <a:t>205</a:t>
                      </a:r>
                    </a:p>
                  </a:txBody>
                  <a:tcPr anchor="ctr"/>
                </a:tc>
                <a:tc>
                  <a:txBody>
                    <a:bodyPr/>
                    <a:lstStyle/>
                    <a:p>
                      <a:pPr algn="ctr"/>
                      <a:r>
                        <a:rPr lang="en-US" sz="1000" kern="1200" dirty="0">
                          <a:solidFill>
                            <a:srgbClr val="787878"/>
                          </a:solidFill>
                          <a:latin typeface="+mn-lt"/>
                          <a:ea typeface="+mn-ea"/>
                          <a:cs typeface="+mn-cs"/>
                        </a:rPr>
                        <a:t>262</a:t>
                      </a:r>
                    </a:p>
                  </a:txBody>
                  <a:tcPr anchor="ctr"/>
                </a:tc>
                <a:tc>
                  <a:txBody>
                    <a:bodyPr/>
                    <a:lstStyle/>
                    <a:p>
                      <a:pPr algn="ctr"/>
                      <a:r>
                        <a:rPr lang="en-US" sz="1000" kern="1200" dirty="0">
                          <a:solidFill>
                            <a:srgbClr val="787878"/>
                          </a:solidFill>
                          <a:latin typeface="+mn-lt"/>
                          <a:ea typeface="+mn-ea"/>
                          <a:cs typeface="+mn-cs"/>
                        </a:rPr>
                        <a:t>316</a:t>
                      </a:r>
                    </a:p>
                  </a:txBody>
                  <a:tcPr anchor="ctr"/>
                </a:tc>
                <a:tc>
                  <a:txBody>
                    <a:bodyPr/>
                    <a:lstStyle/>
                    <a:p>
                      <a:pPr algn="ctr"/>
                      <a:r>
                        <a:rPr lang="en-US" sz="1000" kern="1200" dirty="0">
                          <a:solidFill>
                            <a:srgbClr val="787878"/>
                          </a:solidFill>
                          <a:latin typeface="+mn-lt"/>
                          <a:ea typeface="+mn-ea"/>
                          <a:cs typeface="+mn-cs"/>
                        </a:rPr>
                        <a:t>580</a:t>
                      </a:r>
                    </a:p>
                  </a:txBody>
                  <a:tcPr anchor="ctr"/>
                </a:tc>
                <a:tc>
                  <a:txBody>
                    <a:bodyPr/>
                    <a:lstStyle/>
                    <a:p>
                      <a:pPr algn="ctr"/>
                      <a:r>
                        <a:rPr lang="en-US" sz="1000" kern="1200" dirty="0">
                          <a:solidFill>
                            <a:srgbClr val="787878"/>
                          </a:solidFill>
                          <a:latin typeface="+mn-lt"/>
                          <a:ea typeface="+mn-ea"/>
                          <a:cs typeface="+mn-cs"/>
                        </a:rPr>
                        <a:t>129</a:t>
                      </a:r>
                    </a:p>
                  </a:txBody>
                  <a:tcPr anchor="ctr"/>
                </a:tc>
                <a:tc>
                  <a:txBody>
                    <a:bodyPr/>
                    <a:lstStyle/>
                    <a:p>
                      <a:pPr algn="ctr"/>
                      <a:r>
                        <a:rPr lang="en-US" sz="1000" kern="1200" dirty="0">
                          <a:solidFill>
                            <a:srgbClr val="787878"/>
                          </a:solidFill>
                          <a:latin typeface="+mn-lt"/>
                          <a:ea typeface="+mn-ea"/>
                          <a:cs typeface="+mn-cs"/>
                        </a:rPr>
                        <a:t>39*</a:t>
                      </a:r>
                    </a:p>
                  </a:txBody>
                  <a:tcPr anchor="ctr"/>
                </a:tc>
                <a:tc>
                  <a:txBody>
                    <a:bodyPr/>
                    <a:lstStyle/>
                    <a:p>
                      <a:pPr algn="ctr"/>
                      <a:r>
                        <a:rPr lang="en-US" sz="1000" kern="1200" dirty="0">
                          <a:solidFill>
                            <a:srgbClr val="787878"/>
                          </a:solidFill>
                          <a:latin typeface="+mn-lt"/>
                          <a:ea typeface="+mn-ea"/>
                          <a:cs typeface="+mn-cs"/>
                        </a:rPr>
                        <a:t>358</a:t>
                      </a:r>
                    </a:p>
                  </a:txBody>
                  <a:tcPr anchor="ctr"/>
                </a:tc>
                <a:tc>
                  <a:txBody>
                    <a:bodyPr/>
                    <a:lstStyle/>
                    <a:p>
                      <a:pPr algn="ctr"/>
                      <a:r>
                        <a:rPr lang="en-US" sz="1000" kern="1200" dirty="0">
                          <a:solidFill>
                            <a:srgbClr val="787878"/>
                          </a:solidFill>
                          <a:latin typeface="+mn-lt"/>
                          <a:ea typeface="+mn-ea"/>
                          <a:cs typeface="+mn-cs"/>
                        </a:rPr>
                        <a:t>425</a:t>
                      </a:r>
                    </a:p>
                  </a:txBody>
                  <a:tcPr anchor="ctr"/>
                </a:tc>
                <a:extLst>
                  <a:ext uri="{0D108BD9-81ED-4DB2-BD59-A6C34878D82A}">
                    <a16:rowId xmlns:a16="http://schemas.microsoft.com/office/drawing/2014/main" val="2764067916"/>
                  </a:ext>
                </a:extLst>
              </a:tr>
              <a:tr h="182880">
                <a:tc>
                  <a:txBody>
                    <a:bodyPr/>
                    <a:lstStyle/>
                    <a:p>
                      <a:endParaRPr lang="en-US" sz="1000" dirty="0">
                        <a:solidFill>
                          <a:srgbClr val="787878"/>
                        </a:solidFill>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0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495791270"/>
                  </a:ext>
                </a:extLst>
              </a:tr>
              <a:tr h="182880">
                <a:tc>
                  <a:txBody>
                    <a:bodyPr/>
                    <a:lstStyle/>
                    <a:p>
                      <a:r>
                        <a:rPr lang="en-US" sz="1000" dirty="0">
                          <a:solidFill>
                            <a:srgbClr val="787878"/>
                          </a:solidFill>
                        </a:rPr>
                        <a:t>People who consume marijuana tend to drive slower and more cautiously and are usually safer drivers</a:t>
                      </a:r>
                    </a:p>
                  </a:txBody>
                  <a:tcPr anchor="ctr"/>
                </a:tc>
                <a:tc>
                  <a:txBody>
                    <a:bodyPr/>
                    <a:lstStyle/>
                    <a:p>
                      <a:pPr algn="ctr" fontAlgn="t"/>
                      <a:r>
                        <a:rPr lang="en-US" sz="1000" kern="1200" dirty="0">
                          <a:solidFill>
                            <a:srgbClr val="787878"/>
                          </a:solidFill>
                          <a:latin typeface="+mn-lt"/>
                          <a:ea typeface="+mn-ea"/>
                          <a:cs typeface="+mn-cs"/>
                        </a:rPr>
                        <a:t>30%</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000" b="1" kern="1200" dirty="0">
                          <a:solidFill>
                            <a:srgbClr val="787878"/>
                          </a:solidFill>
                          <a:latin typeface="+mn-lt"/>
                          <a:ea typeface="+mn-ea"/>
                          <a:cs typeface="+mn-cs"/>
                        </a:rPr>
                        <a:t>36%</a:t>
                      </a:r>
                      <a:r>
                        <a:rPr lang="en-US" sz="1000" b="1" u="none" strike="noStrike" kern="1200" baseline="30000" dirty="0">
                          <a:solidFill>
                            <a:srgbClr val="787878"/>
                          </a:solidFill>
                          <a:effectLst/>
                          <a:latin typeface="+mn-lt"/>
                          <a:ea typeface="+mn-ea"/>
                          <a:cs typeface="+mn-cs"/>
                        </a:rPr>
                        <a:t>B</a:t>
                      </a:r>
                      <a:endParaRPr lang="en-US" sz="1000" b="1" kern="1200" dirty="0">
                        <a:solidFill>
                          <a:srgbClr val="787878"/>
                        </a:solidFill>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000" kern="1200" dirty="0">
                          <a:solidFill>
                            <a:srgbClr val="787878"/>
                          </a:solidFill>
                          <a:latin typeface="+mn-lt"/>
                          <a:ea typeface="+mn-ea"/>
                          <a:cs typeface="+mn-cs"/>
                        </a:rPr>
                        <a:t>25%</a:t>
                      </a: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t"/>
                      <a:r>
                        <a:rPr lang="en-US" sz="1000" b="1" kern="1200" dirty="0">
                          <a:solidFill>
                            <a:srgbClr val="787878"/>
                          </a:solidFill>
                          <a:latin typeface="+mn-lt"/>
                          <a:ea typeface="+mn-ea"/>
                          <a:cs typeface="+mn-cs"/>
                        </a:rPr>
                        <a:t>47%</a:t>
                      </a:r>
                      <a:r>
                        <a:rPr lang="en-US" sz="1000" b="1" u="none" strike="noStrike" kern="1200" baseline="30000" dirty="0">
                          <a:solidFill>
                            <a:srgbClr val="787878"/>
                          </a:solidFill>
                          <a:effectLst/>
                          <a:latin typeface="+mn-lt"/>
                          <a:ea typeface="+mn-ea"/>
                          <a:cs typeface="+mn-cs"/>
                        </a:rPr>
                        <a:t>EF</a:t>
                      </a:r>
                      <a:endParaRPr lang="en-US" sz="1000" b="1" kern="1200" dirty="0">
                        <a:solidFill>
                          <a:srgbClr val="787878"/>
                        </a:solidFill>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000" b="1" kern="1200" dirty="0">
                          <a:solidFill>
                            <a:srgbClr val="787878"/>
                          </a:solidFill>
                          <a:latin typeface="+mn-lt"/>
                          <a:ea typeface="+mn-ea"/>
                          <a:cs typeface="+mn-cs"/>
                        </a:rPr>
                        <a:t>36%</a:t>
                      </a:r>
                      <a:r>
                        <a:rPr lang="en-US" sz="1000" b="1" u="none" strike="noStrike" kern="1200" baseline="30000" dirty="0">
                          <a:solidFill>
                            <a:srgbClr val="787878"/>
                          </a:solidFill>
                          <a:effectLst/>
                          <a:latin typeface="+mn-lt"/>
                          <a:ea typeface="+mn-ea"/>
                          <a:cs typeface="+mn-cs"/>
                        </a:rPr>
                        <a:t>EF</a:t>
                      </a:r>
                      <a:endParaRPr lang="en-US" sz="1000" b="1" kern="1200" dirty="0">
                        <a:solidFill>
                          <a:srgbClr val="787878"/>
                        </a:solidFill>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000" kern="1200" dirty="0">
                          <a:solidFill>
                            <a:srgbClr val="787878"/>
                          </a:solidFill>
                          <a:latin typeface="+mn-lt"/>
                          <a:ea typeface="+mn-ea"/>
                          <a:cs typeface="+mn-cs"/>
                        </a:rPr>
                        <a:t>21%</a:t>
                      </a:r>
                    </a:p>
                  </a:txBody>
                  <a:tcPr marL="7620" marR="7620" marT="7620" marB="0" anchor="ctr">
                    <a:lnL w="12700" cap="flat" cmpd="sng" algn="ctr">
                      <a:solidFill>
                        <a:schemeClr val="tx1"/>
                      </a:solidFill>
                      <a:prstDash val="dash"/>
                      <a:round/>
                      <a:headEnd type="none" w="med" len="med"/>
                      <a:tailEnd type="none" w="med" len="med"/>
                    </a:lnL>
                  </a:tcPr>
                </a:tc>
                <a:tc>
                  <a:txBody>
                    <a:bodyPr/>
                    <a:lstStyle/>
                    <a:p>
                      <a:pPr algn="ctr" fontAlgn="t"/>
                      <a:r>
                        <a:rPr lang="en-US" sz="1000" kern="1200" dirty="0">
                          <a:solidFill>
                            <a:srgbClr val="787878"/>
                          </a:solidFill>
                          <a:latin typeface="+mn-lt"/>
                          <a:ea typeface="+mn-ea"/>
                          <a:cs typeface="+mn-cs"/>
                        </a:rPr>
                        <a:t>15%</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000" b="1" kern="1200" dirty="0">
                          <a:solidFill>
                            <a:srgbClr val="787878"/>
                          </a:solidFill>
                          <a:latin typeface="+mn-lt"/>
                          <a:ea typeface="+mn-ea"/>
                          <a:cs typeface="+mn-cs"/>
                        </a:rPr>
                        <a:t>50%</a:t>
                      </a:r>
                      <a:r>
                        <a:rPr lang="en-US" sz="1000" b="1" u="none" strike="noStrike" kern="1200" baseline="30000" dirty="0">
                          <a:solidFill>
                            <a:srgbClr val="787878"/>
                          </a:solidFill>
                          <a:effectLst/>
                          <a:latin typeface="+mn-lt"/>
                          <a:ea typeface="+mn-ea"/>
                          <a:cs typeface="+mn-cs"/>
                        </a:rPr>
                        <a:t>HI</a:t>
                      </a:r>
                      <a:endParaRPr lang="en-US" sz="1000" b="1" kern="1200" dirty="0">
                        <a:solidFill>
                          <a:srgbClr val="787878"/>
                        </a:solidFill>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000" kern="1200" dirty="0">
                          <a:solidFill>
                            <a:srgbClr val="787878"/>
                          </a:solidFill>
                          <a:latin typeface="+mn-lt"/>
                          <a:ea typeface="+mn-ea"/>
                          <a:cs typeface="+mn-cs"/>
                        </a:rPr>
                        <a:t>27%</a:t>
                      </a:r>
                    </a:p>
                  </a:txBody>
                  <a:tcPr marL="7620" marR="7620" marT="7620" marB="0" anchor="ctr">
                    <a:lnL w="12700" cap="flat" cmpd="sng" algn="ctr">
                      <a:solidFill>
                        <a:schemeClr val="tx1"/>
                      </a:solidFill>
                      <a:prstDash val="dash"/>
                      <a:round/>
                      <a:headEnd type="none" w="med" len="med"/>
                      <a:tailEnd type="none" w="med" len="med"/>
                    </a:lnL>
                  </a:tcPr>
                </a:tc>
                <a:tc>
                  <a:txBody>
                    <a:bodyPr/>
                    <a:lstStyle/>
                    <a:p>
                      <a:pPr algn="ctr" fontAlgn="t"/>
                      <a:r>
                        <a:rPr lang="en-US" sz="1000" kern="1200" dirty="0">
                          <a:solidFill>
                            <a:srgbClr val="787878"/>
                          </a:solidFill>
                          <a:latin typeface="+mn-lt"/>
                          <a:ea typeface="+mn-ea"/>
                          <a:cs typeface="+mn-cs"/>
                        </a:rPr>
                        <a:t>22%</a:t>
                      </a:r>
                    </a:p>
                  </a:txBody>
                  <a:tcPr marL="7620" marR="7620" marT="7620" marB="0" anchor="ctr"/>
                </a:tc>
                <a:tc>
                  <a:txBody>
                    <a:bodyPr/>
                    <a:lstStyle/>
                    <a:p>
                      <a:pPr algn="ctr" fontAlgn="t"/>
                      <a:r>
                        <a:rPr lang="en-US" sz="1000" kern="1200" dirty="0">
                          <a:solidFill>
                            <a:srgbClr val="787878"/>
                          </a:solidFill>
                          <a:latin typeface="+mn-lt"/>
                          <a:ea typeface="+mn-ea"/>
                          <a:cs typeface="+mn-cs"/>
                        </a:rPr>
                        <a:t>27%</a:t>
                      </a:r>
                    </a:p>
                  </a:txBody>
                  <a:tcPr marL="7620" marR="7620" marT="7620" marB="0" anchor="ctr"/>
                </a:tc>
                <a:tc>
                  <a:txBody>
                    <a:bodyPr/>
                    <a:lstStyle/>
                    <a:p>
                      <a:pPr algn="ctr" fontAlgn="t"/>
                      <a:r>
                        <a:rPr lang="en-US" sz="1000" kern="1200" dirty="0">
                          <a:solidFill>
                            <a:srgbClr val="787878"/>
                          </a:solidFill>
                          <a:latin typeface="+mn-lt"/>
                          <a:ea typeface="+mn-ea"/>
                          <a:cs typeface="+mn-cs"/>
                        </a:rPr>
                        <a:t>38%</a:t>
                      </a:r>
                    </a:p>
                  </a:txBody>
                  <a:tcPr marL="7620" marR="7620" marT="7620" marB="0" anchor="ctr"/>
                </a:tc>
                <a:tc>
                  <a:txBody>
                    <a:bodyPr/>
                    <a:lstStyle/>
                    <a:p>
                      <a:pPr algn="ctr" fontAlgn="t"/>
                      <a:r>
                        <a:rPr lang="en-US" sz="1000" kern="1200" dirty="0">
                          <a:solidFill>
                            <a:srgbClr val="787878"/>
                          </a:solidFill>
                          <a:latin typeface="+mn-lt"/>
                          <a:ea typeface="+mn-ea"/>
                          <a:cs typeface="+mn-cs"/>
                        </a:rPr>
                        <a:t>37%</a:t>
                      </a:r>
                    </a:p>
                  </a:txBody>
                  <a:tcPr marL="7620" marR="7620" marT="7620" marB="0" anchor="ctr"/>
                </a:tc>
                <a:tc>
                  <a:txBody>
                    <a:bodyPr/>
                    <a:lstStyle/>
                    <a:p>
                      <a:pPr algn="ctr" fontAlgn="t"/>
                      <a:r>
                        <a:rPr lang="en-US" sz="1000" kern="1200" dirty="0">
                          <a:solidFill>
                            <a:srgbClr val="787878"/>
                          </a:solidFill>
                          <a:latin typeface="+mn-lt"/>
                          <a:ea typeface="+mn-ea"/>
                          <a:cs typeface="+mn-cs"/>
                        </a:rPr>
                        <a:t>22%</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000" b="1" kern="1200" dirty="0">
                          <a:solidFill>
                            <a:srgbClr val="787878"/>
                          </a:solidFill>
                          <a:latin typeface="+mn-lt"/>
                          <a:ea typeface="+mn-ea"/>
                          <a:cs typeface="+mn-cs"/>
                        </a:rPr>
                        <a:t>41%</a:t>
                      </a:r>
                      <a:r>
                        <a:rPr lang="en-US" sz="1000" b="1" u="none" strike="noStrike" kern="1200" baseline="30000" dirty="0">
                          <a:solidFill>
                            <a:srgbClr val="787878"/>
                          </a:solidFill>
                          <a:effectLst/>
                          <a:latin typeface="+mn-lt"/>
                          <a:ea typeface="+mn-ea"/>
                          <a:cs typeface="+mn-cs"/>
                        </a:rPr>
                        <a:t>M</a:t>
                      </a:r>
                      <a:endParaRPr lang="en-US" sz="1000" b="1" kern="1200" dirty="0">
                        <a:solidFill>
                          <a:srgbClr val="787878"/>
                        </a:solidFill>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420333517"/>
                  </a:ext>
                </a:extLst>
              </a:tr>
              <a:tr h="182880">
                <a:tc>
                  <a:txBody>
                    <a:bodyPr/>
                    <a:lstStyle/>
                    <a:p>
                      <a:pPr marL="0"/>
                      <a:r>
                        <a:rPr lang="en-US" sz="1000" dirty="0">
                          <a:solidFill>
                            <a:srgbClr val="787878"/>
                          </a:solidFill>
                        </a:rPr>
                        <a:t>People who consume marijuana are a danger to others while driving and their driving behavior is impaired</a:t>
                      </a:r>
                    </a:p>
                  </a:txBody>
                  <a:tcPr anchor="ctr"/>
                </a:tc>
                <a:tc>
                  <a:txBody>
                    <a:bodyPr/>
                    <a:lstStyle/>
                    <a:p>
                      <a:pPr algn="ctr" fontAlgn="t"/>
                      <a:r>
                        <a:rPr lang="en-US" sz="1000" kern="1200" dirty="0">
                          <a:solidFill>
                            <a:srgbClr val="787878"/>
                          </a:solidFill>
                          <a:latin typeface="+mn-lt"/>
                          <a:ea typeface="+mn-ea"/>
                          <a:cs typeface="+mn-cs"/>
                        </a:rPr>
                        <a:t>70%</a:t>
                      </a:r>
                    </a:p>
                  </a:txBody>
                  <a:tcPr marL="7620" marR="7620" marT="7620" marB="0" anchor="ctr"/>
                </a:tc>
                <a:tc>
                  <a:txBody>
                    <a:bodyPr/>
                    <a:lstStyle/>
                    <a:p>
                      <a:pPr algn="ctr" fontAlgn="t"/>
                      <a:r>
                        <a:rPr lang="en-US" sz="1000" kern="1200" dirty="0">
                          <a:solidFill>
                            <a:srgbClr val="787878"/>
                          </a:solidFill>
                          <a:latin typeface="+mn-lt"/>
                          <a:ea typeface="+mn-ea"/>
                          <a:cs typeface="+mn-cs"/>
                        </a:rPr>
                        <a:t>64%</a:t>
                      </a:r>
                    </a:p>
                  </a:txBody>
                  <a:tcPr marL="7620" marR="7620" marT="7620" marB="0" anchor="ctr">
                    <a:lnT w="12700" cap="flat" cmpd="sng" algn="ctr">
                      <a:solidFill>
                        <a:schemeClr val="tx1"/>
                      </a:solidFill>
                      <a:prstDash val="dash"/>
                      <a:round/>
                      <a:headEnd type="none" w="med" len="med"/>
                      <a:tailEnd type="none" w="med" len="med"/>
                    </a:lnT>
                  </a:tcPr>
                </a:tc>
                <a:tc>
                  <a:txBody>
                    <a:bodyPr/>
                    <a:lstStyle/>
                    <a:p>
                      <a:pPr algn="ctr" fontAlgn="t"/>
                      <a:r>
                        <a:rPr lang="en-US" sz="1000" b="1" kern="1200" dirty="0">
                          <a:solidFill>
                            <a:srgbClr val="787878"/>
                          </a:solidFill>
                          <a:latin typeface="+mn-lt"/>
                          <a:ea typeface="+mn-ea"/>
                          <a:cs typeface="+mn-cs"/>
                        </a:rPr>
                        <a:t>75%</a:t>
                      </a:r>
                      <a:r>
                        <a:rPr lang="en-US" sz="1000" b="1" u="none" strike="noStrike" kern="1200" baseline="30000" dirty="0">
                          <a:solidFill>
                            <a:srgbClr val="787878"/>
                          </a:solidFill>
                          <a:effectLst/>
                          <a:latin typeface="+mn-lt"/>
                          <a:ea typeface="+mn-ea"/>
                          <a:cs typeface="+mn-cs"/>
                        </a:rPr>
                        <a:t>A</a:t>
                      </a:r>
                      <a:endParaRPr lang="en-US" sz="1000" b="1" kern="1200" dirty="0">
                        <a:solidFill>
                          <a:srgbClr val="787878"/>
                        </a:solidFill>
                        <a:latin typeface="+mn-lt"/>
                        <a:ea typeface="+mn-ea"/>
                        <a:cs typeface="+mn-cs"/>
                      </a:endParaRPr>
                    </a:p>
                  </a:txBody>
                  <a:tcPr marL="7620" marR="7620" marT="7620" marB="0" anchor="ctr"/>
                </a:tc>
                <a:tc>
                  <a:txBody>
                    <a:bodyPr/>
                    <a:lstStyle/>
                    <a:p>
                      <a:pPr algn="ctr" fontAlgn="t"/>
                      <a:r>
                        <a:rPr lang="en-US" sz="1000" kern="1200" dirty="0">
                          <a:solidFill>
                            <a:srgbClr val="787878"/>
                          </a:solidFill>
                          <a:latin typeface="+mn-lt"/>
                          <a:ea typeface="+mn-ea"/>
                          <a:cs typeface="+mn-cs"/>
                        </a:rPr>
                        <a:t>53%</a:t>
                      </a:r>
                    </a:p>
                  </a:txBody>
                  <a:tcPr marL="7620" marR="7620" marT="7620" marB="0" anchor="ctr">
                    <a:lnT w="12700" cap="flat" cmpd="sng" algn="ctr">
                      <a:solidFill>
                        <a:schemeClr val="tx1"/>
                      </a:solidFill>
                      <a:prstDash val="dash"/>
                      <a:round/>
                      <a:headEnd type="none" w="med" len="med"/>
                      <a:tailEnd type="none" w="med" len="med"/>
                    </a:lnT>
                  </a:tcPr>
                </a:tc>
                <a:tc>
                  <a:txBody>
                    <a:bodyPr/>
                    <a:lstStyle/>
                    <a:p>
                      <a:pPr algn="ctr" fontAlgn="t"/>
                      <a:r>
                        <a:rPr lang="en-US" sz="1000" kern="1200" dirty="0">
                          <a:solidFill>
                            <a:srgbClr val="787878"/>
                          </a:solidFill>
                          <a:latin typeface="+mn-lt"/>
                          <a:ea typeface="+mn-ea"/>
                          <a:cs typeface="+mn-cs"/>
                        </a:rPr>
                        <a:t>64%</a:t>
                      </a:r>
                    </a:p>
                  </a:txBody>
                  <a:tcPr marL="7620" marR="7620" marT="7620" marB="0" anchor="ctr">
                    <a:lnT w="12700" cap="flat" cmpd="sng" algn="ctr">
                      <a:solidFill>
                        <a:schemeClr val="tx1"/>
                      </a:solidFill>
                      <a:prstDash val="dash"/>
                      <a:round/>
                      <a:headEnd type="none" w="med" len="med"/>
                      <a:tailEnd type="none" w="med" len="med"/>
                    </a:lnT>
                  </a:tcPr>
                </a:tc>
                <a:tc>
                  <a:txBody>
                    <a:bodyPr/>
                    <a:lstStyle/>
                    <a:p>
                      <a:pPr algn="ctr" fontAlgn="t"/>
                      <a:r>
                        <a:rPr lang="en-US" sz="1000" kern="1200" dirty="0">
                          <a:solidFill>
                            <a:srgbClr val="787878"/>
                          </a:solidFill>
                          <a:latin typeface="+mn-lt"/>
                          <a:ea typeface="+mn-ea"/>
                          <a:cs typeface="+mn-cs"/>
                        </a:rPr>
                        <a:t>79%</a:t>
                      </a:r>
                    </a:p>
                  </a:txBody>
                  <a:tcPr marL="7620" marR="7620" marT="7620" marB="0" anchor="ctr"/>
                </a:tc>
                <a:tc>
                  <a:txBody>
                    <a:bodyPr/>
                    <a:lstStyle/>
                    <a:p>
                      <a:pPr algn="ctr" fontAlgn="t"/>
                      <a:r>
                        <a:rPr lang="en-US" sz="1000" kern="1200" dirty="0">
                          <a:solidFill>
                            <a:srgbClr val="787878"/>
                          </a:solidFill>
                          <a:latin typeface="+mn-lt"/>
                          <a:ea typeface="+mn-ea"/>
                          <a:cs typeface="+mn-cs"/>
                        </a:rPr>
                        <a:t>85%</a:t>
                      </a:r>
                    </a:p>
                  </a:txBody>
                  <a:tcPr marL="7620" marR="7620" marT="7620" marB="0" anchor="ctr"/>
                </a:tc>
                <a:tc>
                  <a:txBody>
                    <a:bodyPr/>
                    <a:lstStyle/>
                    <a:p>
                      <a:pPr algn="ctr" fontAlgn="t"/>
                      <a:r>
                        <a:rPr lang="en-US" sz="1000" kern="1200" dirty="0">
                          <a:solidFill>
                            <a:srgbClr val="787878"/>
                          </a:solidFill>
                          <a:latin typeface="+mn-lt"/>
                          <a:ea typeface="+mn-ea"/>
                          <a:cs typeface="+mn-cs"/>
                        </a:rPr>
                        <a:t>50%</a:t>
                      </a:r>
                    </a:p>
                  </a:txBody>
                  <a:tcPr marL="7620" marR="7620" marT="7620" marB="0" anchor="ctr">
                    <a:lnT w="12700" cap="flat" cmpd="sng" algn="ctr">
                      <a:solidFill>
                        <a:schemeClr val="tx1"/>
                      </a:solidFill>
                      <a:prstDash val="dash"/>
                      <a:round/>
                      <a:headEnd type="none" w="med" len="med"/>
                      <a:tailEnd type="none" w="med" len="med"/>
                    </a:lnT>
                  </a:tcPr>
                </a:tc>
                <a:tc>
                  <a:txBody>
                    <a:bodyPr/>
                    <a:lstStyle/>
                    <a:p>
                      <a:pPr algn="ctr" fontAlgn="t"/>
                      <a:r>
                        <a:rPr lang="en-US" sz="1000" b="1" kern="1200" dirty="0">
                          <a:solidFill>
                            <a:srgbClr val="787878"/>
                          </a:solidFill>
                          <a:latin typeface="+mn-lt"/>
                          <a:ea typeface="+mn-ea"/>
                          <a:cs typeface="+mn-cs"/>
                        </a:rPr>
                        <a:t>73%</a:t>
                      </a:r>
                      <a:r>
                        <a:rPr lang="en-US" sz="1000" b="1" u="none" strike="noStrike" kern="1200" baseline="30000" dirty="0">
                          <a:solidFill>
                            <a:srgbClr val="787878"/>
                          </a:solidFill>
                          <a:effectLst/>
                          <a:latin typeface="+mn-lt"/>
                          <a:ea typeface="+mn-ea"/>
                          <a:cs typeface="+mn-cs"/>
                        </a:rPr>
                        <a:t>G</a:t>
                      </a:r>
                      <a:endParaRPr lang="en-US" sz="1000" b="1" kern="1200" dirty="0">
                        <a:solidFill>
                          <a:srgbClr val="787878"/>
                        </a:solidFill>
                        <a:latin typeface="+mn-lt"/>
                        <a:ea typeface="+mn-ea"/>
                        <a:cs typeface="+mn-cs"/>
                      </a:endParaRPr>
                    </a:p>
                  </a:txBody>
                  <a:tcPr marL="7620" marR="7620" marT="7620" marB="0" anchor="ctr"/>
                </a:tc>
                <a:tc>
                  <a:txBody>
                    <a:bodyPr/>
                    <a:lstStyle/>
                    <a:p>
                      <a:pPr algn="ctr" fontAlgn="t"/>
                      <a:r>
                        <a:rPr lang="en-US" sz="1000" b="1" kern="1200" dirty="0">
                          <a:solidFill>
                            <a:srgbClr val="787878"/>
                          </a:solidFill>
                          <a:latin typeface="+mn-lt"/>
                          <a:ea typeface="+mn-ea"/>
                          <a:cs typeface="+mn-cs"/>
                        </a:rPr>
                        <a:t>78%</a:t>
                      </a:r>
                      <a:r>
                        <a:rPr lang="en-US" sz="1000" b="1" u="none" strike="noStrike" kern="1200" baseline="30000" dirty="0">
                          <a:solidFill>
                            <a:srgbClr val="787878"/>
                          </a:solidFill>
                          <a:effectLst/>
                          <a:latin typeface="+mn-lt"/>
                          <a:ea typeface="+mn-ea"/>
                          <a:cs typeface="+mn-cs"/>
                        </a:rPr>
                        <a:t>G</a:t>
                      </a:r>
                      <a:endParaRPr lang="en-US" sz="1000" b="1" kern="1200" dirty="0">
                        <a:solidFill>
                          <a:srgbClr val="787878"/>
                        </a:solidFill>
                        <a:latin typeface="+mn-lt"/>
                        <a:ea typeface="+mn-ea"/>
                        <a:cs typeface="+mn-cs"/>
                      </a:endParaRPr>
                    </a:p>
                  </a:txBody>
                  <a:tcPr marL="7620" marR="7620" marT="7620" marB="0" anchor="ctr"/>
                </a:tc>
                <a:tc>
                  <a:txBody>
                    <a:bodyPr/>
                    <a:lstStyle/>
                    <a:p>
                      <a:pPr algn="ctr" fontAlgn="t"/>
                      <a:r>
                        <a:rPr lang="en-US" sz="1000" kern="1200" dirty="0">
                          <a:solidFill>
                            <a:srgbClr val="787878"/>
                          </a:solidFill>
                          <a:latin typeface="+mn-lt"/>
                          <a:ea typeface="+mn-ea"/>
                          <a:cs typeface="+mn-cs"/>
                        </a:rPr>
                        <a:t>73%</a:t>
                      </a:r>
                    </a:p>
                  </a:txBody>
                  <a:tcPr marL="7620" marR="7620" marT="7620" marB="0" anchor="ctr"/>
                </a:tc>
                <a:tc>
                  <a:txBody>
                    <a:bodyPr/>
                    <a:lstStyle/>
                    <a:p>
                      <a:pPr algn="ctr" fontAlgn="t"/>
                      <a:r>
                        <a:rPr lang="en-US" sz="1000" kern="1200" dirty="0">
                          <a:solidFill>
                            <a:srgbClr val="787878"/>
                          </a:solidFill>
                          <a:latin typeface="+mn-lt"/>
                          <a:ea typeface="+mn-ea"/>
                          <a:cs typeface="+mn-cs"/>
                        </a:rPr>
                        <a:t>62%</a:t>
                      </a:r>
                    </a:p>
                  </a:txBody>
                  <a:tcPr marL="7620" marR="7620" marT="7620" marB="0" anchor="ctr"/>
                </a:tc>
                <a:tc>
                  <a:txBody>
                    <a:bodyPr/>
                    <a:lstStyle/>
                    <a:p>
                      <a:pPr algn="ctr" fontAlgn="t"/>
                      <a:r>
                        <a:rPr lang="en-US" sz="1000" kern="1200" dirty="0">
                          <a:solidFill>
                            <a:srgbClr val="787878"/>
                          </a:solidFill>
                          <a:latin typeface="+mn-lt"/>
                          <a:ea typeface="+mn-ea"/>
                          <a:cs typeface="+mn-cs"/>
                        </a:rPr>
                        <a:t>63%</a:t>
                      </a:r>
                    </a:p>
                  </a:txBody>
                  <a:tcPr marL="7620" marR="7620" marT="7620" marB="0" anchor="ctr"/>
                </a:tc>
                <a:tc>
                  <a:txBody>
                    <a:bodyPr/>
                    <a:lstStyle/>
                    <a:p>
                      <a:pPr algn="ctr" fontAlgn="t"/>
                      <a:r>
                        <a:rPr lang="en-US" sz="1000" b="1" kern="1200" dirty="0">
                          <a:solidFill>
                            <a:srgbClr val="787878"/>
                          </a:solidFill>
                          <a:latin typeface="+mn-lt"/>
                          <a:ea typeface="+mn-ea"/>
                          <a:cs typeface="+mn-cs"/>
                        </a:rPr>
                        <a:t>78%</a:t>
                      </a:r>
                      <a:r>
                        <a:rPr lang="en-US" sz="1000" b="1" u="none" strike="noStrike" kern="1200" baseline="30000" dirty="0">
                          <a:solidFill>
                            <a:srgbClr val="787878"/>
                          </a:solidFill>
                          <a:effectLst/>
                          <a:latin typeface="+mn-lt"/>
                          <a:ea typeface="+mn-ea"/>
                          <a:cs typeface="+mn-cs"/>
                        </a:rPr>
                        <a:t>N</a:t>
                      </a:r>
                      <a:endParaRPr lang="en-US" sz="1000" b="1" kern="1200" dirty="0">
                        <a:solidFill>
                          <a:srgbClr val="787878"/>
                        </a:solidFill>
                        <a:latin typeface="+mn-lt"/>
                        <a:ea typeface="+mn-ea"/>
                        <a:cs typeface="+mn-cs"/>
                      </a:endParaRPr>
                    </a:p>
                  </a:txBody>
                  <a:tcPr marL="7620" marR="7620" marT="7620" marB="0" anchor="ctr"/>
                </a:tc>
                <a:tc>
                  <a:txBody>
                    <a:bodyPr/>
                    <a:lstStyle/>
                    <a:p>
                      <a:pPr algn="ctr" fontAlgn="t"/>
                      <a:r>
                        <a:rPr lang="en-US" sz="1000" kern="1200" dirty="0">
                          <a:solidFill>
                            <a:srgbClr val="787878"/>
                          </a:solidFill>
                          <a:latin typeface="+mn-lt"/>
                          <a:ea typeface="+mn-ea"/>
                          <a:cs typeface="+mn-cs"/>
                        </a:rPr>
                        <a:t>59%</a:t>
                      </a:r>
                    </a:p>
                  </a:txBody>
                  <a:tcPr marL="7620" marR="7620" marT="7620" marB="0"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3512869750"/>
                  </a:ext>
                </a:extLst>
              </a:tr>
              <a:tr h="182880">
                <a:tc>
                  <a:txBody>
                    <a:bodyPr/>
                    <a:lstStyle/>
                    <a:p>
                      <a:pPr marL="0"/>
                      <a:endParaRPr lang="en-US" sz="1000" dirty="0">
                        <a:solidFill>
                          <a:srgbClr val="787878"/>
                        </a:solidFill>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extLst>
                  <a:ext uri="{0D108BD9-81ED-4DB2-BD59-A6C34878D82A}">
                    <a16:rowId xmlns:a16="http://schemas.microsoft.com/office/drawing/2014/main" val="3132470888"/>
                  </a:ext>
                </a:extLst>
              </a:tr>
              <a:tr h="182880">
                <a:tc>
                  <a:txBody>
                    <a:bodyPr/>
                    <a:lstStyle/>
                    <a:p>
                      <a:pPr marL="0"/>
                      <a:r>
                        <a:rPr lang="en-US" sz="1000" dirty="0">
                          <a:solidFill>
                            <a:srgbClr val="787878"/>
                          </a:solidFill>
                        </a:rPr>
                        <a:t>Frequency of Being a Passenger</a:t>
                      </a: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0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788660944"/>
                  </a:ext>
                </a:extLst>
              </a:tr>
              <a:tr h="274320">
                <a:tc>
                  <a:txBody>
                    <a:bodyPr/>
                    <a:lstStyle/>
                    <a:p>
                      <a:pPr marL="91440"/>
                      <a:r>
                        <a:rPr lang="en-US" sz="1000" dirty="0">
                          <a:solidFill>
                            <a:srgbClr val="787878"/>
                          </a:solidFill>
                        </a:rPr>
                        <a:t>At least once a month</a:t>
                      </a:r>
                    </a:p>
                  </a:txBody>
                  <a:tcPr anchor="ctr"/>
                </a:tc>
                <a:tc>
                  <a:txBody>
                    <a:bodyPr/>
                    <a:lstStyle/>
                    <a:p>
                      <a:pPr algn="ctr"/>
                      <a:r>
                        <a:rPr lang="en-US" sz="1000" kern="1200" dirty="0">
                          <a:solidFill>
                            <a:srgbClr val="787878"/>
                          </a:solidFill>
                          <a:latin typeface="+mn-lt"/>
                          <a:ea typeface="+mn-ea"/>
                          <a:cs typeface="+mn-cs"/>
                        </a:rPr>
                        <a:t>17%</a:t>
                      </a:r>
                    </a:p>
                  </a:txBody>
                  <a:tcPr anchor="ctr"/>
                </a:tc>
                <a:tc>
                  <a:txBody>
                    <a:bodyPr/>
                    <a:lstStyle/>
                    <a:p>
                      <a:pPr algn="ctr"/>
                      <a:r>
                        <a:rPr lang="en-US" sz="1000" kern="1200" dirty="0">
                          <a:solidFill>
                            <a:srgbClr val="787878"/>
                          </a:solidFill>
                          <a:latin typeface="+mn-lt"/>
                          <a:ea typeface="+mn-ea"/>
                          <a:cs typeface="+mn-cs"/>
                        </a:rPr>
                        <a:t>22%</a:t>
                      </a:r>
                    </a:p>
                  </a:txBody>
                  <a:tcPr anchor="ctr">
                    <a:lnB w="12700" cap="flat" cmpd="sng" algn="ctr">
                      <a:solidFill>
                        <a:schemeClr val="tx1"/>
                      </a:solidFill>
                      <a:prstDash val="dash"/>
                      <a:round/>
                      <a:headEnd type="none" w="med" len="med"/>
                      <a:tailEnd type="none" w="med" len="med"/>
                    </a:lnB>
                  </a:tcPr>
                </a:tc>
                <a:tc>
                  <a:txBody>
                    <a:bodyPr/>
                    <a:lstStyle/>
                    <a:p>
                      <a:pPr algn="ctr"/>
                      <a:r>
                        <a:rPr lang="en-US" sz="1000" kern="1200" dirty="0">
                          <a:solidFill>
                            <a:srgbClr val="787878"/>
                          </a:solidFill>
                          <a:latin typeface="+mn-lt"/>
                          <a:ea typeface="+mn-ea"/>
                          <a:cs typeface="+mn-cs"/>
                        </a:rPr>
                        <a:t>14%</a:t>
                      </a:r>
                    </a:p>
                  </a:txBody>
                  <a:tcPr anchor="ctr">
                    <a:lnR w="12700" cap="flat" cmpd="sng" algn="ctr">
                      <a:solidFill>
                        <a:schemeClr val="tx1"/>
                      </a:solidFill>
                      <a:prstDash val="dash"/>
                      <a:round/>
                      <a:headEnd type="none" w="med" len="med"/>
                      <a:tailEnd type="none" w="med" len="med"/>
                    </a:lnR>
                  </a:tcPr>
                </a:tc>
                <a:tc>
                  <a:txBody>
                    <a:bodyPr/>
                    <a:lstStyle/>
                    <a:p>
                      <a:pPr algn="ctr"/>
                      <a:r>
                        <a:rPr lang="en-US" sz="1000" b="1" kern="1200" dirty="0">
                          <a:solidFill>
                            <a:srgbClr val="787878"/>
                          </a:solidFill>
                          <a:latin typeface="+mn-lt"/>
                          <a:ea typeface="+mn-ea"/>
                          <a:cs typeface="+mn-cs"/>
                        </a:rPr>
                        <a:t>36%</a:t>
                      </a:r>
                      <a:r>
                        <a:rPr lang="en-US" sz="1000" b="1" u="none" strike="noStrike" kern="1200" baseline="30000" dirty="0">
                          <a:solidFill>
                            <a:srgbClr val="787878"/>
                          </a:solidFill>
                          <a:effectLst/>
                          <a:latin typeface="+mn-lt"/>
                          <a:ea typeface="+mn-ea"/>
                          <a:cs typeface="+mn-cs"/>
                        </a:rPr>
                        <a:t>EF</a:t>
                      </a:r>
                      <a:endParaRPr lang="en-US" sz="10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000" b="1" kern="1200" dirty="0">
                          <a:solidFill>
                            <a:srgbClr val="787878"/>
                          </a:solidFill>
                          <a:latin typeface="+mn-lt"/>
                          <a:ea typeface="+mn-ea"/>
                          <a:cs typeface="+mn-cs"/>
                        </a:rPr>
                        <a:t>25%</a:t>
                      </a:r>
                      <a:r>
                        <a:rPr lang="en-US" sz="1000" b="1" u="none" strike="noStrike" kern="1200" baseline="30000" dirty="0">
                          <a:solidFill>
                            <a:srgbClr val="787878"/>
                          </a:solidFill>
                          <a:effectLst/>
                          <a:latin typeface="+mn-lt"/>
                          <a:ea typeface="+mn-ea"/>
                          <a:cs typeface="+mn-cs"/>
                        </a:rPr>
                        <a:t>DF</a:t>
                      </a:r>
                      <a:endParaRPr lang="en-US" sz="10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000" kern="1200" dirty="0">
                          <a:solidFill>
                            <a:srgbClr val="787878"/>
                          </a:solidFill>
                          <a:latin typeface="+mn-lt"/>
                          <a:ea typeface="+mn-ea"/>
                          <a:cs typeface="+mn-cs"/>
                        </a:rPr>
                        <a:t>5%</a:t>
                      </a:r>
                    </a:p>
                  </a:txBody>
                  <a:tcPr anchor="ctr">
                    <a:lnL w="12700" cap="flat" cmpd="sng" algn="ctr">
                      <a:solidFill>
                        <a:schemeClr val="tx1"/>
                      </a:solidFill>
                      <a:prstDash val="dash"/>
                      <a:round/>
                      <a:headEnd type="none" w="med" len="med"/>
                      <a:tailEnd type="none" w="med" len="med"/>
                    </a:lnL>
                  </a:tcPr>
                </a:tc>
                <a:tc>
                  <a:txBody>
                    <a:bodyPr/>
                    <a:lstStyle/>
                    <a:p>
                      <a:pPr algn="ctr"/>
                      <a:r>
                        <a:rPr lang="en-US" sz="1000" kern="1200" dirty="0">
                          <a:solidFill>
                            <a:srgbClr val="787878"/>
                          </a:solidFill>
                          <a:latin typeface="+mn-lt"/>
                          <a:ea typeface="+mn-ea"/>
                          <a:cs typeface="+mn-cs"/>
                        </a:rPr>
                        <a:t>4%</a:t>
                      </a:r>
                    </a:p>
                  </a:txBody>
                  <a:tcPr anchor="ctr">
                    <a:lnR w="12700" cap="flat" cmpd="sng" algn="ctr">
                      <a:solidFill>
                        <a:schemeClr val="tx1"/>
                      </a:solidFill>
                      <a:prstDash val="dash"/>
                      <a:round/>
                      <a:headEnd type="none" w="med" len="med"/>
                      <a:tailEnd type="none" w="med" len="med"/>
                    </a:lnR>
                  </a:tcPr>
                </a:tc>
                <a:tc>
                  <a:txBody>
                    <a:bodyPr/>
                    <a:lstStyle/>
                    <a:p>
                      <a:pPr algn="ctr"/>
                      <a:r>
                        <a:rPr lang="en-US" sz="1000" b="1" kern="1200" dirty="0">
                          <a:solidFill>
                            <a:srgbClr val="787878"/>
                          </a:solidFill>
                          <a:latin typeface="+mn-lt"/>
                          <a:ea typeface="+mn-ea"/>
                          <a:cs typeface="+mn-cs"/>
                        </a:rPr>
                        <a:t>29%</a:t>
                      </a:r>
                      <a:r>
                        <a:rPr lang="en-US" sz="1000" b="1" u="none" strike="noStrike" kern="1200" baseline="30000" dirty="0">
                          <a:solidFill>
                            <a:srgbClr val="787878"/>
                          </a:solidFill>
                          <a:effectLst/>
                          <a:latin typeface="+mn-lt"/>
                          <a:ea typeface="+mn-ea"/>
                          <a:cs typeface="+mn-cs"/>
                        </a:rPr>
                        <a:t>HI</a:t>
                      </a:r>
                      <a:endParaRPr lang="en-US" sz="10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000" kern="1200" dirty="0">
                          <a:solidFill>
                            <a:srgbClr val="787878"/>
                          </a:solidFill>
                          <a:latin typeface="+mn-lt"/>
                          <a:ea typeface="+mn-ea"/>
                          <a:cs typeface="+mn-cs"/>
                        </a:rPr>
                        <a:t>15%</a:t>
                      </a:r>
                    </a:p>
                  </a:txBody>
                  <a:tcPr anchor="ctr">
                    <a:lnL w="12700" cap="flat" cmpd="sng" algn="ctr">
                      <a:solidFill>
                        <a:schemeClr val="tx1"/>
                      </a:solidFill>
                      <a:prstDash val="dash"/>
                      <a:round/>
                      <a:headEnd type="none" w="med" len="med"/>
                      <a:tailEnd type="none" w="med" len="med"/>
                    </a:lnL>
                  </a:tcPr>
                </a:tc>
                <a:tc>
                  <a:txBody>
                    <a:bodyPr/>
                    <a:lstStyle/>
                    <a:p>
                      <a:pPr algn="ctr"/>
                      <a:r>
                        <a:rPr lang="en-US" sz="1000" kern="1200" dirty="0">
                          <a:solidFill>
                            <a:srgbClr val="787878"/>
                          </a:solidFill>
                          <a:latin typeface="+mn-lt"/>
                          <a:ea typeface="+mn-ea"/>
                          <a:cs typeface="+mn-cs"/>
                        </a:rPr>
                        <a:t>13%</a:t>
                      </a:r>
                    </a:p>
                  </a:txBody>
                  <a:tcPr anchor="ctr"/>
                </a:tc>
                <a:tc>
                  <a:txBody>
                    <a:bodyPr/>
                    <a:lstStyle/>
                    <a:p>
                      <a:pPr algn="ctr"/>
                      <a:r>
                        <a:rPr lang="en-US" sz="1000" kern="1200" dirty="0">
                          <a:solidFill>
                            <a:srgbClr val="787878"/>
                          </a:solidFill>
                          <a:latin typeface="+mn-lt"/>
                          <a:ea typeface="+mn-ea"/>
                          <a:cs typeface="+mn-cs"/>
                        </a:rPr>
                        <a:t>13%</a:t>
                      </a:r>
                    </a:p>
                  </a:txBody>
                  <a:tcPr anchor="ctr">
                    <a:lnR w="12700" cap="flat" cmpd="sng" algn="ctr">
                      <a:solidFill>
                        <a:schemeClr val="tx1"/>
                      </a:solidFill>
                      <a:prstDash val="dash"/>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a:solidFill>
                            <a:srgbClr val="787878"/>
                          </a:solidFill>
                          <a:latin typeface="+mn-lt"/>
                          <a:ea typeface="+mn-ea"/>
                          <a:cs typeface="+mn-cs"/>
                        </a:rPr>
                        <a:t>32%</a:t>
                      </a:r>
                      <a:r>
                        <a:rPr lang="en-US" sz="1000" b="1" u="none" strike="noStrike" kern="1200" baseline="30000" dirty="0">
                          <a:solidFill>
                            <a:srgbClr val="787878"/>
                          </a:solidFill>
                          <a:effectLst/>
                          <a:latin typeface="+mn-lt"/>
                          <a:ea typeface="+mn-ea"/>
                          <a:cs typeface="+mn-cs"/>
                        </a:rPr>
                        <a:t>J</a:t>
                      </a:r>
                      <a:endParaRPr lang="en-US" sz="10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000" kern="1200" dirty="0">
                          <a:solidFill>
                            <a:srgbClr val="787878"/>
                          </a:solidFill>
                          <a:latin typeface="+mn-lt"/>
                          <a:ea typeface="+mn-ea"/>
                          <a:cs typeface="+mn-cs"/>
                        </a:rPr>
                        <a:t>19%</a:t>
                      </a:r>
                    </a:p>
                  </a:txBody>
                  <a:tcPr anchor="ctr">
                    <a:lnL w="12700" cap="flat" cmpd="sng" algn="ctr">
                      <a:solidFill>
                        <a:schemeClr val="tx1"/>
                      </a:solidFill>
                      <a:prstDash val="dash"/>
                      <a:round/>
                      <a:headEnd type="none" w="med" len="med"/>
                      <a:tailEnd type="none" w="med" len="med"/>
                    </a:lnL>
                  </a:tcPr>
                </a:tc>
                <a:tc>
                  <a:txBody>
                    <a:bodyPr/>
                    <a:lstStyle/>
                    <a:p>
                      <a:pPr algn="ctr"/>
                      <a:r>
                        <a:rPr lang="en-US" sz="1000" kern="1200" dirty="0">
                          <a:solidFill>
                            <a:srgbClr val="787878"/>
                          </a:solidFill>
                          <a:latin typeface="+mn-lt"/>
                          <a:ea typeface="+mn-ea"/>
                          <a:cs typeface="+mn-cs"/>
                        </a:rPr>
                        <a:t>12%</a:t>
                      </a:r>
                    </a:p>
                  </a:txBody>
                  <a:tcPr anchor="ctr">
                    <a:lnR w="12700" cap="flat" cmpd="sng" algn="ctr">
                      <a:solidFill>
                        <a:schemeClr val="tx1"/>
                      </a:solidFill>
                      <a:prstDash val="dash"/>
                      <a:round/>
                      <a:headEnd type="none" w="med" len="med"/>
                      <a:tailEnd type="none" w="med" len="med"/>
                    </a:lnR>
                  </a:tcPr>
                </a:tc>
                <a:tc>
                  <a:txBody>
                    <a:bodyPr/>
                    <a:lstStyle/>
                    <a:p>
                      <a:pPr algn="ctr"/>
                      <a:r>
                        <a:rPr lang="en-US" sz="1000" b="1" kern="1200" dirty="0">
                          <a:solidFill>
                            <a:srgbClr val="787878"/>
                          </a:solidFill>
                          <a:latin typeface="+mn-lt"/>
                          <a:ea typeface="+mn-ea"/>
                          <a:cs typeface="+mn-cs"/>
                        </a:rPr>
                        <a:t>25%</a:t>
                      </a:r>
                      <a:r>
                        <a:rPr lang="en-US" sz="1000" b="1" u="none" strike="noStrike" kern="1200" baseline="30000" dirty="0">
                          <a:solidFill>
                            <a:srgbClr val="787878"/>
                          </a:solidFill>
                          <a:effectLst/>
                          <a:latin typeface="+mn-lt"/>
                          <a:ea typeface="+mn-ea"/>
                          <a:cs typeface="+mn-cs"/>
                        </a:rPr>
                        <a:t>M</a:t>
                      </a:r>
                      <a:endParaRPr lang="en-US" sz="10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3040023540"/>
                  </a:ext>
                </a:extLst>
              </a:tr>
              <a:tr h="182880">
                <a:tc>
                  <a:txBody>
                    <a:bodyPr/>
                    <a:lstStyle/>
                    <a:p>
                      <a:pPr marL="91440"/>
                      <a:r>
                        <a:rPr lang="en-US" sz="1000" dirty="0">
                          <a:solidFill>
                            <a:srgbClr val="787878"/>
                          </a:solidFill>
                        </a:rPr>
                        <a:t>Less often</a:t>
                      </a:r>
                    </a:p>
                  </a:txBody>
                  <a:tcPr anchor="ctr"/>
                </a:tc>
                <a:tc>
                  <a:txBody>
                    <a:bodyPr/>
                    <a:lstStyle/>
                    <a:p>
                      <a:pPr algn="ctr"/>
                      <a:r>
                        <a:rPr lang="en-US" sz="1000" kern="1200" dirty="0">
                          <a:solidFill>
                            <a:srgbClr val="787878"/>
                          </a:solidFill>
                          <a:latin typeface="+mn-lt"/>
                          <a:ea typeface="+mn-ea"/>
                          <a:cs typeface="+mn-cs"/>
                        </a:rPr>
                        <a:t>11%</a:t>
                      </a:r>
                    </a:p>
                  </a:txBody>
                  <a:tcPr anchor="ctr">
                    <a:lnR w="12700" cap="flat" cmpd="sng" algn="ctr">
                      <a:solidFill>
                        <a:schemeClr val="tx1"/>
                      </a:solidFill>
                      <a:prstDash val="dash"/>
                      <a:round/>
                      <a:headEnd type="none" w="med" len="med"/>
                      <a:tailEnd type="none" w="med" len="med"/>
                    </a:lnR>
                  </a:tcPr>
                </a:tc>
                <a:tc>
                  <a:txBody>
                    <a:bodyPr/>
                    <a:lstStyle/>
                    <a:p>
                      <a:pPr algn="ctr"/>
                      <a:r>
                        <a:rPr lang="en-US" sz="1000" b="1" kern="1200" dirty="0">
                          <a:solidFill>
                            <a:srgbClr val="787878"/>
                          </a:solidFill>
                          <a:latin typeface="+mn-lt"/>
                          <a:ea typeface="+mn-ea"/>
                          <a:cs typeface="+mn-cs"/>
                        </a:rPr>
                        <a:t>16%</a:t>
                      </a:r>
                      <a:r>
                        <a:rPr lang="en-US" sz="1000" b="1" u="none" strike="noStrike" kern="1200" baseline="30000" dirty="0">
                          <a:solidFill>
                            <a:srgbClr val="787878"/>
                          </a:solidFill>
                          <a:effectLst/>
                          <a:latin typeface="+mn-lt"/>
                          <a:ea typeface="+mn-ea"/>
                          <a:cs typeface="+mn-cs"/>
                        </a:rPr>
                        <a:t>B</a:t>
                      </a:r>
                      <a:endParaRPr lang="en-US" sz="10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000" kern="1200" dirty="0">
                          <a:solidFill>
                            <a:srgbClr val="787878"/>
                          </a:solidFill>
                          <a:latin typeface="+mn-lt"/>
                          <a:ea typeface="+mn-ea"/>
                          <a:cs typeface="+mn-cs"/>
                        </a:rPr>
                        <a:t>7%</a:t>
                      </a: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pPr algn="ctr"/>
                      <a:r>
                        <a:rPr lang="en-US" sz="1000" b="1" kern="1200" dirty="0">
                          <a:solidFill>
                            <a:srgbClr val="787878"/>
                          </a:solidFill>
                          <a:latin typeface="+mn-lt"/>
                          <a:ea typeface="+mn-ea"/>
                          <a:cs typeface="+mn-cs"/>
                        </a:rPr>
                        <a:t>21%</a:t>
                      </a:r>
                      <a:r>
                        <a:rPr lang="en-US" sz="1000" b="1" u="none" strike="noStrike" kern="1200" baseline="30000" dirty="0">
                          <a:solidFill>
                            <a:srgbClr val="787878"/>
                          </a:solidFill>
                          <a:effectLst/>
                          <a:latin typeface="+mn-lt"/>
                          <a:ea typeface="+mn-ea"/>
                          <a:cs typeface="+mn-cs"/>
                        </a:rPr>
                        <a:t>EF</a:t>
                      </a:r>
                      <a:endParaRPr lang="en-US" sz="10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000" b="1" kern="1200" dirty="0">
                          <a:solidFill>
                            <a:srgbClr val="787878"/>
                          </a:solidFill>
                          <a:latin typeface="+mn-lt"/>
                          <a:ea typeface="+mn-ea"/>
                          <a:cs typeface="+mn-cs"/>
                        </a:rPr>
                        <a:t>14%</a:t>
                      </a:r>
                      <a:r>
                        <a:rPr lang="en-US" sz="1000" b="1" u="none" strike="noStrike" kern="1200" baseline="30000" dirty="0">
                          <a:solidFill>
                            <a:srgbClr val="787878"/>
                          </a:solidFill>
                          <a:effectLst/>
                          <a:latin typeface="+mn-lt"/>
                          <a:ea typeface="+mn-ea"/>
                          <a:cs typeface="+mn-cs"/>
                        </a:rPr>
                        <a:t>EF</a:t>
                      </a:r>
                      <a:endParaRPr lang="en-US" sz="10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000" kern="1200" dirty="0">
                          <a:solidFill>
                            <a:srgbClr val="787878"/>
                          </a:solidFill>
                          <a:latin typeface="+mn-lt"/>
                          <a:ea typeface="+mn-ea"/>
                          <a:cs typeface="+mn-cs"/>
                        </a:rPr>
                        <a:t>7%</a:t>
                      </a:r>
                    </a:p>
                  </a:txBody>
                  <a:tcPr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algn="ctr"/>
                      <a:r>
                        <a:rPr lang="en-US" sz="1000" kern="1200" dirty="0">
                          <a:solidFill>
                            <a:srgbClr val="787878"/>
                          </a:solidFill>
                          <a:latin typeface="+mn-lt"/>
                          <a:ea typeface="+mn-ea"/>
                          <a:cs typeface="+mn-cs"/>
                        </a:rPr>
                        <a:t>2%</a:t>
                      </a:r>
                    </a:p>
                  </a:txBody>
                  <a:tcPr anchor="ctr">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rgbClr val="787878"/>
                          </a:solidFill>
                          <a:latin typeface="+mn-lt"/>
                          <a:ea typeface="+mn-ea"/>
                          <a:cs typeface="+mn-cs"/>
                        </a:rPr>
                        <a:t>12%</a:t>
                      </a:r>
                    </a:p>
                  </a:txBody>
                  <a:tcPr anchor="ctr">
                    <a:lnT w="12700" cap="flat" cmpd="sng" algn="ctr">
                      <a:solidFill>
                        <a:schemeClr val="tx1"/>
                      </a:solidFill>
                      <a:prstDash val="dash"/>
                      <a:round/>
                      <a:headEnd type="none" w="med" len="med"/>
                      <a:tailEnd type="none" w="med" len="med"/>
                    </a:lnT>
                  </a:tcPr>
                </a:tc>
                <a:tc>
                  <a:txBody>
                    <a:bodyPr/>
                    <a:lstStyle/>
                    <a:p>
                      <a:pPr algn="ctr"/>
                      <a:r>
                        <a:rPr lang="en-US" sz="1000" kern="1200" dirty="0">
                          <a:solidFill>
                            <a:srgbClr val="787878"/>
                          </a:solidFill>
                          <a:latin typeface="+mn-lt"/>
                          <a:ea typeface="+mn-ea"/>
                          <a:cs typeface="+mn-cs"/>
                        </a:rPr>
                        <a:t>12%</a:t>
                      </a:r>
                    </a:p>
                  </a:txBody>
                  <a:tcPr anchor="ctr">
                    <a:lnB w="12700" cap="flat" cmpd="sng" algn="ctr">
                      <a:solidFill>
                        <a:schemeClr val="tx1"/>
                      </a:solidFill>
                      <a:prstDash val="dash"/>
                      <a:round/>
                      <a:headEnd type="none" w="med" len="med"/>
                      <a:tailEnd type="none" w="med" len="med"/>
                    </a:lnB>
                  </a:tcPr>
                </a:tc>
                <a:tc>
                  <a:txBody>
                    <a:bodyPr/>
                    <a:lstStyle/>
                    <a:p>
                      <a:pPr algn="ctr"/>
                      <a:r>
                        <a:rPr lang="en-US" sz="1000" kern="1200" dirty="0">
                          <a:solidFill>
                            <a:srgbClr val="787878"/>
                          </a:solidFill>
                          <a:latin typeface="+mn-lt"/>
                          <a:ea typeface="+mn-ea"/>
                          <a:cs typeface="+mn-cs"/>
                        </a:rPr>
                        <a:t>10%</a:t>
                      </a:r>
                    </a:p>
                  </a:txBody>
                  <a:tcPr anchor="ctr">
                    <a:lnB w="12700" cap="flat" cmpd="sng" algn="ctr">
                      <a:solidFill>
                        <a:schemeClr val="tx1"/>
                      </a:solidFill>
                      <a:prstDash val="dash"/>
                      <a:round/>
                      <a:headEnd type="none" w="med" len="med"/>
                      <a:tailEnd type="none" w="med" len="med"/>
                    </a:lnB>
                  </a:tcPr>
                </a:tc>
                <a:tc>
                  <a:txBody>
                    <a:bodyPr/>
                    <a:lstStyle/>
                    <a:p>
                      <a:pPr algn="ctr"/>
                      <a:r>
                        <a:rPr lang="en-US" sz="1000" kern="1200" dirty="0">
                          <a:solidFill>
                            <a:srgbClr val="787878"/>
                          </a:solidFill>
                          <a:latin typeface="+mn-lt"/>
                          <a:ea typeface="+mn-ea"/>
                          <a:cs typeface="+mn-cs"/>
                        </a:rPr>
                        <a:t>10%</a:t>
                      </a:r>
                    </a:p>
                  </a:txBody>
                  <a:tcPr anchor="ctr">
                    <a:lnB w="12700" cap="flat" cmpd="sng" algn="ctr">
                      <a:solidFill>
                        <a:schemeClr val="tx1"/>
                      </a:solidFill>
                      <a:prstDash val="dash"/>
                      <a:round/>
                      <a:headEnd type="none" w="med" len="med"/>
                      <a:tailEnd type="none" w="med" len="med"/>
                    </a:lnB>
                  </a:tcPr>
                </a:tc>
                <a:tc>
                  <a:txBody>
                    <a:bodyPr/>
                    <a:lstStyle/>
                    <a:p>
                      <a:pPr algn="ctr"/>
                      <a:r>
                        <a:rPr lang="en-US" sz="1000" kern="1200" dirty="0">
                          <a:solidFill>
                            <a:srgbClr val="787878"/>
                          </a:solidFill>
                          <a:latin typeface="+mn-lt"/>
                          <a:ea typeface="+mn-ea"/>
                          <a:cs typeface="+mn-cs"/>
                        </a:rPr>
                        <a:t>8%</a:t>
                      </a:r>
                    </a:p>
                  </a:txBody>
                  <a:tcPr anchor="ctr">
                    <a:lnT w="12700" cap="flat" cmpd="sng" algn="ctr">
                      <a:solidFill>
                        <a:schemeClr val="tx1"/>
                      </a:solidFill>
                      <a:prstDash val="dash"/>
                      <a:round/>
                      <a:headEnd type="none" w="med" len="med"/>
                      <a:tailEnd type="none" w="med" len="med"/>
                    </a:lnT>
                  </a:tcPr>
                </a:tc>
                <a:tc>
                  <a:txBody>
                    <a:bodyPr/>
                    <a:lstStyle/>
                    <a:p>
                      <a:pPr algn="ctr"/>
                      <a:r>
                        <a:rPr lang="en-US" sz="1000" kern="1200" dirty="0">
                          <a:solidFill>
                            <a:srgbClr val="787878"/>
                          </a:solidFill>
                          <a:latin typeface="+mn-lt"/>
                          <a:ea typeface="+mn-ea"/>
                          <a:cs typeface="+mn-cs"/>
                        </a:rPr>
                        <a:t>17%</a:t>
                      </a:r>
                    </a:p>
                  </a:txBody>
                  <a:tcPr anchor="ctr"/>
                </a:tc>
                <a:tc>
                  <a:txBody>
                    <a:bodyPr/>
                    <a:lstStyle/>
                    <a:p>
                      <a:pPr algn="ctr"/>
                      <a:r>
                        <a:rPr lang="en-US" sz="1000" kern="1200" dirty="0">
                          <a:solidFill>
                            <a:srgbClr val="787878"/>
                          </a:solidFill>
                          <a:latin typeface="+mn-lt"/>
                          <a:ea typeface="+mn-ea"/>
                          <a:cs typeface="+mn-cs"/>
                        </a:rPr>
                        <a:t>8%</a:t>
                      </a:r>
                    </a:p>
                  </a:txBody>
                  <a:tcPr anchor="ctr">
                    <a:lnB w="12700" cap="flat" cmpd="sng" algn="ctr">
                      <a:solidFill>
                        <a:schemeClr val="tx1"/>
                      </a:solidFill>
                      <a:prstDash val="dash"/>
                      <a:round/>
                      <a:headEnd type="none" w="med" len="med"/>
                      <a:tailEnd type="none" w="med" len="med"/>
                    </a:lnB>
                  </a:tcPr>
                </a:tc>
                <a:tc>
                  <a:txBody>
                    <a:bodyPr/>
                    <a:lstStyle/>
                    <a:p>
                      <a:pPr algn="ctr"/>
                      <a:r>
                        <a:rPr lang="en-US" sz="1000" kern="1200" dirty="0">
                          <a:solidFill>
                            <a:srgbClr val="787878"/>
                          </a:solidFill>
                          <a:latin typeface="+mn-lt"/>
                          <a:ea typeface="+mn-ea"/>
                          <a:cs typeface="+mn-cs"/>
                        </a:rPr>
                        <a:t>15%</a:t>
                      </a: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406805872"/>
                  </a:ext>
                </a:extLst>
              </a:tr>
              <a:tr h="182880">
                <a:tc>
                  <a:txBody>
                    <a:bodyPr/>
                    <a:lstStyle/>
                    <a:p>
                      <a:pPr marL="91440"/>
                      <a:r>
                        <a:rPr lang="en-US" sz="1000" dirty="0">
                          <a:solidFill>
                            <a:srgbClr val="787878"/>
                          </a:solidFill>
                        </a:rPr>
                        <a:t>Never </a:t>
                      </a:r>
                    </a:p>
                  </a:txBody>
                  <a:tcPr anchor="ctr"/>
                </a:tc>
                <a:tc>
                  <a:txBody>
                    <a:bodyPr/>
                    <a:lstStyle/>
                    <a:p>
                      <a:pPr algn="ctr" fontAlgn="t"/>
                      <a:r>
                        <a:rPr lang="en-US" sz="1000" kern="1200" dirty="0">
                          <a:solidFill>
                            <a:srgbClr val="787878"/>
                          </a:solidFill>
                          <a:latin typeface="+mn-lt"/>
                          <a:ea typeface="+mn-ea"/>
                          <a:cs typeface="+mn-cs"/>
                        </a:rPr>
                        <a:t>72%</a:t>
                      </a:r>
                    </a:p>
                  </a:txBody>
                  <a:tcPr marL="7620" marR="7620" marT="7620" marB="0" anchor="ctr"/>
                </a:tc>
                <a:tc>
                  <a:txBody>
                    <a:bodyPr/>
                    <a:lstStyle/>
                    <a:p>
                      <a:pPr algn="ctr" fontAlgn="t"/>
                      <a:r>
                        <a:rPr lang="en-US" sz="1000" kern="1200" dirty="0">
                          <a:solidFill>
                            <a:srgbClr val="787878"/>
                          </a:solidFill>
                          <a:latin typeface="+mn-lt"/>
                          <a:ea typeface="+mn-ea"/>
                          <a:cs typeface="+mn-cs"/>
                        </a:rPr>
                        <a:t>63%</a:t>
                      </a:r>
                    </a:p>
                  </a:txBody>
                  <a:tcPr marL="7620" marR="7620" marT="7620" marB="0"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fontAlgn="t"/>
                      <a:r>
                        <a:rPr lang="en-US" sz="1000" b="1" kern="1200" dirty="0">
                          <a:solidFill>
                            <a:srgbClr val="787878"/>
                          </a:solidFill>
                          <a:latin typeface="+mn-lt"/>
                          <a:ea typeface="+mn-ea"/>
                          <a:cs typeface="+mn-cs"/>
                        </a:rPr>
                        <a:t>79%</a:t>
                      </a:r>
                      <a:r>
                        <a:rPr lang="en-US" sz="1000" b="1" u="none" strike="noStrike" kern="1200" baseline="30000" dirty="0">
                          <a:solidFill>
                            <a:srgbClr val="787878"/>
                          </a:solidFill>
                          <a:effectLst/>
                          <a:latin typeface="+mn-lt"/>
                          <a:ea typeface="+mn-ea"/>
                          <a:cs typeface="+mn-cs"/>
                        </a:rPr>
                        <a:t>A</a:t>
                      </a:r>
                      <a:endParaRPr lang="en-US" sz="1000" b="1" kern="1200" dirty="0">
                        <a:solidFill>
                          <a:srgbClr val="787878"/>
                        </a:solidFill>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000" kern="1200" dirty="0">
                          <a:solidFill>
                            <a:srgbClr val="787878"/>
                          </a:solidFill>
                          <a:latin typeface="+mn-lt"/>
                          <a:ea typeface="+mn-ea"/>
                          <a:cs typeface="+mn-cs"/>
                        </a:rPr>
                        <a:t>43%</a:t>
                      </a: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fontAlgn="t"/>
                      <a:r>
                        <a:rPr lang="en-US" sz="1000" b="1" kern="1200" dirty="0">
                          <a:solidFill>
                            <a:srgbClr val="787878"/>
                          </a:solidFill>
                          <a:latin typeface="+mn-lt"/>
                          <a:ea typeface="+mn-ea"/>
                          <a:cs typeface="+mn-cs"/>
                        </a:rPr>
                        <a:t>61%</a:t>
                      </a:r>
                      <a:r>
                        <a:rPr lang="en-US" sz="1000" b="1" u="none" strike="noStrike" kern="1200" baseline="30000" dirty="0">
                          <a:solidFill>
                            <a:srgbClr val="787878"/>
                          </a:solidFill>
                          <a:effectLst/>
                          <a:latin typeface="+mn-lt"/>
                          <a:ea typeface="+mn-ea"/>
                          <a:cs typeface="+mn-cs"/>
                        </a:rPr>
                        <a:t>C</a:t>
                      </a:r>
                      <a:endParaRPr lang="en-US" sz="1000" b="1" kern="1200" dirty="0">
                        <a:solidFill>
                          <a:srgbClr val="787878"/>
                        </a:solidFill>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000" b="1" kern="1200" dirty="0">
                          <a:solidFill>
                            <a:srgbClr val="787878"/>
                          </a:solidFill>
                          <a:latin typeface="+mn-lt"/>
                          <a:ea typeface="+mn-ea"/>
                          <a:cs typeface="+mn-cs"/>
                        </a:rPr>
                        <a:t>88%</a:t>
                      </a:r>
                      <a:r>
                        <a:rPr lang="en-US" sz="1000" b="1" u="none" strike="noStrike" kern="1200" baseline="30000" dirty="0">
                          <a:solidFill>
                            <a:srgbClr val="787878"/>
                          </a:solidFill>
                          <a:effectLst/>
                          <a:latin typeface="+mn-lt"/>
                          <a:ea typeface="+mn-ea"/>
                          <a:cs typeface="+mn-cs"/>
                        </a:rPr>
                        <a:t>CD</a:t>
                      </a:r>
                      <a:endParaRPr lang="en-US" sz="1000" b="1" kern="1200" dirty="0">
                        <a:solidFill>
                          <a:srgbClr val="787878"/>
                        </a:solidFill>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000" b="1" kern="1200" dirty="0">
                          <a:solidFill>
                            <a:srgbClr val="787878"/>
                          </a:solidFill>
                          <a:latin typeface="+mn-lt"/>
                          <a:ea typeface="+mn-ea"/>
                          <a:cs typeface="+mn-cs"/>
                        </a:rPr>
                        <a:t>94%</a:t>
                      </a:r>
                      <a:r>
                        <a:rPr lang="en-US" sz="1000" b="1" u="none" strike="noStrike" kern="1200" baseline="30000" dirty="0">
                          <a:solidFill>
                            <a:srgbClr val="787878"/>
                          </a:solidFill>
                          <a:effectLst/>
                          <a:latin typeface="+mn-lt"/>
                          <a:ea typeface="+mn-ea"/>
                          <a:cs typeface="+mn-cs"/>
                        </a:rPr>
                        <a:t>CD</a:t>
                      </a:r>
                      <a:endParaRPr lang="en-US" sz="1000" b="1" kern="1200" dirty="0">
                        <a:solidFill>
                          <a:srgbClr val="787878"/>
                        </a:solidFill>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000" kern="1200" dirty="0">
                          <a:solidFill>
                            <a:srgbClr val="787878"/>
                          </a:solidFill>
                          <a:latin typeface="+mn-lt"/>
                          <a:ea typeface="+mn-ea"/>
                          <a:cs typeface="+mn-cs"/>
                        </a:rPr>
                        <a:t>59%</a:t>
                      </a: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t"/>
                      <a:r>
                        <a:rPr lang="en-US" sz="1000" b="1" kern="1200" dirty="0">
                          <a:solidFill>
                            <a:srgbClr val="787878"/>
                          </a:solidFill>
                          <a:latin typeface="+mn-lt"/>
                          <a:ea typeface="+mn-ea"/>
                          <a:cs typeface="+mn-cs"/>
                        </a:rPr>
                        <a:t>74%</a:t>
                      </a:r>
                      <a:r>
                        <a:rPr lang="en-US" sz="1000" b="1" u="none" strike="noStrike" kern="1200" baseline="30000" dirty="0">
                          <a:solidFill>
                            <a:srgbClr val="787878"/>
                          </a:solidFill>
                          <a:effectLst/>
                          <a:latin typeface="+mn-lt"/>
                          <a:ea typeface="+mn-ea"/>
                          <a:cs typeface="+mn-cs"/>
                        </a:rPr>
                        <a:t>G</a:t>
                      </a:r>
                      <a:endParaRPr lang="en-US" sz="1000" b="1" kern="1200" dirty="0">
                        <a:solidFill>
                          <a:srgbClr val="787878"/>
                        </a:solidFill>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000" b="1" kern="1200" dirty="0">
                          <a:solidFill>
                            <a:srgbClr val="787878"/>
                          </a:solidFill>
                          <a:latin typeface="+mn-lt"/>
                          <a:ea typeface="+mn-ea"/>
                          <a:cs typeface="+mn-cs"/>
                        </a:rPr>
                        <a:t>77%</a:t>
                      </a:r>
                      <a:r>
                        <a:rPr lang="en-US" sz="1000" b="1" u="none" strike="noStrike" kern="1200" baseline="30000" dirty="0">
                          <a:solidFill>
                            <a:srgbClr val="787878"/>
                          </a:solidFill>
                          <a:effectLst/>
                          <a:latin typeface="+mn-lt"/>
                          <a:ea typeface="+mn-ea"/>
                          <a:cs typeface="+mn-cs"/>
                        </a:rPr>
                        <a:t>G</a:t>
                      </a:r>
                      <a:endParaRPr lang="en-US" sz="1000" b="1" kern="1200" dirty="0">
                        <a:solidFill>
                          <a:srgbClr val="787878"/>
                        </a:solidFill>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000" b="1" kern="1200" dirty="0">
                          <a:solidFill>
                            <a:srgbClr val="787878"/>
                          </a:solidFill>
                          <a:latin typeface="+mn-lt"/>
                          <a:ea typeface="+mn-ea"/>
                          <a:cs typeface="+mn-cs"/>
                        </a:rPr>
                        <a:t>77%</a:t>
                      </a:r>
                      <a:r>
                        <a:rPr lang="en-US" sz="1000" b="1" u="none" strike="noStrike" kern="1200" baseline="30000" dirty="0">
                          <a:solidFill>
                            <a:srgbClr val="787878"/>
                          </a:solidFill>
                          <a:effectLst/>
                          <a:latin typeface="+mn-lt"/>
                          <a:ea typeface="+mn-ea"/>
                          <a:cs typeface="+mn-cs"/>
                        </a:rPr>
                        <a:t>K</a:t>
                      </a:r>
                      <a:endParaRPr lang="en-US" sz="1000" b="1" kern="1200" dirty="0">
                        <a:solidFill>
                          <a:srgbClr val="787878"/>
                        </a:solidFill>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000" kern="1200" dirty="0">
                          <a:solidFill>
                            <a:srgbClr val="787878"/>
                          </a:solidFill>
                          <a:latin typeface="+mn-lt"/>
                          <a:ea typeface="+mn-ea"/>
                          <a:cs typeface="+mn-cs"/>
                        </a:rPr>
                        <a:t>59%</a:t>
                      </a:r>
                    </a:p>
                  </a:txBody>
                  <a:tcPr marL="7620" marR="7620" marT="7620" marB="0" anchor="ctr">
                    <a:lnL w="12700" cap="flat" cmpd="sng" algn="ctr">
                      <a:solidFill>
                        <a:schemeClr val="tx1"/>
                      </a:solidFill>
                      <a:prstDash val="dash"/>
                      <a:round/>
                      <a:headEnd type="none" w="med" len="med"/>
                      <a:tailEnd type="none" w="med" len="med"/>
                    </a:lnL>
                  </a:tcPr>
                </a:tc>
                <a:tc>
                  <a:txBody>
                    <a:bodyPr/>
                    <a:lstStyle/>
                    <a:p>
                      <a:pPr algn="ctr" fontAlgn="t"/>
                      <a:r>
                        <a:rPr lang="en-US" sz="1000" kern="1200" dirty="0">
                          <a:solidFill>
                            <a:srgbClr val="787878"/>
                          </a:solidFill>
                          <a:latin typeface="+mn-lt"/>
                          <a:ea typeface="+mn-ea"/>
                          <a:cs typeface="+mn-cs"/>
                        </a:rPr>
                        <a:t>64%</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a:r>
                        <a:rPr lang="en-US" sz="1000" b="1" kern="1200" dirty="0">
                          <a:solidFill>
                            <a:srgbClr val="787878"/>
                          </a:solidFill>
                          <a:latin typeface="+mn-lt"/>
                          <a:ea typeface="+mn-ea"/>
                          <a:cs typeface="+mn-cs"/>
                        </a:rPr>
                        <a:t>80%</a:t>
                      </a:r>
                      <a:r>
                        <a:rPr lang="en-US" sz="1000" b="1" u="none" strike="noStrike" kern="1200" baseline="30000" dirty="0">
                          <a:solidFill>
                            <a:srgbClr val="787878"/>
                          </a:solidFill>
                          <a:effectLst/>
                          <a:latin typeface="+mn-lt"/>
                          <a:ea typeface="+mn-ea"/>
                          <a:cs typeface="+mn-cs"/>
                        </a:rPr>
                        <a:t>N</a:t>
                      </a:r>
                      <a:endParaRPr lang="en-US" sz="10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000" kern="1200" dirty="0">
                          <a:solidFill>
                            <a:srgbClr val="787878"/>
                          </a:solidFill>
                          <a:latin typeface="+mn-lt"/>
                          <a:ea typeface="+mn-ea"/>
                          <a:cs typeface="+mn-cs"/>
                        </a:rPr>
                        <a:t>60%</a:t>
                      </a:r>
                    </a:p>
                  </a:txBody>
                  <a:tcPr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2906584200"/>
                  </a:ext>
                </a:extLst>
              </a:tr>
              <a:tr h="183762">
                <a:tc>
                  <a:txBody>
                    <a:bodyPr/>
                    <a:lstStyle/>
                    <a:p>
                      <a:pPr marL="0"/>
                      <a:r>
                        <a:rPr lang="en-US" sz="1000" dirty="0">
                          <a:solidFill>
                            <a:srgbClr val="787878"/>
                          </a:solidFill>
                        </a:rPr>
                        <a:t>Frequency of Driving Under Marijuana</a:t>
                      </a: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000" kern="1200" dirty="0">
                        <a:solidFill>
                          <a:srgbClr val="787878"/>
                        </a:solidFill>
                        <a:latin typeface="+mn-lt"/>
                        <a:ea typeface="+mn-ea"/>
                        <a:cs typeface="+mn-cs"/>
                      </a:endParaRPr>
                    </a:p>
                  </a:txBody>
                  <a:tcPr anchor="ctr">
                    <a:lnT w="12700" cap="flat" cmpd="sng" algn="ctr">
                      <a:solidFill>
                        <a:schemeClr val="tx1"/>
                      </a:solidFill>
                      <a:prstDash val="dash"/>
                      <a:round/>
                      <a:headEnd type="none" w="med" len="med"/>
                      <a:tailEnd type="none" w="med" len="med"/>
                    </a:lnT>
                  </a:tcPr>
                </a:tc>
                <a:tc>
                  <a:txBody>
                    <a:bodyPr/>
                    <a:lstStyle/>
                    <a:p>
                      <a:pPr algn="ctr"/>
                      <a:endParaRPr lang="en-US" sz="10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000" kern="1200" dirty="0">
                        <a:solidFill>
                          <a:srgbClr val="787878"/>
                        </a:solidFill>
                        <a:latin typeface="+mn-lt"/>
                        <a:ea typeface="+mn-ea"/>
                        <a:cs typeface="+mn-cs"/>
                      </a:endParaRP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endParaRPr lang="en-US" sz="1000" kern="1200" dirty="0">
                        <a:solidFill>
                          <a:srgbClr val="787878"/>
                        </a:solidFill>
                        <a:latin typeface="+mn-lt"/>
                        <a:ea typeface="+mn-ea"/>
                        <a:cs typeface="+mn-cs"/>
                      </a:endParaRPr>
                    </a:p>
                  </a:txBody>
                  <a:tcPr anchor="ctr">
                    <a:lnT w="12700" cap="flat" cmpd="sng" algn="ctr">
                      <a:solidFill>
                        <a:schemeClr val="tx1"/>
                      </a:solidFill>
                      <a:prstDash val="dash"/>
                      <a:round/>
                      <a:headEnd type="none" w="med" len="med"/>
                      <a:tailEnd type="none" w="med" len="med"/>
                    </a:lnT>
                  </a:tcPr>
                </a:tc>
                <a:tc>
                  <a:txBody>
                    <a:bodyPr/>
                    <a:lstStyle/>
                    <a:p>
                      <a:pPr algn="ctr"/>
                      <a:endParaRPr lang="en-US" sz="1000" kern="1200" dirty="0">
                        <a:solidFill>
                          <a:srgbClr val="787878"/>
                        </a:solidFill>
                        <a:latin typeface="+mn-lt"/>
                        <a:ea typeface="+mn-ea"/>
                        <a:cs typeface="+mn-cs"/>
                      </a:endParaRPr>
                    </a:p>
                  </a:txBody>
                  <a:tcPr anchor="ctr">
                    <a:lnT w="12700" cap="flat" cmpd="sng" algn="ctr">
                      <a:solidFill>
                        <a:schemeClr val="tx1"/>
                      </a:solidFill>
                      <a:prstDash val="dash"/>
                      <a:round/>
                      <a:headEnd type="none" w="med" len="med"/>
                      <a:tailEnd type="none" w="med" len="med"/>
                    </a:lnT>
                  </a:tcPr>
                </a:tc>
                <a:tc>
                  <a:txBody>
                    <a:bodyPr/>
                    <a:lstStyle/>
                    <a:p>
                      <a:pPr algn="ctr"/>
                      <a:endParaRPr lang="en-US" sz="10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000" kern="1200" dirty="0">
                        <a:solidFill>
                          <a:srgbClr val="787878"/>
                        </a:solidFill>
                        <a:latin typeface="+mn-lt"/>
                        <a:ea typeface="+mn-ea"/>
                        <a:cs typeface="+mn-cs"/>
                      </a:endParaRPr>
                    </a:p>
                  </a:txBody>
                  <a:tcPr anchor="ctr">
                    <a:lnT w="12700" cap="flat" cmpd="sng" algn="ctr">
                      <a:solidFill>
                        <a:schemeClr val="tx1"/>
                      </a:solidFill>
                      <a:prstDash val="dash"/>
                      <a:round/>
                      <a:headEnd type="none" w="med" len="med"/>
                      <a:tailEnd type="none" w="med" len="med"/>
                    </a:lnT>
                  </a:tcPr>
                </a:tc>
                <a:tc>
                  <a:txBody>
                    <a:bodyPr/>
                    <a:lstStyle/>
                    <a:p>
                      <a:pPr algn="ctr"/>
                      <a:endParaRPr lang="en-US" sz="1000" kern="1200" dirty="0">
                        <a:solidFill>
                          <a:srgbClr val="787878"/>
                        </a:solidFill>
                        <a:latin typeface="+mn-lt"/>
                        <a:ea typeface="+mn-ea"/>
                        <a:cs typeface="+mn-cs"/>
                      </a:endParaRPr>
                    </a:p>
                  </a:txBody>
                  <a:tcPr anchor="ctr">
                    <a:lnT w="12700" cap="flat" cmpd="sng" algn="ctr">
                      <a:solidFill>
                        <a:schemeClr val="tx1"/>
                      </a:solidFill>
                      <a:prstDash val="dash"/>
                      <a:round/>
                      <a:headEnd type="none" w="med" len="med"/>
                      <a:tailEnd type="none" w="med" len="med"/>
                    </a:lnT>
                  </a:tcPr>
                </a:tc>
                <a:tc>
                  <a:txBody>
                    <a:bodyPr/>
                    <a:lstStyle/>
                    <a:p>
                      <a:pPr algn="ctr"/>
                      <a:endParaRPr lang="en-US" sz="1000" kern="1200" dirty="0">
                        <a:solidFill>
                          <a:srgbClr val="787878"/>
                        </a:solidFill>
                        <a:latin typeface="+mn-lt"/>
                        <a:ea typeface="+mn-ea"/>
                        <a:cs typeface="+mn-cs"/>
                      </a:endParaRPr>
                    </a:p>
                  </a:txBody>
                  <a:tcPr anchor="ctr">
                    <a:lnT w="12700" cap="flat" cmpd="sng" algn="ctr">
                      <a:solidFill>
                        <a:schemeClr val="tx1"/>
                      </a:solidFill>
                      <a:prstDash val="dash"/>
                      <a:round/>
                      <a:headEnd type="none" w="med" len="med"/>
                      <a:tailEnd type="none" w="med" len="med"/>
                    </a:lnT>
                  </a:tcP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lnT w="12700" cap="flat" cmpd="sng" algn="ctr">
                      <a:solidFill>
                        <a:schemeClr val="tx1"/>
                      </a:solidFill>
                      <a:prstDash val="dash"/>
                      <a:round/>
                      <a:headEnd type="none" w="med" len="med"/>
                      <a:tailEnd type="none" w="med" len="med"/>
                    </a:lnT>
                  </a:tcPr>
                </a:tc>
                <a:tc>
                  <a:txBody>
                    <a:bodyPr/>
                    <a:lstStyle/>
                    <a:p>
                      <a:pPr algn="ctr"/>
                      <a:endParaRPr lang="en-US" sz="1000" kern="1200" dirty="0">
                        <a:solidFill>
                          <a:srgbClr val="787878"/>
                        </a:solidFill>
                        <a:latin typeface="+mn-lt"/>
                        <a:ea typeface="+mn-ea"/>
                        <a:cs typeface="+mn-cs"/>
                      </a:endParaRPr>
                    </a:p>
                  </a:txBody>
                  <a:tcPr anchor="ctr"/>
                </a:tc>
                <a:extLst>
                  <a:ext uri="{0D108BD9-81ED-4DB2-BD59-A6C34878D82A}">
                    <a16:rowId xmlns:a16="http://schemas.microsoft.com/office/drawing/2014/main" val="1392974711"/>
                  </a:ext>
                </a:extLst>
              </a:tr>
              <a:tr h="182880">
                <a:tc>
                  <a:txBody>
                    <a:bodyPr/>
                    <a:lstStyle/>
                    <a:p>
                      <a:pPr marL="91440"/>
                      <a:r>
                        <a:rPr lang="en-US" sz="1000" dirty="0">
                          <a:solidFill>
                            <a:srgbClr val="787878"/>
                          </a:solidFill>
                        </a:rPr>
                        <a:t>At least once a month</a:t>
                      </a:r>
                    </a:p>
                  </a:txBody>
                  <a:tcPr anchor="ctr"/>
                </a:tc>
                <a:tc>
                  <a:txBody>
                    <a:bodyPr/>
                    <a:lstStyle/>
                    <a:p>
                      <a:pPr algn="ctr"/>
                      <a:r>
                        <a:rPr lang="en-US" sz="1000" kern="1200" dirty="0">
                          <a:solidFill>
                            <a:srgbClr val="787878"/>
                          </a:solidFill>
                          <a:latin typeface="+mn-lt"/>
                          <a:ea typeface="+mn-ea"/>
                          <a:cs typeface="+mn-cs"/>
                        </a:rPr>
                        <a:t>39%</a:t>
                      </a:r>
                    </a:p>
                  </a:txBody>
                  <a:tcPr anchor="ctr">
                    <a:lnR w="12700" cap="flat" cmpd="sng" algn="ctr">
                      <a:solidFill>
                        <a:schemeClr val="tx1"/>
                      </a:solidFill>
                      <a:prstDash val="dash"/>
                      <a:round/>
                      <a:headEnd type="none" w="med" len="med"/>
                      <a:tailEnd type="none" w="med" len="med"/>
                    </a:lnR>
                  </a:tcPr>
                </a:tc>
                <a:tc>
                  <a:txBody>
                    <a:bodyPr/>
                    <a:lstStyle/>
                    <a:p>
                      <a:pPr algn="ctr"/>
                      <a:r>
                        <a:rPr lang="en-US" sz="1000" b="1" kern="1200" dirty="0">
                          <a:solidFill>
                            <a:srgbClr val="787878"/>
                          </a:solidFill>
                          <a:latin typeface="+mn-lt"/>
                          <a:ea typeface="+mn-ea"/>
                          <a:cs typeface="+mn-cs"/>
                        </a:rPr>
                        <a:t>47%</a:t>
                      </a:r>
                      <a:r>
                        <a:rPr lang="en-US" sz="1000" b="1" u="none" strike="noStrike" kern="1200" baseline="30000" dirty="0">
                          <a:solidFill>
                            <a:srgbClr val="787878"/>
                          </a:solidFill>
                          <a:effectLst/>
                          <a:latin typeface="+mn-lt"/>
                          <a:ea typeface="+mn-ea"/>
                          <a:cs typeface="+mn-cs"/>
                        </a:rPr>
                        <a:t>B</a:t>
                      </a:r>
                      <a:endParaRPr lang="en-US" sz="10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000" kern="1200" dirty="0">
                          <a:solidFill>
                            <a:srgbClr val="787878"/>
                          </a:solidFill>
                          <a:latin typeface="+mn-lt"/>
                          <a:ea typeface="+mn-ea"/>
                          <a:cs typeface="+mn-cs"/>
                        </a:rPr>
                        <a:t>29%</a:t>
                      </a: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a:r>
                        <a:rPr lang="en-US" sz="1000" b="1" kern="1200" dirty="0">
                          <a:solidFill>
                            <a:srgbClr val="787878"/>
                          </a:solidFill>
                          <a:latin typeface="+mn-lt"/>
                          <a:ea typeface="+mn-ea"/>
                          <a:cs typeface="+mn-cs"/>
                        </a:rPr>
                        <a:t>45%</a:t>
                      </a:r>
                      <a:r>
                        <a:rPr lang="en-US" sz="1000" b="1" u="none" strike="noStrike" kern="1200" baseline="30000" dirty="0">
                          <a:solidFill>
                            <a:srgbClr val="787878"/>
                          </a:solidFill>
                          <a:effectLst/>
                          <a:latin typeface="+mn-lt"/>
                          <a:ea typeface="+mn-ea"/>
                          <a:cs typeface="+mn-cs"/>
                        </a:rPr>
                        <a:t>E</a:t>
                      </a:r>
                      <a:endParaRPr lang="en-US" sz="10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000" b="1" kern="1200" dirty="0">
                          <a:solidFill>
                            <a:srgbClr val="787878"/>
                          </a:solidFill>
                          <a:latin typeface="+mn-lt"/>
                          <a:ea typeface="+mn-ea"/>
                          <a:cs typeface="+mn-cs"/>
                        </a:rPr>
                        <a:t>45%</a:t>
                      </a:r>
                      <a:r>
                        <a:rPr lang="en-US" sz="1000" b="1" u="none" strike="noStrike" kern="1200" baseline="30000" dirty="0">
                          <a:solidFill>
                            <a:srgbClr val="787878"/>
                          </a:solidFill>
                          <a:effectLst/>
                          <a:latin typeface="+mn-lt"/>
                          <a:ea typeface="+mn-ea"/>
                          <a:cs typeface="+mn-cs"/>
                        </a:rPr>
                        <a:t>E</a:t>
                      </a:r>
                      <a:endParaRPr lang="en-US" sz="10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000" kern="1200" dirty="0">
                          <a:solidFill>
                            <a:srgbClr val="787878"/>
                          </a:solidFill>
                          <a:latin typeface="+mn-lt"/>
                          <a:ea typeface="+mn-ea"/>
                          <a:cs typeface="+mn-cs"/>
                        </a:rPr>
                        <a:t>18%</a:t>
                      </a:r>
                    </a:p>
                  </a:txBody>
                  <a:tcPr anchor="ctr">
                    <a:lnL w="12700" cap="flat" cmpd="sng" algn="ctr">
                      <a:solidFill>
                        <a:schemeClr val="tx1"/>
                      </a:solidFill>
                      <a:prstDash val="dash"/>
                      <a:round/>
                      <a:headEnd type="none" w="med" len="med"/>
                      <a:tailEnd type="none" w="med" len="med"/>
                    </a:lnL>
                  </a:tcPr>
                </a:tc>
                <a:tc>
                  <a:txBody>
                    <a:bodyPr/>
                    <a:lstStyle/>
                    <a:p>
                      <a:pPr algn="ctr"/>
                      <a:r>
                        <a:rPr lang="en-US" sz="1000" kern="1200" dirty="0">
                          <a:solidFill>
                            <a:srgbClr val="787878"/>
                          </a:solidFill>
                          <a:latin typeface="+mn-lt"/>
                          <a:ea typeface="+mn-ea"/>
                          <a:cs typeface="+mn-cs"/>
                        </a:rPr>
                        <a:t>25%</a:t>
                      </a:r>
                    </a:p>
                  </a:txBody>
                  <a:tcPr anchor="ctr">
                    <a:lnR w="12700" cap="flat" cmpd="sng" algn="ctr">
                      <a:solidFill>
                        <a:schemeClr val="tx1"/>
                      </a:solidFill>
                      <a:prstDash val="dash"/>
                      <a:round/>
                      <a:headEnd type="none" w="med" len="med"/>
                      <a:tailEnd type="none" w="med" len="med"/>
                    </a:lnR>
                  </a:tcPr>
                </a:tc>
                <a:tc>
                  <a:txBody>
                    <a:bodyPr/>
                    <a:lstStyle/>
                    <a:p>
                      <a:pPr algn="ctr"/>
                      <a:r>
                        <a:rPr lang="en-US" sz="1000" b="1" kern="1200" dirty="0">
                          <a:solidFill>
                            <a:srgbClr val="787878"/>
                          </a:solidFill>
                          <a:latin typeface="+mn-lt"/>
                          <a:ea typeface="+mn-ea"/>
                          <a:cs typeface="+mn-cs"/>
                        </a:rPr>
                        <a:t>50%</a:t>
                      </a:r>
                      <a:r>
                        <a:rPr lang="en-US" sz="1000" b="1" u="none" strike="noStrike" kern="1200" baseline="30000" dirty="0">
                          <a:solidFill>
                            <a:srgbClr val="787878"/>
                          </a:solidFill>
                          <a:effectLst/>
                          <a:latin typeface="+mn-lt"/>
                          <a:ea typeface="+mn-ea"/>
                          <a:cs typeface="+mn-cs"/>
                        </a:rPr>
                        <a:t>H</a:t>
                      </a:r>
                      <a:endParaRPr lang="en-US" sz="10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000" kern="1200" dirty="0">
                          <a:solidFill>
                            <a:srgbClr val="787878"/>
                          </a:solidFill>
                          <a:latin typeface="+mn-lt"/>
                          <a:ea typeface="+mn-ea"/>
                          <a:cs typeface="+mn-cs"/>
                        </a:rPr>
                        <a:t>30%</a:t>
                      </a:r>
                    </a:p>
                  </a:txBody>
                  <a:tcPr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algn="ctr"/>
                      <a:r>
                        <a:rPr lang="en-US" sz="1000" kern="1200" dirty="0">
                          <a:solidFill>
                            <a:srgbClr val="787878"/>
                          </a:solidFill>
                          <a:latin typeface="+mn-lt"/>
                          <a:ea typeface="+mn-ea"/>
                          <a:cs typeface="+mn-cs"/>
                        </a:rPr>
                        <a:t>36%</a:t>
                      </a:r>
                    </a:p>
                  </a:txBody>
                  <a:tcPr anchor="ctr">
                    <a:lnB w="12700" cap="flat" cmpd="sng" algn="ctr">
                      <a:solidFill>
                        <a:schemeClr val="tx1"/>
                      </a:solidFill>
                      <a:prstDash val="dash"/>
                      <a:round/>
                      <a:headEnd type="none" w="med" len="med"/>
                      <a:tailEnd type="none" w="med" len="med"/>
                    </a:lnB>
                  </a:tcPr>
                </a:tc>
                <a:tc>
                  <a:txBody>
                    <a:bodyPr/>
                    <a:lstStyle/>
                    <a:p>
                      <a:pPr algn="ctr"/>
                      <a:r>
                        <a:rPr lang="en-US" sz="1000" kern="1200" dirty="0">
                          <a:solidFill>
                            <a:srgbClr val="787878"/>
                          </a:solidFill>
                          <a:latin typeface="+mn-lt"/>
                          <a:ea typeface="+mn-ea"/>
                          <a:cs typeface="+mn-cs"/>
                        </a:rPr>
                        <a:t>38%</a:t>
                      </a:r>
                    </a:p>
                  </a:txBody>
                  <a:tcPr anchor="ctr"/>
                </a:tc>
                <a:tc>
                  <a:txBody>
                    <a:bodyPr/>
                    <a:lstStyle/>
                    <a:p>
                      <a:pPr algn="ctr"/>
                      <a:r>
                        <a:rPr lang="en-US" sz="1000" kern="1200" dirty="0">
                          <a:solidFill>
                            <a:srgbClr val="787878"/>
                          </a:solidFill>
                          <a:latin typeface="+mn-lt"/>
                          <a:ea typeface="+mn-ea"/>
                          <a:cs typeface="+mn-cs"/>
                        </a:rPr>
                        <a:t>50%</a:t>
                      </a:r>
                    </a:p>
                  </a:txBody>
                  <a:tcPr anchor="ctr"/>
                </a:tc>
                <a:tc>
                  <a:txBody>
                    <a:bodyPr/>
                    <a:lstStyle/>
                    <a:p>
                      <a:pPr algn="ctr"/>
                      <a:r>
                        <a:rPr lang="en-US" sz="1000" kern="1200" dirty="0">
                          <a:solidFill>
                            <a:srgbClr val="787878"/>
                          </a:solidFill>
                          <a:latin typeface="+mn-lt"/>
                          <a:ea typeface="+mn-ea"/>
                          <a:cs typeface="+mn-cs"/>
                        </a:rPr>
                        <a:t>38%</a:t>
                      </a:r>
                    </a:p>
                  </a:txBody>
                  <a:tcPr anchor="ctr"/>
                </a:tc>
                <a:tc>
                  <a:txBody>
                    <a:bodyPr/>
                    <a:lstStyle/>
                    <a:p>
                      <a:pPr algn="ctr"/>
                      <a:r>
                        <a:rPr lang="en-US" sz="1000" kern="1200" dirty="0">
                          <a:solidFill>
                            <a:srgbClr val="787878"/>
                          </a:solidFill>
                          <a:latin typeface="+mn-lt"/>
                          <a:ea typeface="+mn-ea"/>
                          <a:cs typeface="+mn-cs"/>
                        </a:rPr>
                        <a:t>37%</a:t>
                      </a:r>
                    </a:p>
                  </a:txBody>
                  <a:tcPr anchor="ctr"/>
                </a:tc>
                <a:tc>
                  <a:txBody>
                    <a:bodyPr/>
                    <a:lstStyle/>
                    <a:p>
                      <a:pPr algn="ctr"/>
                      <a:r>
                        <a:rPr lang="en-US" sz="1000" kern="1200" dirty="0">
                          <a:solidFill>
                            <a:srgbClr val="787878"/>
                          </a:solidFill>
                          <a:latin typeface="+mn-lt"/>
                          <a:ea typeface="+mn-ea"/>
                          <a:cs typeface="+mn-cs"/>
                        </a:rPr>
                        <a:t>40%</a:t>
                      </a:r>
                    </a:p>
                  </a:txBody>
                  <a:tcPr anchor="ctr"/>
                </a:tc>
                <a:extLst>
                  <a:ext uri="{0D108BD9-81ED-4DB2-BD59-A6C34878D82A}">
                    <a16:rowId xmlns:a16="http://schemas.microsoft.com/office/drawing/2014/main" val="2036632725"/>
                  </a:ext>
                </a:extLst>
              </a:tr>
              <a:tr h="182880">
                <a:tc>
                  <a:txBody>
                    <a:bodyPr/>
                    <a:lstStyle/>
                    <a:p>
                      <a:pPr marL="91440"/>
                      <a:r>
                        <a:rPr lang="en-US" sz="1000" dirty="0">
                          <a:solidFill>
                            <a:srgbClr val="787878"/>
                          </a:solidFill>
                        </a:rPr>
                        <a:t>Less often</a:t>
                      </a:r>
                    </a:p>
                  </a:txBody>
                  <a:tcPr anchor="ctr"/>
                </a:tc>
                <a:tc>
                  <a:txBody>
                    <a:bodyPr/>
                    <a:lstStyle/>
                    <a:p>
                      <a:pPr algn="ctr"/>
                      <a:r>
                        <a:rPr lang="en-US" sz="1000" kern="1200" dirty="0">
                          <a:solidFill>
                            <a:srgbClr val="787878"/>
                          </a:solidFill>
                          <a:latin typeface="+mn-lt"/>
                          <a:ea typeface="+mn-ea"/>
                          <a:cs typeface="+mn-cs"/>
                        </a:rPr>
                        <a:t>18%</a:t>
                      </a:r>
                    </a:p>
                  </a:txBody>
                  <a:tcPr anchor="ctr"/>
                </a:tc>
                <a:tc>
                  <a:txBody>
                    <a:bodyPr/>
                    <a:lstStyle/>
                    <a:p>
                      <a:pPr algn="ctr"/>
                      <a:r>
                        <a:rPr lang="en-US" sz="1000" kern="1200" dirty="0">
                          <a:solidFill>
                            <a:srgbClr val="787878"/>
                          </a:solidFill>
                          <a:latin typeface="+mn-lt"/>
                          <a:ea typeface="+mn-ea"/>
                          <a:cs typeface="+mn-cs"/>
                        </a:rPr>
                        <a:t>23%</a:t>
                      </a:r>
                    </a:p>
                  </a:txBody>
                  <a:tcPr anchor="ctr">
                    <a:lnT w="12700" cap="flat" cmpd="sng" algn="ctr">
                      <a:solidFill>
                        <a:schemeClr val="tx1"/>
                      </a:solidFill>
                      <a:prstDash val="dash"/>
                      <a:round/>
                      <a:headEnd type="none" w="med" len="med"/>
                      <a:tailEnd type="none" w="med" len="med"/>
                    </a:lnT>
                  </a:tcPr>
                </a:tc>
                <a:tc>
                  <a:txBody>
                    <a:bodyPr/>
                    <a:lstStyle/>
                    <a:p>
                      <a:pPr algn="ctr"/>
                      <a:r>
                        <a:rPr lang="en-US" sz="1000" kern="1200" dirty="0">
                          <a:solidFill>
                            <a:srgbClr val="787878"/>
                          </a:solidFill>
                          <a:latin typeface="+mn-lt"/>
                          <a:ea typeface="+mn-ea"/>
                          <a:cs typeface="+mn-cs"/>
                        </a:rPr>
                        <a:t>12%</a:t>
                      </a:r>
                    </a:p>
                  </a:txBody>
                  <a:tcPr anchor="ctr">
                    <a:lnB w="12700" cap="flat" cmpd="sng" algn="ctr">
                      <a:solidFill>
                        <a:schemeClr val="tx1"/>
                      </a:solidFill>
                      <a:prstDash val="dash"/>
                      <a:round/>
                      <a:headEnd type="none" w="med" len="med"/>
                      <a:tailEnd type="none" w="med" len="med"/>
                    </a:lnB>
                  </a:tcPr>
                </a:tc>
                <a:tc>
                  <a:txBody>
                    <a:bodyPr/>
                    <a:lstStyle/>
                    <a:p>
                      <a:pPr algn="ctr"/>
                      <a:r>
                        <a:rPr lang="en-US" sz="1000" kern="1200" dirty="0">
                          <a:solidFill>
                            <a:srgbClr val="787878"/>
                          </a:solidFill>
                          <a:latin typeface="+mn-lt"/>
                          <a:ea typeface="+mn-ea"/>
                          <a:cs typeface="+mn-cs"/>
                        </a:rPr>
                        <a:t>17%</a:t>
                      </a:r>
                    </a:p>
                  </a:txBody>
                  <a:tcPr anchor="ctr">
                    <a:lnT w="12700" cap="flat" cmpd="sng" algn="ctr">
                      <a:solidFill>
                        <a:schemeClr val="tx1"/>
                      </a:solidFill>
                      <a:prstDash val="dash"/>
                      <a:round/>
                      <a:headEnd type="none" w="med" len="med"/>
                      <a:tailEnd type="none" w="med" len="med"/>
                    </a:lnT>
                  </a:tcPr>
                </a:tc>
                <a:tc>
                  <a:txBody>
                    <a:bodyPr/>
                    <a:lstStyle/>
                    <a:p>
                      <a:pPr algn="ctr"/>
                      <a:r>
                        <a:rPr lang="en-US" sz="1000" kern="1200" dirty="0">
                          <a:solidFill>
                            <a:srgbClr val="787878"/>
                          </a:solidFill>
                          <a:latin typeface="+mn-lt"/>
                          <a:ea typeface="+mn-ea"/>
                          <a:cs typeface="+mn-cs"/>
                        </a:rPr>
                        <a:t>22%</a:t>
                      </a:r>
                    </a:p>
                  </a:txBody>
                  <a:tcPr anchor="ctr">
                    <a:lnT w="12700" cap="flat" cmpd="sng" algn="ctr">
                      <a:solidFill>
                        <a:schemeClr val="tx1"/>
                      </a:solidFill>
                      <a:prstDash val="dash"/>
                      <a:round/>
                      <a:headEnd type="none" w="med" len="med"/>
                      <a:tailEnd type="none" w="med" len="med"/>
                    </a:lnT>
                  </a:tcPr>
                </a:tc>
                <a:tc>
                  <a:txBody>
                    <a:bodyPr/>
                    <a:lstStyle/>
                    <a:p>
                      <a:pPr algn="ctr"/>
                      <a:r>
                        <a:rPr lang="en-US" sz="1000" kern="1200" dirty="0">
                          <a:solidFill>
                            <a:srgbClr val="787878"/>
                          </a:solidFill>
                          <a:latin typeface="+mn-lt"/>
                          <a:ea typeface="+mn-ea"/>
                          <a:cs typeface="+mn-cs"/>
                        </a:rPr>
                        <a:t>12%</a:t>
                      </a:r>
                    </a:p>
                  </a:txBody>
                  <a:tcPr anchor="ctr">
                    <a:lnB w="12700" cap="flat" cmpd="sng" algn="ctr">
                      <a:solidFill>
                        <a:schemeClr val="tx1"/>
                      </a:solidFill>
                      <a:prstDash val="dash"/>
                      <a:round/>
                      <a:headEnd type="none" w="med" len="med"/>
                      <a:tailEnd type="none" w="med" len="med"/>
                    </a:lnB>
                  </a:tcPr>
                </a:tc>
                <a:tc>
                  <a:txBody>
                    <a:bodyPr/>
                    <a:lstStyle/>
                    <a:p>
                      <a:pPr algn="ctr"/>
                      <a:r>
                        <a:rPr lang="en-US" sz="1000" kern="1200" dirty="0">
                          <a:solidFill>
                            <a:srgbClr val="787878"/>
                          </a:solidFill>
                          <a:latin typeface="+mn-lt"/>
                          <a:ea typeface="+mn-ea"/>
                          <a:cs typeface="+mn-cs"/>
                        </a:rPr>
                        <a:t>16%</a:t>
                      </a:r>
                    </a:p>
                  </a:txBody>
                  <a:tcPr anchor="ctr"/>
                </a:tc>
                <a:tc>
                  <a:txBody>
                    <a:bodyPr/>
                    <a:lstStyle/>
                    <a:p>
                      <a:pPr algn="ctr"/>
                      <a:r>
                        <a:rPr lang="en-US" sz="1000" kern="1200" dirty="0">
                          <a:solidFill>
                            <a:srgbClr val="787878"/>
                          </a:solidFill>
                          <a:latin typeface="+mn-lt"/>
                          <a:ea typeface="+mn-ea"/>
                          <a:cs typeface="+mn-cs"/>
                        </a:rPr>
                        <a:t>7%</a:t>
                      </a:r>
                    </a:p>
                  </a:txBody>
                  <a:tcPr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a:r>
                        <a:rPr lang="en-US" sz="1000" b="1" kern="1200" dirty="0">
                          <a:solidFill>
                            <a:srgbClr val="787878"/>
                          </a:solidFill>
                          <a:latin typeface="+mn-lt"/>
                          <a:ea typeface="+mn-ea"/>
                          <a:cs typeface="+mn-cs"/>
                        </a:rPr>
                        <a:t>22%</a:t>
                      </a:r>
                      <a:r>
                        <a:rPr lang="en-US" sz="1000" b="1" u="none" strike="noStrike" kern="1200" baseline="30000" dirty="0">
                          <a:solidFill>
                            <a:srgbClr val="787878"/>
                          </a:solidFill>
                          <a:effectLst/>
                          <a:latin typeface="+mn-lt"/>
                          <a:ea typeface="+mn-ea"/>
                          <a:cs typeface="+mn-cs"/>
                        </a:rPr>
                        <a:t>G</a:t>
                      </a:r>
                      <a:endParaRPr lang="en-US" sz="10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000" b="1" kern="1200" dirty="0">
                          <a:solidFill>
                            <a:srgbClr val="787878"/>
                          </a:solidFill>
                          <a:latin typeface="+mn-lt"/>
                          <a:ea typeface="+mn-ea"/>
                          <a:cs typeface="+mn-cs"/>
                        </a:rPr>
                        <a:t>22%</a:t>
                      </a:r>
                      <a:r>
                        <a:rPr lang="en-US" sz="1000" b="1" u="none" strike="noStrike" kern="1200" baseline="30000" dirty="0">
                          <a:solidFill>
                            <a:srgbClr val="787878"/>
                          </a:solidFill>
                          <a:effectLst/>
                          <a:latin typeface="+mn-lt"/>
                          <a:ea typeface="+mn-ea"/>
                          <a:cs typeface="+mn-cs"/>
                        </a:rPr>
                        <a:t>G</a:t>
                      </a:r>
                      <a:endParaRPr lang="en-US" sz="10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000" kern="1200" dirty="0">
                          <a:solidFill>
                            <a:srgbClr val="787878"/>
                          </a:solidFill>
                          <a:latin typeface="+mn-lt"/>
                          <a:ea typeface="+mn-ea"/>
                          <a:cs typeface="+mn-cs"/>
                        </a:rPr>
                        <a:t>19%</a:t>
                      </a:r>
                    </a:p>
                  </a:txBody>
                  <a:tcPr anchor="ctr">
                    <a:lnL w="12700" cap="flat" cmpd="sng" algn="ctr">
                      <a:solidFill>
                        <a:schemeClr val="tx1"/>
                      </a:solidFill>
                      <a:prstDash val="dash"/>
                      <a:round/>
                      <a:headEnd type="none" w="med" len="med"/>
                      <a:tailEnd type="none" w="med" len="med"/>
                    </a:lnL>
                  </a:tcPr>
                </a:tc>
                <a:tc>
                  <a:txBody>
                    <a:bodyPr/>
                    <a:lstStyle/>
                    <a:p>
                      <a:pPr algn="ctr"/>
                      <a:r>
                        <a:rPr lang="en-US" sz="1000" kern="1200" dirty="0">
                          <a:solidFill>
                            <a:srgbClr val="787878"/>
                          </a:solidFill>
                          <a:latin typeface="+mn-lt"/>
                          <a:ea typeface="+mn-ea"/>
                          <a:cs typeface="+mn-cs"/>
                        </a:rPr>
                        <a:t>20%</a:t>
                      </a:r>
                    </a:p>
                  </a:txBody>
                  <a:tcPr anchor="ctr"/>
                </a:tc>
                <a:tc>
                  <a:txBody>
                    <a:bodyPr/>
                    <a:lstStyle/>
                    <a:p>
                      <a:pPr algn="ctr"/>
                      <a:r>
                        <a:rPr lang="en-US" sz="1000" kern="1200" dirty="0">
                          <a:solidFill>
                            <a:srgbClr val="787878"/>
                          </a:solidFill>
                          <a:latin typeface="+mn-lt"/>
                          <a:ea typeface="+mn-ea"/>
                          <a:cs typeface="+mn-cs"/>
                        </a:rPr>
                        <a:t>18%</a:t>
                      </a:r>
                    </a:p>
                  </a:txBody>
                  <a:tcPr anchor="ctr"/>
                </a:tc>
                <a:tc>
                  <a:txBody>
                    <a:bodyPr/>
                    <a:lstStyle/>
                    <a:p>
                      <a:pPr algn="ctr"/>
                      <a:r>
                        <a:rPr lang="en-US" sz="1000" kern="1200" dirty="0">
                          <a:solidFill>
                            <a:srgbClr val="787878"/>
                          </a:solidFill>
                          <a:latin typeface="+mn-lt"/>
                          <a:ea typeface="+mn-ea"/>
                          <a:cs typeface="+mn-cs"/>
                        </a:rPr>
                        <a:t>16%</a:t>
                      </a:r>
                    </a:p>
                  </a:txBody>
                  <a:tcPr anchor="ctr"/>
                </a:tc>
                <a:tc>
                  <a:txBody>
                    <a:bodyPr/>
                    <a:lstStyle/>
                    <a:p>
                      <a:pPr algn="ctr"/>
                      <a:r>
                        <a:rPr lang="en-US" sz="1000" kern="1200" dirty="0">
                          <a:solidFill>
                            <a:srgbClr val="787878"/>
                          </a:solidFill>
                          <a:latin typeface="+mn-lt"/>
                          <a:ea typeface="+mn-ea"/>
                          <a:cs typeface="+mn-cs"/>
                        </a:rPr>
                        <a:t>19%</a:t>
                      </a:r>
                    </a:p>
                  </a:txBody>
                  <a:tcPr anchor="ctr"/>
                </a:tc>
                <a:extLst>
                  <a:ext uri="{0D108BD9-81ED-4DB2-BD59-A6C34878D82A}">
                    <a16:rowId xmlns:a16="http://schemas.microsoft.com/office/drawing/2014/main" val="386536491"/>
                  </a:ext>
                </a:extLst>
              </a:tr>
              <a:tr h="182880">
                <a:tc>
                  <a:txBody>
                    <a:bodyPr/>
                    <a:lstStyle/>
                    <a:p>
                      <a:pPr marL="91440"/>
                      <a:r>
                        <a:rPr lang="en-US" sz="1000" dirty="0">
                          <a:solidFill>
                            <a:srgbClr val="787878"/>
                          </a:solidFill>
                        </a:rPr>
                        <a:t>Never </a:t>
                      </a:r>
                    </a:p>
                  </a:txBody>
                  <a:tcPr anchor="ctr"/>
                </a:tc>
                <a:tc>
                  <a:txBody>
                    <a:bodyPr/>
                    <a:lstStyle/>
                    <a:p>
                      <a:pPr algn="ctr" fontAlgn="t"/>
                      <a:r>
                        <a:rPr lang="en-US" sz="1000" kern="1200" dirty="0">
                          <a:solidFill>
                            <a:srgbClr val="787878"/>
                          </a:solidFill>
                          <a:latin typeface="+mn-lt"/>
                          <a:ea typeface="+mn-ea"/>
                          <a:cs typeface="+mn-cs"/>
                        </a:rPr>
                        <a:t>44%</a:t>
                      </a:r>
                    </a:p>
                  </a:txBody>
                  <a:tcPr marL="7620" marR="7620" marT="7620" marB="0" anchor="ctr"/>
                </a:tc>
                <a:tc>
                  <a:txBody>
                    <a:bodyPr/>
                    <a:lstStyle/>
                    <a:p>
                      <a:pPr algn="ctr" fontAlgn="t"/>
                      <a:r>
                        <a:rPr lang="en-US" sz="1000" kern="1200" dirty="0">
                          <a:solidFill>
                            <a:srgbClr val="787878"/>
                          </a:solidFill>
                          <a:latin typeface="+mn-lt"/>
                          <a:ea typeface="+mn-ea"/>
                          <a:cs typeface="+mn-cs"/>
                        </a:rPr>
                        <a:t>29%</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000" b="1" kern="1200" dirty="0">
                          <a:solidFill>
                            <a:srgbClr val="787878"/>
                          </a:solidFill>
                          <a:latin typeface="+mn-lt"/>
                          <a:ea typeface="+mn-ea"/>
                          <a:cs typeface="+mn-cs"/>
                        </a:rPr>
                        <a:t>59%</a:t>
                      </a:r>
                      <a:r>
                        <a:rPr lang="en-US" sz="1000" b="1" u="none" strike="noStrike" kern="1200" baseline="30000" dirty="0">
                          <a:solidFill>
                            <a:srgbClr val="787878"/>
                          </a:solidFill>
                          <a:effectLst/>
                          <a:latin typeface="+mn-lt"/>
                          <a:ea typeface="+mn-ea"/>
                          <a:cs typeface="+mn-cs"/>
                        </a:rPr>
                        <a:t>A</a:t>
                      </a:r>
                      <a:endParaRPr lang="en-US" sz="1000" b="1" kern="1200" dirty="0">
                        <a:solidFill>
                          <a:srgbClr val="787878"/>
                        </a:solidFill>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000" kern="1200" dirty="0">
                          <a:solidFill>
                            <a:srgbClr val="787878"/>
                          </a:solidFill>
                          <a:latin typeface="+mn-lt"/>
                          <a:ea typeface="+mn-ea"/>
                          <a:cs typeface="+mn-cs"/>
                        </a:rPr>
                        <a:t>38%</a:t>
                      </a:r>
                    </a:p>
                  </a:txBody>
                  <a:tcPr marL="7620" marR="7620" marT="7620" marB="0" anchor="ctr">
                    <a:lnL w="12700" cap="flat" cmpd="sng" algn="ctr">
                      <a:solidFill>
                        <a:schemeClr val="tx1"/>
                      </a:solidFill>
                      <a:prstDash val="dash"/>
                      <a:round/>
                      <a:headEnd type="none" w="med" len="med"/>
                      <a:tailEnd type="none" w="med" len="med"/>
                    </a:lnL>
                  </a:tcPr>
                </a:tc>
                <a:tc>
                  <a:txBody>
                    <a:bodyPr/>
                    <a:lstStyle/>
                    <a:p>
                      <a:pPr algn="ctr" fontAlgn="t"/>
                      <a:r>
                        <a:rPr lang="en-US" sz="1000" kern="1200" dirty="0">
                          <a:solidFill>
                            <a:srgbClr val="787878"/>
                          </a:solidFill>
                          <a:latin typeface="+mn-lt"/>
                          <a:ea typeface="+mn-ea"/>
                          <a:cs typeface="+mn-cs"/>
                        </a:rPr>
                        <a:t>33%</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000" b="1" kern="1200" dirty="0">
                          <a:solidFill>
                            <a:srgbClr val="787878"/>
                          </a:solidFill>
                          <a:latin typeface="+mn-lt"/>
                          <a:ea typeface="+mn-ea"/>
                          <a:cs typeface="+mn-cs"/>
                        </a:rPr>
                        <a:t>70%</a:t>
                      </a:r>
                      <a:r>
                        <a:rPr lang="en-US" sz="1000" b="1" u="none" strike="noStrike" kern="1200" baseline="30000" dirty="0">
                          <a:solidFill>
                            <a:srgbClr val="787878"/>
                          </a:solidFill>
                          <a:effectLst/>
                          <a:latin typeface="+mn-lt"/>
                          <a:ea typeface="+mn-ea"/>
                          <a:cs typeface="+mn-cs"/>
                        </a:rPr>
                        <a:t>CD</a:t>
                      </a:r>
                      <a:endParaRPr lang="en-US" sz="1000" b="1" kern="1200" dirty="0">
                        <a:solidFill>
                          <a:srgbClr val="787878"/>
                        </a:solidFill>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000" kern="1200" dirty="0">
                          <a:solidFill>
                            <a:srgbClr val="787878"/>
                          </a:solidFill>
                          <a:latin typeface="+mn-lt"/>
                          <a:ea typeface="+mn-ea"/>
                          <a:cs typeface="+mn-cs"/>
                        </a:rPr>
                        <a:t>59%</a:t>
                      </a:r>
                    </a:p>
                  </a:txBody>
                  <a:tcPr marL="7620" marR="7620" marT="7620" marB="0" anchor="ctr">
                    <a:lnL w="12700" cap="flat" cmpd="sng" algn="ctr">
                      <a:solidFill>
                        <a:schemeClr val="tx1"/>
                      </a:solidFill>
                      <a:prstDash val="dash"/>
                      <a:round/>
                      <a:headEnd type="none" w="med" len="med"/>
                      <a:tailEnd type="none" w="med" len="med"/>
                    </a:lnL>
                  </a:tcPr>
                </a:tc>
                <a:tc>
                  <a:txBody>
                    <a:bodyPr/>
                    <a:lstStyle/>
                    <a:p>
                      <a:pPr algn="ctr" fontAlgn="t"/>
                      <a:r>
                        <a:rPr lang="en-US" sz="1000" kern="1200" dirty="0">
                          <a:solidFill>
                            <a:srgbClr val="787878"/>
                          </a:solidFill>
                          <a:latin typeface="+mn-lt"/>
                          <a:ea typeface="+mn-ea"/>
                          <a:cs typeface="+mn-cs"/>
                        </a:rPr>
                        <a:t>42%</a:t>
                      </a:r>
                    </a:p>
                  </a:txBody>
                  <a:tcPr marL="7620" marR="7620" marT="7620" marB="0" anchor="ctr"/>
                </a:tc>
                <a:tc>
                  <a:txBody>
                    <a:bodyPr/>
                    <a:lstStyle/>
                    <a:p>
                      <a:pPr algn="ctr" fontAlgn="t"/>
                      <a:r>
                        <a:rPr lang="en-US" sz="1000" kern="1200" dirty="0">
                          <a:solidFill>
                            <a:srgbClr val="787878"/>
                          </a:solidFill>
                          <a:latin typeface="+mn-lt"/>
                          <a:ea typeface="+mn-ea"/>
                          <a:cs typeface="+mn-cs"/>
                        </a:rPr>
                        <a:t>48%</a:t>
                      </a:r>
                    </a:p>
                  </a:txBody>
                  <a:tcPr marL="7620" marR="7620" marT="7620" marB="0" anchor="ctr">
                    <a:lnT w="12700" cap="flat" cmpd="sng" algn="ctr">
                      <a:solidFill>
                        <a:schemeClr val="tx1"/>
                      </a:solidFill>
                      <a:prstDash val="dash"/>
                      <a:round/>
                      <a:headEnd type="none" w="med" len="med"/>
                      <a:tailEnd type="none" w="med" len="med"/>
                    </a:lnT>
                  </a:tcPr>
                </a:tc>
                <a:tc>
                  <a:txBody>
                    <a:bodyPr/>
                    <a:lstStyle/>
                    <a:p>
                      <a:pPr algn="ctr" fontAlgn="t"/>
                      <a:r>
                        <a:rPr lang="en-US" sz="1000" kern="1200" dirty="0">
                          <a:solidFill>
                            <a:srgbClr val="787878"/>
                          </a:solidFill>
                          <a:latin typeface="+mn-lt"/>
                          <a:ea typeface="+mn-ea"/>
                          <a:cs typeface="+mn-cs"/>
                        </a:rPr>
                        <a:t>42%</a:t>
                      </a:r>
                    </a:p>
                  </a:txBody>
                  <a:tcPr marL="7620" marR="7620" marT="7620" marB="0" anchor="ctr">
                    <a:lnT w="12700" cap="flat" cmpd="sng" algn="ctr">
                      <a:solidFill>
                        <a:schemeClr val="tx1"/>
                      </a:solidFill>
                      <a:prstDash val="dash"/>
                      <a:round/>
                      <a:headEnd type="none" w="med" len="med"/>
                      <a:tailEnd type="none" w="med" len="med"/>
                    </a:lnT>
                  </a:tcPr>
                </a:tc>
                <a:tc>
                  <a:txBody>
                    <a:bodyPr/>
                    <a:lstStyle/>
                    <a:p>
                      <a:pPr algn="ctr" fontAlgn="t"/>
                      <a:r>
                        <a:rPr lang="en-US" sz="1000" kern="1200" dirty="0">
                          <a:solidFill>
                            <a:srgbClr val="787878"/>
                          </a:solidFill>
                          <a:latin typeface="+mn-lt"/>
                          <a:ea typeface="+mn-ea"/>
                          <a:cs typeface="+mn-cs"/>
                        </a:rPr>
                        <a:t>43%</a:t>
                      </a:r>
                    </a:p>
                  </a:txBody>
                  <a:tcPr marL="7620" marR="7620" marT="7620" marB="0" anchor="ctr"/>
                </a:tc>
                <a:tc>
                  <a:txBody>
                    <a:bodyPr/>
                    <a:lstStyle/>
                    <a:p>
                      <a:pPr algn="ctr" fontAlgn="t"/>
                      <a:r>
                        <a:rPr lang="en-US" sz="1000" kern="1200" dirty="0">
                          <a:solidFill>
                            <a:srgbClr val="787878"/>
                          </a:solidFill>
                          <a:latin typeface="+mn-lt"/>
                          <a:ea typeface="+mn-ea"/>
                          <a:cs typeface="+mn-cs"/>
                        </a:rPr>
                        <a:t>30%</a:t>
                      </a:r>
                    </a:p>
                  </a:txBody>
                  <a:tcPr marL="7620" marR="7620" marT="7620" marB="0" anchor="ctr"/>
                </a:tc>
                <a:tc>
                  <a:txBody>
                    <a:bodyPr/>
                    <a:lstStyle/>
                    <a:p>
                      <a:pPr algn="ctr" fontAlgn="t"/>
                      <a:r>
                        <a:rPr lang="en-US" sz="1000" kern="1200" dirty="0">
                          <a:solidFill>
                            <a:srgbClr val="787878"/>
                          </a:solidFill>
                          <a:latin typeface="+mn-lt"/>
                          <a:ea typeface="+mn-ea"/>
                          <a:cs typeface="+mn-cs"/>
                        </a:rPr>
                        <a:t>43%</a:t>
                      </a:r>
                    </a:p>
                  </a:txBody>
                  <a:tcPr marL="7620" marR="7620" marT="7620" marB="0" anchor="ctr"/>
                </a:tc>
                <a:tc>
                  <a:txBody>
                    <a:bodyPr/>
                    <a:lstStyle/>
                    <a:p>
                      <a:pPr algn="ctr"/>
                      <a:r>
                        <a:rPr lang="en-US" sz="1000" kern="1200" dirty="0">
                          <a:solidFill>
                            <a:srgbClr val="787878"/>
                          </a:solidFill>
                          <a:latin typeface="+mn-lt"/>
                          <a:ea typeface="+mn-ea"/>
                          <a:cs typeface="+mn-cs"/>
                        </a:rPr>
                        <a:t>46%</a:t>
                      </a:r>
                    </a:p>
                  </a:txBody>
                  <a:tcPr anchor="ctr"/>
                </a:tc>
                <a:tc>
                  <a:txBody>
                    <a:bodyPr/>
                    <a:lstStyle/>
                    <a:p>
                      <a:pPr algn="ctr"/>
                      <a:r>
                        <a:rPr lang="en-US" sz="1000" kern="1200" dirty="0">
                          <a:solidFill>
                            <a:srgbClr val="787878"/>
                          </a:solidFill>
                          <a:latin typeface="+mn-lt"/>
                          <a:ea typeface="+mn-ea"/>
                          <a:cs typeface="+mn-cs"/>
                        </a:rPr>
                        <a:t>41%</a:t>
                      </a:r>
                    </a:p>
                  </a:txBody>
                  <a:tcPr anchor="ctr"/>
                </a:tc>
                <a:extLst>
                  <a:ext uri="{0D108BD9-81ED-4DB2-BD59-A6C34878D82A}">
                    <a16:rowId xmlns:a16="http://schemas.microsoft.com/office/drawing/2014/main" val="1132533233"/>
                  </a:ext>
                </a:extLst>
              </a:tr>
              <a:tr h="272472">
                <a:tc>
                  <a:txBody>
                    <a:bodyPr/>
                    <a:lstStyle/>
                    <a:p>
                      <a:pPr marL="0"/>
                      <a:r>
                        <a:rPr lang="en-US" sz="1000" dirty="0">
                          <a:solidFill>
                            <a:srgbClr val="787878"/>
                          </a:solidFill>
                        </a:rPr>
                        <a:t>Plan for a Sober Ride</a:t>
                      </a: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lnT w="12700" cap="flat" cmpd="sng" algn="ctr">
                      <a:solidFill>
                        <a:schemeClr val="tx1"/>
                      </a:solidFill>
                      <a:prstDash val="dash"/>
                      <a:round/>
                      <a:headEnd type="none" w="med" len="med"/>
                      <a:tailEnd type="none" w="med" len="med"/>
                    </a:lnT>
                  </a:tcP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0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000" kern="1200" dirty="0">
                        <a:solidFill>
                          <a:srgbClr val="787878"/>
                        </a:solidFill>
                        <a:latin typeface="+mn-lt"/>
                        <a:ea typeface="+mn-ea"/>
                        <a:cs typeface="+mn-cs"/>
                      </a:endParaRPr>
                    </a:p>
                  </a:txBody>
                  <a:tcPr anchor="ctr"/>
                </a:tc>
                <a:extLst>
                  <a:ext uri="{0D108BD9-81ED-4DB2-BD59-A6C34878D82A}">
                    <a16:rowId xmlns:a16="http://schemas.microsoft.com/office/drawing/2014/main" val="517060972"/>
                  </a:ext>
                </a:extLst>
              </a:tr>
              <a:tr h="0">
                <a:tc>
                  <a:txBody>
                    <a:bodyPr/>
                    <a:lstStyle/>
                    <a:p>
                      <a:pPr marL="91440"/>
                      <a:r>
                        <a:rPr lang="en-US" sz="1000" dirty="0">
                          <a:solidFill>
                            <a:srgbClr val="787878"/>
                          </a:solidFill>
                        </a:rPr>
                        <a:t>Always/Sometimes</a:t>
                      </a:r>
                    </a:p>
                  </a:txBody>
                  <a:tcPr anchor="ctr"/>
                </a:tc>
                <a:tc>
                  <a:txBody>
                    <a:bodyPr/>
                    <a:lstStyle/>
                    <a:p>
                      <a:pPr algn="ctr"/>
                      <a:r>
                        <a:rPr lang="en-US" sz="1000" kern="1200" dirty="0">
                          <a:solidFill>
                            <a:srgbClr val="787878"/>
                          </a:solidFill>
                          <a:latin typeface="+mn-lt"/>
                          <a:ea typeface="+mn-ea"/>
                          <a:cs typeface="+mn-cs"/>
                        </a:rPr>
                        <a:t>77%</a:t>
                      </a:r>
                    </a:p>
                  </a:txBody>
                  <a:tcPr anchor="ctr"/>
                </a:tc>
                <a:tc>
                  <a:txBody>
                    <a:bodyPr/>
                    <a:lstStyle/>
                    <a:p>
                      <a:pPr algn="ctr" fontAlgn="t"/>
                      <a:r>
                        <a:rPr lang="en-US" sz="1000" kern="1200" dirty="0">
                          <a:solidFill>
                            <a:srgbClr val="787878"/>
                          </a:solidFill>
                          <a:latin typeface="+mn-lt"/>
                          <a:ea typeface="+mn-ea"/>
                          <a:cs typeface="+mn-cs"/>
                        </a:rPr>
                        <a:t>73%</a:t>
                      </a:r>
                    </a:p>
                  </a:txBody>
                  <a:tcPr marL="7620" marR="7620" marT="7620" marB="0" anchor="ctr"/>
                </a:tc>
                <a:tc>
                  <a:txBody>
                    <a:bodyPr/>
                    <a:lstStyle/>
                    <a:p>
                      <a:pPr algn="ctr" fontAlgn="t"/>
                      <a:r>
                        <a:rPr lang="en-US" sz="1000" kern="1200" dirty="0">
                          <a:solidFill>
                            <a:srgbClr val="787878"/>
                          </a:solidFill>
                          <a:latin typeface="+mn-lt"/>
                          <a:ea typeface="+mn-ea"/>
                          <a:cs typeface="+mn-cs"/>
                        </a:rPr>
                        <a:t>81%</a:t>
                      </a:r>
                    </a:p>
                  </a:txBody>
                  <a:tcPr marL="7620" marR="7620" marT="7620" marB="0" anchor="ctr"/>
                </a:tc>
                <a:tc>
                  <a:txBody>
                    <a:bodyPr/>
                    <a:lstStyle/>
                    <a:p>
                      <a:pPr algn="ctr" fontAlgn="t"/>
                      <a:r>
                        <a:rPr lang="en-US" sz="1000" kern="1200" dirty="0">
                          <a:solidFill>
                            <a:srgbClr val="787878"/>
                          </a:solidFill>
                          <a:latin typeface="+mn-lt"/>
                          <a:ea typeface="+mn-ea"/>
                          <a:cs typeface="+mn-cs"/>
                        </a:rPr>
                        <a:t>77%</a:t>
                      </a:r>
                    </a:p>
                  </a:txBody>
                  <a:tcPr marL="7620" marR="7620" marT="7620" marB="0" anchor="ctr"/>
                </a:tc>
                <a:tc>
                  <a:txBody>
                    <a:bodyPr/>
                    <a:lstStyle/>
                    <a:p>
                      <a:pPr algn="ctr" fontAlgn="t"/>
                      <a:r>
                        <a:rPr lang="en-US" sz="1000" kern="1200" dirty="0">
                          <a:solidFill>
                            <a:srgbClr val="787878"/>
                          </a:solidFill>
                          <a:latin typeface="+mn-lt"/>
                          <a:ea typeface="+mn-ea"/>
                          <a:cs typeface="+mn-cs"/>
                        </a:rPr>
                        <a:t>78%</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000" b="1" kern="1200" dirty="0">
                          <a:solidFill>
                            <a:srgbClr val="787878"/>
                          </a:solidFill>
                          <a:latin typeface="+mn-lt"/>
                          <a:ea typeface="+mn-ea"/>
                          <a:cs typeface="+mn-cs"/>
                        </a:rPr>
                        <a:t>88%</a:t>
                      </a:r>
                      <a:r>
                        <a:rPr lang="en-US" sz="1000" b="1" u="none" strike="noStrike" kern="1200" baseline="30000" dirty="0">
                          <a:solidFill>
                            <a:srgbClr val="787878"/>
                          </a:solidFill>
                          <a:effectLst/>
                          <a:latin typeface="+mn-lt"/>
                          <a:ea typeface="+mn-ea"/>
                          <a:cs typeface="+mn-cs"/>
                        </a:rPr>
                        <a:t>F</a:t>
                      </a:r>
                      <a:endParaRPr lang="en-US" sz="1000" b="1" kern="1200" dirty="0">
                        <a:solidFill>
                          <a:srgbClr val="787878"/>
                        </a:solidFill>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000" kern="1200" dirty="0">
                          <a:solidFill>
                            <a:srgbClr val="787878"/>
                          </a:solidFill>
                          <a:latin typeface="+mn-lt"/>
                          <a:ea typeface="+mn-ea"/>
                          <a:cs typeface="+mn-cs"/>
                        </a:rPr>
                        <a:t>65%</a:t>
                      </a:r>
                    </a:p>
                  </a:txBody>
                  <a:tcPr marL="7620" marR="7620" marT="7620" marB="0"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algn="ctr" fontAlgn="t"/>
                      <a:r>
                        <a:rPr lang="en-US" sz="1000" kern="1200" dirty="0">
                          <a:solidFill>
                            <a:srgbClr val="787878"/>
                          </a:solidFill>
                          <a:latin typeface="+mn-lt"/>
                          <a:ea typeface="+mn-ea"/>
                          <a:cs typeface="+mn-cs"/>
                        </a:rPr>
                        <a:t>64%</a:t>
                      </a:r>
                    </a:p>
                  </a:txBody>
                  <a:tcPr marL="7620" marR="7620" marT="7620" marB="0" anchor="ctr">
                    <a:lnB w="12700" cap="flat" cmpd="sng" algn="ctr">
                      <a:solidFill>
                        <a:schemeClr val="tx1"/>
                      </a:solidFill>
                      <a:prstDash val="dash"/>
                      <a:round/>
                      <a:headEnd type="none" w="med" len="med"/>
                      <a:tailEnd type="none" w="med" len="med"/>
                    </a:lnB>
                  </a:tcPr>
                </a:tc>
                <a:tc>
                  <a:txBody>
                    <a:bodyPr/>
                    <a:lstStyle/>
                    <a:p>
                      <a:pPr algn="ctr" fontAlgn="t"/>
                      <a:r>
                        <a:rPr lang="en-US" sz="1000" kern="1200" dirty="0">
                          <a:solidFill>
                            <a:srgbClr val="787878"/>
                          </a:solidFill>
                          <a:latin typeface="+mn-lt"/>
                          <a:ea typeface="+mn-ea"/>
                          <a:cs typeface="+mn-cs"/>
                        </a:rPr>
                        <a:t>77%</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000" b="1" kern="1200" dirty="0">
                          <a:solidFill>
                            <a:srgbClr val="787878"/>
                          </a:solidFill>
                          <a:latin typeface="+mn-lt"/>
                          <a:ea typeface="+mn-ea"/>
                          <a:cs typeface="+mn-cs"/>
                        </a:rPr>
                        <a:t>86%</a:t>
                      </a:r>
                      <a:r>
                        <a:rPr lang="en-US" sz="1000" b="1" u="none" strike="noStrike" kern="1200" baseline="30000" dirty="0">
                          <a:solidFill>
                            <a:srgbClr val="787878"/>
                          </a:solidFill>
                          <a:effectLst/>
                          <a:latin typeface="+mn-lt"/>
                          <a:ea typeface="+mn-ea"/>
                          <a:cs typeface="+mn-cs"/>
                        </a:rPr>
                        <a:t>G</a:t>
                      </a:r>
                      <a:endParaRPr lang="en-US" sz="1000" b="1" kern="1200" dirty="0">
                        <a:solidFill>
                          <a:srgbClr val="787878"/>
                        </a:solidFill>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000" b="1" kern="1200" dirty="0">
                          <a:solidFill>
                            <a:srgbClr val="787878"/>
                          </a:solidFill>
                          <a:latin typeface="+mn-lt"/>
                          <a:ea typeface="+mn-ea"/>
                          <a:cs typeface="+mn-cs"/>
                        </a:rPr>
                        <a:t>80%</a:t>
                      </a:r>
                      <a:r>
                        <a:rPr lang="en-US" sz="1000" b="1" u="none" strike="noStrike" kern="1200" baseline="30000" dirty="0">
                          <a:solidFill>
                            <a:srgbClr val="787878"/>
                          </a:solidFill>
                          <a:effectLst/>
                          <a:latin typeface="+mn-lt"/>
                          <a:ea typeface="+mn-ea"/>
                          <a:cs typeface="+mn-cs"/>
                        </a:rPr>
                        <a:t>K</a:t>
                      </a:r>
                      <a:endParaRPr lang="en-US" sz="1000" b="1" kern="1200" dirty="0">
                        <a:solidFill>
                          <a:srgbClr val="787878"/>
                        </a:solidFill>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000" kern="1200" dirty="0">
                          <a:solidFill>
                            <a:srgbClr val="787878"/>
                          </a:solidFill>
                          <a:latin typeface="+mn-lt"/>
                          <a:ea typeface="+mn-ea"/>
                          <a:cs typeface="+mn-cs"/>
                        </a:rPr>
                        <a:t>57%</a:t>
                      </a:r>
                    </a:p>
                  </a:txBody>
                  <a:tcPr marL="7620" marR="7620" marT="7620" marB="0"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algn="ctr" fontAlgn="t"/>
                      <a:r>
                        <a:rPr lang="en-US" sz="1000" kern="1200" dirty="0">
                          <a:solidFill>
                            <a:srgbClr val="787878"/>
                          </a:solidFill>
                          <a:latin typeface="+mn-lt"/>
                          <a:ea typeface="+mn-ea"/>
                          <a:cs typeface="+mn-cs"/>
                        </a:rPr>
                        <a:t>83%</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000" kern="1200" dirty="0">
                          <a:solidFill>
                            <a:srgbClr val="787878"/>
                          </a:solidFill>
                          <a:latin typeface="+mn-lt"/>
                          <a:ea typeface="+mn-ea"/>
                          <a:cs typeface="+mn-cs"/>
                        </a:rPr>
                        <a:t>85%</a:t>
                      </a:r>
                      <a:r>
                        <a:rPr lang="en-US" sz="1000" b="1" u="none" strike="noStrike" kern="1200" baseline="30000" dirty="0">
                          <a:solidFill>
                            <a:srgbClr val="787878"/>
                          </a:solidFill>
                          <a:effectLst/>
                          <a:latin typeface="+mn-lt"/>
                          <a:ea typeface="+mn-ea"/>
                          <a:cs typeface="+mn-cs"/>
                        </a:rPr>
                        <a:t>N</a:t>
                      </a:r>
                      <a:endParaRPr lang="en-US" sz="1000" kern="1200" dirty="0">
                        <a:solidFill>
                          <a:srgbClr val="787878"/>
                        </a:solidFill>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000" kern="1200" dirty="0">
                          <a:solidFill>
                            <a:srgbClr val="787878"/>
                          </a:solidFill>
                          <a:latin typeface="+mn-lt"/>
                          <a:ea typeface="+mn-ea"/>
                          <a:cs typeface="+mn-cs"/>
                        </a:rPr>
                        <a:t>68%</a:t>
                      </a:r>
                    </a:p>
                  </a:txBody>
                  <a:tcPr marL="7620" marR="7620" marT="7620" marB="0"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230282895"/>
                  </a:ext>
                </a:extLst>
              </a:tr>
              <a:tr h="0">
                <a:tc>
                  <a:txBody>
                    <a:bodyPr/>
                    <a:lstStyle/>
                    <a:p>
                      <a:pPr marL="91440"/>
                      <a:r>
                        <a:rPr lang="en-US" sz="1000" dirty="0">
                          <a:solidFill>
                            <a:srgbClr val="787878"/>
                          </a:solidFill>
                        </a:rPr>
                        <a:t>Rarely/Never</a:t>
                      </a:r>
                    </a:p>
                  </a:txBody>
                  <a:tcPr anchor="ctr"/>
                </a:tc>
                <a:tc>
                  <a:txBody>
                    <a:bodyPr/>
                    <a:lstStyle/>
                    <a:p>
                      <a:pPr algn="ctr"/>
                      <a:r>
                        <a:rPr lang="en-US" sz="1000" kern="1200" dirty="0">
                          <a:solidFill>
                            <a:srgbClr val="787878"/>
                          </a:solidFill>
                          <a:latin typeface="+mn-lt"/>
                          <a:ea typeface="+mn-ea"/>
                          <a:cs typeface="+mn-cs"/>
                        </a:rPr>
                        <a:t>23%</a:t>
                      </a:r>
                    </a:p>
                  </a:txBody>
                  <a:tcPr anchor="ctr"/>
                </a:tc>
                <a:tc>
                  <a:txBody>
                    <a:bodyPr/>
                    <a:lstStyle/>
                    <a:p>
                      <a:pPr algn="ctr"/>
                      <a:r>
                        <a:rPr lang="en-US" sz="1000" kern="1200" dirty="0">
                          <a:solidFill>
                            <a:srgbClr val="787878"/>
                          </a:solidFill>
                          <a:latin typeface="+mn-lt"/>
                          <a:ea typeface="+mn-ea"/>
                          <a:cs typeface="+mn-cs"/>
                        </a:rPr>
                        <a:t>27%</a:t>
                      </a:r>
                    </a:p>
                  </a:txBody>
                  <a:tcPr anchor="ctr"/>
                </a:tc>
                <a:tc>
                  <a:txBody>
                    <a:bodyPr/>
                    <a:lstStyle/>
                    <a:p>
                      <a:pPr algn="ctr"/>
                      <a:r>
                        <a:rPr lang="en-US" sz="1000" kern="1200" dirty="0">
                          <a:solidFill>
                            <a:srgbClr val="787878"/>
                          </a:solidFill>
                          <a:latin typeface="+mn-lt"/>
                          <a:ea typeface="+mn-ea"/>
                          <a:cs typeface="+mn-cs"/>
                        </a:rPr>
                        <a:t>19%</a:t>
                      </a:r>
                    </a:p>
                  </a:txBody>
                  <a:tcPr anchor="ctr"/>
                </a:tc>
                <a:tc>
                  <a:txBody>
                    <a:bodyPr/>
                    <a:lstStyle/>
                    <a:p>
                      <a:pPr algn="ctr"/>
                      <a:r>
                        <a:rPr lang="en-US" sz="1000" kern="1200" dirty="0">
                          <a:solidFill>
                            <a:srgbClr val="787878"/>
                          </a:solidFill>
                          <a:latin typeface="+mn-lt"/>
                          <a:ea typeface="+mn-ea"/>
                          <a:cs typeface="+mn-cs"/>
                        </a:rPr>
                        <a:t>23%</a:t>
                      </a:r>
                    </a:p>
                  </a:txBody>
                  <a:tcPr anchor="ctr"/>
                </a:tc>
                <a:tc>
                  <a:txBody>
                    <a:bodyPr/>
                    <a:lstStyle/>
                    <a:p>
                      <a:pPr algn="ctr"/>
                      <a:r>
                        <a:rPr lang="en-US" sz="1000" kern="1200" dirty="0">
                          <a:solidFill>
                            <a:srgbClr val="787878"/>
                          </a:solidFill>
                          <a:latin typeface="+mn-lt"/>
                          <a:ea typeface="+mn-ea"/>
                          <a:cs typeface="+mn-cs"/>
                        </a:rPr>
                        <a:t>22%</a:t>
                      </a:r>
                    </a:p>
                  </a:txBody>
                  <a:tcPr anchor="ctr"/>
                </a:tc>
                <a:tc>
                  <a:txBody>
                    <a:bodyPr/>
                    <a:lstStyle/>
                    <a:p>
                      <a:pPr algn="ctr"/>
                      <a:r>
                        <a:rPr lang="en-US" sz="1000" kern="1200" dirty="0">
                          <a:solidFill>
                            <a:srgbClr val="787878"/>
                          </a:solidFill>
                          <a:latin typeface="+mn-lt"/>
                          <a:ea typeface="+mn-ea"/>
                          <a:cs typeface="+mn-cs"/>
                        </a:rPr>
                        <a:t>12%</a:t>
                      </a:r>
                    </a:p>
                  </a:txBody>
                  <a:tcPr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a:r>
                        <a:rPr lang="en-US" sz="1000" b="1" kern="1200" dirty="0">
                          <a:solidFill>
                            <a:srgbClr val="787878"/>
                          </a:solidFill>
                          <a:latin typeface="+mn-lt"/>
                          <a:ea typeface="+mn-ea"/>
                          <a:cs typeface="+mn-cs"/>
                        </a:rPr>
                        <a:t>35%</a:t>
                      </a:r>
                      <a:r>
                        <a:rPr lang="en-US" sz="1000" b="1" u="none" strike="noStrike" kern="1200" baseline="30000" dirty="0">
                          <a:solidFill>
                            <a:srgbClr val="787878"/>
                          </a:solidFill>
                          <a:effectLst/>
                          <a:latin typeface="+mn-lt"/>
                          <a:ea typeface="+mn-ea"/>
                          <a:cs typeface="+mn-cs"/>
                        </a:rPr>
                        <a:t>E</a:t>
                      </a:r>
                      <a:endParaRPr lang="en-US" sz="10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a:r>
                        <a:rPr lang="en-US" sz="1000" b="1" kern="1200" dirty="0">
                          <a:solidFill>
                            <a:srgbClr val="787878"/>
                          </a:solidFill>
                          <a:latin typeface="+mn-lt"/>
                          <a:ea typeface="+mn-ea"/>
                          <a:cs typeface="+mn-cs"/>
                        </a:rPr>
                        <a:t>36%</a:t>
                      </a:r>
                      <a:r>
                        <a:rPr lang="en-US" sz="1000" b="1" u="none" strike="noStrike" kern="1200" baseline="30000" dirty="0">
                          <a:solidFill>
                            <a:srgbClr val="787878"/>
                          </a:solidFill>
                          <a:effectLst/>
                          <a:latin typeface="+mn-lt"/>
                          <a:ea typeface="+mn-ea"/>
                          <a:cs typeface="+mn-cs"/>
                        </a:rPr>
                        <a:t>I</a:t>
                      </a:r>
                      <a:endParaRPr lang="en-US" sz="10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a:r>
                        <a:rPr lang="en-US" sz="1000" kern="1200" dirty="0">
                          <a:solidFill>
                            <a:srgbClr val="787878"/>
                          </a:solidFill>
                          <a:latin typeface="+mn-lt"/>
                          <a:ea typeface="+mn-ea"/>
                          <a:cs typeface="+mn-cs"/>
                        </a:rPr>
                        <a:t>23%</a:t>
                      </a:r>
                    </a:p>
                  </a:txBody>
                  <a:tcPr anchor="ctr">
                    <a:lnL w="12700" cap="flat" cmpd="sng" algn="ctr">
                      <a:solidFill>
                        <a:schemeClr val="tx1"/>
                      </a:solidFill>
                      <a:prstDash val="dash"/>
                      <a:round/>
                      <a:headEnd type="none" w="med" len="med"/>
                      <a:tailEnd type="none" w="med" len="med"/>
                    </a:lnL>
                  </a:tcPr>
                </a:tc>
                <a:tc>
                  <a:txBody>
                    <a:bodyPr/>
                    <a:lstStyle/>
                    <a:p>
                      <a:pPr algn="ctr"/>
                      <a:r>
                        <a:rPr lang="en-US" sz="1000" kern="1200" dirty="0">
                          <a:solidFill>
                            <a:srgbClr val="787878"/>
                          </a:solidFill>
                          <a:latin typeface="+mn-lt"/>
                          <a:ea typeface="+mn-ea"/>
                          <a:cs typeface="+mn-cs"/>
                        </a:rPr>
                        <a:t>14%</a:t>
                      </a:r>
                    </a:p>
                  </a:txBody>
                  <a:tcPr anchor="ctr">
                    <a:lnT w="12700" cap="flat" cmpd="sng" algn="ctr">
                      <a:solidFill>
                        <a:schemeClr val="tx1"/>
                      </a:solidFill>
                      <a:prstDash val="dash"/>
                      <a:round/>
                      <a:headEnd type="none" w="med" len="med"/>
                      <a:tailEnd type="none" w="med" len="med"/>
                    </a:lnT>
                  </a:tcPr>
                </a:tc>
                <a:tc>
                  <a:txBody>
                    <a:bodyPr/>
                    <a:lstStyle/>
                    <a:p>
                      <a:pPr algn="ctr"/>
                      <a:r>
                        <a:rPr lang="en-US" sz="1000" kern="1200" dirty="0">
                          <a:solidFill>
                            <a:srgbClr val="787878"/>
                          </a:solidFill>
                          <a:latin typeface="+mn-lt"/>
                          <a:ea typeface="+mn-ea"/>
                          <a:cs typeface="+mn-cs"/>
                        </a:rPr>
                        <a:t>20%</a:t>
                      </a:r>
                    </a:p>
                  </a:txBody>
                  <a:tcPr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a:r>
                        <a:rPr lang="en-US" sz="1000" b="1" kern="1200" dirty="0">
                          <a:solidFill>
                            <a:srgbClr val="787878"/>
                          </a:solidFill>
                          <a:latin typeface="+mn-lt"/>
                          <a:ea typeface="+mn-ea"/>
                          <a:cs typeface="+mn-cs"/>
                        </a:rPr>
                        <a:t>43%</a:t>
                      </a:r>
                      <a:r>
                        <a:rPr lang="en-US" sz="1000" b="1" u="none" strike="noStrike" kern="1200" baseline="30000" dirty="0">
                          <a:solidFill>
                            <a:srgbClr val="787878"/>
                          </a:solidFill>
                          <a:effectLst/>
                          <a:latin typeface="+mn-lt"/>
                          <a:ea typeface="+mn-ea"/>
                          <a:cs typeface="+mn-cs"/>
                        </a:rPr>
                        <a:t>J</a:t>
                      </a:r>
                      <a:endParaRPr lang="en-US" sz="10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a:r>
                        <a:rPr lang="en-US" sz="1000" kern="1200" dirty="0">
                          <a:solidFill>
                            <a:srgbClr val="787878"/>
                          </a:solidFill>
                          <a:latin typeface="+mn-lt"/>
                          <a:ea typeface="+mn-ea"/>
                          <a:cs typeface="+mn-cs"/>
                        </a:rPr>
                        <a:t>17%</a:t>
                      </a:r>
                    </a:p>
                  </a:txBody>
                  <a:tcPr anchor="ctr">
                    <a:lnL w="12700" cap="flat" cmpd="sng" algn="ctr">
                      <a:solidFill>
                        <a:schemeClr val="tx1"/>
                      </a:solidFill>
                      <a:prstDash val="dash"/>
                      <a:round/>
                      <a:headEnd type="none" w="med" len="med"/>
                      <a:tailEnd type="none" w="med" len="med"/>
                    </a:lnL>
                  </a:tcPr>
                </a:tc>
                <a:tc>
                  <a:txBody>
                    <a:bodyPr/>
                    <a:lstStyle/>
                    <a:p>
                      <a:pPr algn="ctr"/>
                      <a:r>
                        <a:rPr lang="en-US" sz="1000" kern="1200" dirty="0">
                          <a:solidFill>
                            <a:srgbClr val="787878"/>
                          </a:solidFill>
                          <a:latin typeface="+mn-lt"/>
                          <a:ea typeface="+mn-ea"/>
                          <a:cs typeface="+mn-cs"/>
                        </a:rPr>
                        <a:t>15%</a:t>
                      </a:r>
                    </a:p>
                  </a:txBody>
                  <a:tcPr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a:r>
                        <a:rPr lang="en-US" sz="1000" b="1" kern="1200" dirty="0">
                          <a:solidFill>
                            <a:srgbClr val="787878"/>
                          </a:solidFill>
                          <a:latin typeface="+mn-lt"/>
                          <a:ea typeface="+mn-ea"/>
                          <a:cs typeface="+mn-cs"/>
                        </a:rPr>
                        <a:t>32%</a:t>
                      </a:r>
                      <a:r>
                        <a:rPr lang="en-US" sz="1000" b="1" u="none" strike="noStrike" kern="1200" baseline="30000" dirty="0">
                          <a:solidFill>
                            <a:srgbClr val="787878"/>
                          </a:solidFill>
                          <a:effectLst/>
                          <a:latin typeface="+mn-lt"/>
                          <a:ea typeface="+mn-ea"/>
                          <a:cs typeface="+mn-cs"/>
                        </a:rPr>
                        <a:t>M</a:t>
                      </a:r>
                      <a:endParaRPr lang="en-US" sz="10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3120229334"/>
                  </a:ext>
                </a:extLst>
              </a:tr>
            </a:tbl>
          </a:graphicData>
        </a:graphic>
      </p:graphicFrame>
      <p:sp>
        <p:nvSpPr>
          <p:cNvPr id="4" name="TextBox 3">
            <a:extLst>
              <a:ext uri="{FF2B5EF4-FFF2-40B4-BE49-F238E27FC236}">
                <a16:creationId xmlns:a16="http://schemas.microsoft.com/office/drawing/2014/main" id="{C8FC2E08-ABFB-463F-8A94-6D6A5674C980}"/>
              </a:ext>
            </a:extLst>
          </p:cNvPr>
          <p:cNvSpPr txBox="1"/>
          <p:nvPr/>
        </p:nvSpPr>
        <p:spPr>
          <a:xfrm>
            <a:off x="201180" y="5830412"/>
            <a:ext cx="8472477" cy="646331"/>
          </a:xfrm>
          <a:prstGeom prst="rect">
            <a:avLst/>
          </a:prstGeom>
          <a:noFill/>
        </p:spPr>
        <p:txBody>
          <a:bodyPr wrap="square" rtlCol="0">
            <a:spAutoFit/>
          </a:bodyPr>
          <a:lstStyle/>
          <a:p>
            <a:r>
              <a:rPr lang="en-US" sz="900" dirty="0">
                <a:solidFill>
                  <a:srgbClr val="787878"/>
                </a:solidFill>
              </a:rPr>
              <a:t>Q14. Which of the following statements comes closest to your view (even if neither is exactly right)? </a:t>
            </a:r>
            <a:r>
              <a:rPr lang="en-US" sz="900" i="1" dirty="0">
                <a:solidFill>
                  <a:srgbClr val="787878"/>
                </a:solidFill>
              </a:rPr>
              <a:t>Base: Total Respondents (n=783)</a:t>
            </a:r>
            <a:endParaRPr lang="en-US" sz="900" dirty="0">
              <a:solidFill>
                <a:srgbClr val="787878"/>
              </a:solidFill>
            </a:endParaRPr>
          </a:p>
          <a:p>
            <a:r>
              <a:rPr lang="en-US" sz="900" dirty="0">
                <a:solidFill>
                  <a:srgbClr val="787878"/>
                </a:solidFill>
              </a:rPr>
              <a:t>Q18. In the past year, how often have you been a passenger in a vehicle driven by someone after that person used marijuana? </a:t>
            </a:r>
            <a:r>
              <a:rPr lang="en-US" sz="900" i="1" dirty="0">
                <a:solidFill>
                  <a:srgbClr val="787878"/>
                </a:solidFill>
              </a:rPr>
              <a:t>Base: Total Respondents (n=783)</a:t>
            </a:r>
            <a:endParaRPr lang="en-US" sz="900" dirty="0">
              <a:solidFill>
                <a:srgbClr val="787878"/>
              </a:solidFill>
            </a:endParaRPr>
          </a:p>
          <a:p>
            <a:r>
              <a:rPr lang="en-US" sz="900" dirty="0">
                <a:solidFill>
                  <a:srgbClr val="787878"/>
                </a:solidFill>
              </a:rPr>
              <a:t>Q19. In the past year, how often have you driven after using marijuana (within a few hours of use)? </a:t>
            </a:r>
            <a:r>
              <a:rPr lang="en-US" sz="900" i="1" dirty="0">
                <a:solidFill>
                  <a:srgbClr val="787878"/>
                </a:solidFill>
              </a:rPr>
              <a:t>Base: Past Year Marijuana Users (n=333)</a:t>
            </a:r>
          </a:p>
          <a:p>
            <a:r>
              <a:rPr lang="en-US" sz="900" dirty="0">
                <a:solidFill>
                  <a:srgbClr val="787878"/>
                </a:solidFill>
              </a:rPr>
              <a:t>Q16. Prior to using marijuana, how often do you have a plan for a sober ride to drive you? </a:t>
            </a:r>
            <a:r>
              <a:rPr lang="en-US" sz="900" i="1" dirty="0">
                <a:solidFill>
                  <a:srgbClr val="787878"/>
                </a:solidFill>
              </a:rPr>
              <a:t>Base: Marijuana Users (n=468)</a:t>
            </a:r>
            <a:r>
              <a:rPr lang="en-US" sz="900" dirty="0">
                <a:solidFill>
                  <a:srgbClr val="787878"/>
                </a:solidFill>
              </a:rPr>
              <a:t> </a:t>
            </a:r>
          </a:p>
        </p:txBody>
      </p:sp>
      <p:sp>
        <p:nvSpPr>
          <p:cNvPr id="6" name="Rectangle 5">
            <a:extLst>
              <a:ext uri="{FF2B5EF4-FFF2-40B4-BE49-F238E27FC236}">
                <a16:creationId xmlns:a16="http://schemas.microsoft.com/office/drawing/2014/main" id="{67F9FE5B-369C-4095-8513-3657503823DB}"/>
              </a:ext>
            </a:extLst>
          </p:cNvPr>
          <p:cNvSpPr/>
          <p:nvPr/>
        </p:nvSpPr>
        <p:spPr>
          <a:xfrm>
            <a:off x="8179724" y="6369022"/>
            <a:ext cx="4012276" cy="215444"/>
          </a:xfrm>
          <a:prstGeom prst="rect">
            <a:avLst/>
          </a:prstGeom>
        </p:spPr>
        <p:txBody>
          <a:bodyPr wrap="square">
            <a:spAutoFit/>
          </a:bodyPr>
          <a:lstStyle/>
          <a:p>
            <a:pPr marL="342900" indent="-342900" fontAlgn="base">
              <a:spcBef>
                <a:spcPct val="0"/>
              </a:spcBef>
              <a:spcAft>
                <a:spcPct val="0"/>
              </a:spcAft>
              <a:tabLst>
                <a:tab pos="346075" algn="l"/>
              </a:tabLst>
            </a:pPr>
            <a:r>
              <a:rPr lang="en-US" sz="800" i="1" dirty="0">
                <a:solidFill>
                  <a:srgbClr val="787878"/>
                </a:solidFill>
                <a:ea typeface="ＭＳ Ｐゴシック" charset="0"/>
                <a:sym typeface="Symbol" pitchFamily="18" charset="2"/>
              </a:rPr>
              <a:t>A/B, C/D/E/F, G/H/I, J/K/L, M/N Denotes Significance at the 95% confidence level</a:t>
            </a:r>
            <a:endParaRPr lang="en-US" sz="800" i="1" dirty="0">
              <a:solidFill>
                <a:srgbClr val="787878"/>
              </a:solidFill>
              <a:ea typeface="ＭＳ Ｐゴシック" charset="0"/>
            </a:endParaRPr>
          </a:p>
        </p:txBody>
      </p:sp>
      <p:sp>
        <p:nvSpPr>
          <p:cNvPr id="2" name="Rectangle 1">
            <a:extLst>
              <a:ext uri="{FF2B5EF4-FFF2-40B4-BE49-F238E27FC236}">
                <a16:creationId xmlns:a16="http://schemas.microsoft.com/office/drawing/2014/main" id="{AF2F322C-E4BF-34ED-DEA4-A47FFD13F66B}"/>
              </a:ext>
            </a:extLst>
          </p:cNvPr>
          <p:cNvSpPr/>
          <p:nvPr/>
        </p:nvSpPr>
        <p:spPr>
          <a:xfrm>
            <a:off x="10794732" y="6584466"/>
            <a:ext cx="1141659" cy="215444"/>
          </a:xfrm>
          <a:prstGeom prst="rect">
            <a:avLst/>
          </a:prstGeom>
        </p:spPr>
        <p:txBody>
          <a:bodyPr wrap="none">
            <a:spAutoFit/>
          </a:bodyPr>
          <a:lstStyle/>
          <a:p>
            <a:r>
              <a:rPr lang="en-US" sz="800" baseline="30000" dirty="0">
                <a:solidFill>
                  <a:srgbClr val="787878"/>
                </a:solidFill>
              </a:rPr>
              <a:t>+ </a:t>
            </a:r>
            <a:r>
              <a:rPr lang="en-US" sz="800" i="1" dirty="0">
                <a:solidFill>
                  <a:srgbClr val="787878"/>
                </a:solidFill>
              </a:rPr>
              <a:t>Caution: Small base</a:t>
            </a:r>
          </a:p>
        </p:txBody>
      </p:sp>
    </p:spTree>
    <p:extLst>
      <p:ext uri="{BB962C8B-B14F-4D97-AF65-F5344CB8AC3E}">
        <p14:creationId xmlns:p14="http://schemas.microsoft.com/office/powerpoint/2010/main" val="21187128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02B08C5-F168-440B-83C5-3340EBD0D5E1}"/>
              </a:ext>
            </a:extLst>
          </p:cNvPr>
          <p:cNvGraphicFramePr>
            <a:graphicFrameLocks noGrp="1"/>
          </p:cNvGraphicFramePr>
          <p:nvPr>
            <p:extLst>
              <p:ext uri="{D42A27DB-BD31-4B8C-83A1-F6EECF244321}">
                <p14:modId xmlns:p14="http://schemas.microsoft.com/office/powerpoint/2010/main" val="605220637"/>
              </p:ext>
            </p:extLst>
          </p:nvPr>
        </p:nvGraphicFramePr>
        <p:xfrm>
          <a:off x="8792" y="-13632"/>
          <a:ext cx="12174417" cy="6084176"/>
        </p:xfrm>
        <a:graphic>
          <a:graphicData uri="http://schemas.openxmlformats.org/drawingml/2006/table">
            <a:tbl>
              <a:tblPr firstRow="1" bandRow="1">
                <a:tableStyleId>{5C22544A-7EE6-4342-B048-85BDC9FD1C3A}</a:tableStyleId>
              </a:tblPr>
              <a:tblGrid>
                <a:gridCol w="2833135">
                  <a:extLst>
                    <a:ext uri="{9D8B030D-6E8A-4147-A177-3AD203B41FA5}">
                      <a16:colId xmlns:a16="http://schemas.microsoft.com/office/drawing/2014/main" val="1240681540"/>
                    </a:ext>
                  </a:extLst>
                </a:gridCol>
                <a:gridCol w="678755">
                  <a:extLst>
                    <a:ext uri="{9D8B030D-6E8A-4147-A177-3AD203B41FA5}">
                      <a16:colId xmlns:a16="http://schemas.microsoft.com/office/drawing/2014/main" val="2570402629"/>
                    </a:ext>
                  </a:extLst>
                </a:gridCol>
                <a:gridCol w="888032">
                  <a:extLst>
                    <a:ext uri="{9D8B030D-6E8A-4147-A177-3AD203B41FA5}">
                      <a16:colId xmlns:a16="http://schemas.microsoft.com/office/drawing/2014/main" val="2157340710"/>
                    </a:ext>
                  </a:extLst>
                </a:gridCol>
                <a:gridCol w="859972">
                  <a:extLst>
                    <a:ext uri="{9D8B030D-6E8A-4147-A177-3AD203B41FA5}">
                      <a16:colId xmlns:a16="http://schemas.microsoft.com/office/drawing/2014/main" val="3142903325"/>
                    </a:ext>
                  </a:extLst>
                </a:gridCol>
                <a:gridCol w="903514">
                  <a:extLst>
                    <a:ext uri="{9D8B030D-6E8A-4147-A177-3AD203B41FA5}">
                      <a16:colId xmlns:a16="http://schemas.microsoft.com/office/drawing/2014/main" val="2265794705"/>
                    </a:ext>
                  </a:extLst>
                </a:gridCol>
                <a:gridCol w="870857">
                  <a:extLst>
                    <a:ext uri="{9D8B030D-6E8A-4147-A177-3AD203B41FA5}">
                      <a16:colId xmlns:a16="http://schemas.microsoft.com/office/drawing/2014/main" val="30671488"/>
                    </a:ext>
                  </a:extLst>
                </a:gridCol>
                <a:gridCol w="1066800">
                  <a:extLst>
                    <a:ext uri="{9D8B030D-6E8A-4147-A177-3AD203B41FA5}">
                      <a16:colId xmlns:a16="http://schemas.microsoft.com/office/drawing/2014/main" val="4001363844"/>
                    </a:ext>
                  </a:extLst>
                </a:gridCol>
                <a:gridCol w="674914">
                  <a:extLst>
                    <a:ext uri="{9D8B030D-6E8A-4147-A177-3AD203B41FA5}">
                      <a16:colId xmlns:a16="http://schemas.microsoft.com/office/drawing/2014/main" val="246323658"/>
                    </a:ext>
                  </a:extLst>
                </a:gridCol>
                <a:gridCol w="582386">
                  <a:extLst>
                    <a:ext uri="{9D8B030D-6E8A-4147-A177-3AD203B41FA5}">
                      <a16:colId xmlns:a16="http://schemas.microsoft.com/office/drawing/2014/main" val="2651140064"/>
                    </a:ext>
                  </a:extLst>
                </a:gridCol>
                <a:gridCol w="582386">
                  <a:extLst>
                    <a:ext uri="{9D8B030D-6E8A-4147-A177-3AD203B41FA5}">
                      <a16:colId xmlns:a16="http://schemas.microsoft.com/office/drawing/2014/main" val="4027087062"/>
                    </a:ext>
                  </a:extLst>
                </a:gridCol>
                <a:gridCol w="580294">
                  <a:extLst>
                    <a:ext uri="{9D8B030D-6E8A-4147-A177-3AD203B41FA5}">
                      <a16:colId xmlns:a16="http://schemas.microsoft.com/office/drawing/2014/main" val="1027386494"/>
                    </a:ext>
                  </a:extLst>
                </a:gridCol>
                <a:gridCol w="580294">
                  <a:extLst>
                    <a:ext uri="{9D8B030D-6E8A-4147-A177-3AD203B41FA5}">
                      <a16:colId xmlns:a16="http://schemas.microsoft.com/office/drawing/2014/main" val="4259349456"/>
                    </a:ext>
                  </a:extLst>
                </a:gridCol>
                <a:gridCol w="536539">
                  <a:extLst>
                    <a:ext uri="{9D8B030D-6E8A-4147-A177-3AD203B41FA5}">
                      <a16:colId xmlns:a16="http://schemas.microsoft.com/office/drawing/2014/main" val="92412485"/>
                    </a:ext>
                  </a:extLst>
                </a:gridCol>
                <a:gridCol w="536539">
                  <a:extLst>
                    <a:ext uri="{9D8B030D-6E8A-4147-A177-3AD203B41FA5}">
                      <a16:colId xmlns:a16="http://schemas.microsoft.com/office/drawing/2014/main" val="650289322"/>
                    </a:ext>
                  </a:extLst>
                </a:gridCol>
              </a:tblGrid>
              <a:tr h="500706">
                <a:tc>
                  <a:txBody>
                    <a:bodyPr/>
                    <a:lstStyle/>
                    <a:p>
                      <a:endParaRPr lang="en-US" sz="1100" dirty="0"/>
                    </a:p>
                  </a:txBody>
                  <a:tcPr/>
                </a:tc>
                <a:tc>
                  <a:txBody>
                    <a:bodyPr/>
                    <a:lstStyle/>
                    <a:p>
                      <a:pPr algn="ctr"/>
                      <a:endParaRPr lang="en-US" sz="1100" dirty="0"/>
                    </a:p>
                  </a:txBody>
                  <a:tcPr anchor="ctr"/>
                </a:tc>
                <a:tc gridSpan="3">
                  <a:txBody>
                    <a:bodyPr/>
                    <a:lstStyle/>
                    <a:p>
                      <a:pPr algn="ctr"/>
                      <a:r>
                        <a:rPr lang="en-US" sz="1000" dirty="0"/>
                        <a:t>Vehicle Driven</a:t>
                      </a:r>
                    </a:p>
                  </a:txBody>
                  <a:tcPr anchor="ctr"/>
                </a:tc>
                <a:tc hMerge="1">
                  <a:txBody>
                    <a:bodyPr/>
                    <a:lstStyle/>
                    <a:p>
                      <a:pPr algn="ctr"/>
                      <a:endParaRPr lang="en-US" sz="1050" dirty="0"/>
                    </a:p>
                  </a:txBody>
                  <a:tcPr anchor="ctr"/>
                </a:tc>
                <a:tc hMerge="1">
                  <a:txBody>
                    <a:bodyPr/>
                    <a:lstStyle/>
                    <a:p>
                      <a:pPr algn="ctr"/>
                      <a:endParaRPr lang="en-US" sz="1050" dirty="0"/>
                    </a:p>
                  </a:txBody>
                  <a:tcPr anchor="ctr"/>
                </a:tc>
                <a:tc gridSpan="3">
                  <a:txBody>
                    <a:bodyPr/>
                    <a:lstStyle/>
                    <a:p>
                      <a:pPr algn="ctr"/>
                      <a:r>
                        <a:rPr lang="en-US" sz="1000" dirty="0">
                          <a:solidFill>
                            <a:schemeClr val="bg1"/>
                          </a:solidFill>
                        </a:rPr>
                        <a:t>Driving Between 11PM and 4AM</a:t>
                      </a:r>
                    </a:p>
                  </a:txBody>
                  <a:tcPr anchor="ctr"/>
                </a:tc>
                <a:tc hMerge="1">
                  <a:txBody>
                    <a:bodyPr/>
                    <a:lstStyle/>
                    <a:p>
                      <a:pPr algn="ctr"/>
                      <a:endParaRPr lang="en-US" sz="1050" dirty="0"/>
                    </a:p>
                  </a:txBody>
                  <a:tcPr anchor="ctr"/>
                </a:tc>
                <a:tc hMerge="1">
                  <a:txBody>
                    <a:bodyPr/>
                    <a:lstStyle/>
                    <a:p>
                      <a:pPr algn="ctr"/>
                      <a:endParaRPr lang="en-US" sz="1050" dirty="0"/>
                    </a:p>
                  </a:txBody>
                  <a:tcPr anchor="ctr"/>
                </a:tc>
                <a:tc gridSpan="2">
                  <a:txBody>
                    <a:bodyPr/>
                    <a:lstStyle/>
                    <a:p>
                      <a:pPr algn="ctr"/>
                      <a:r>
                        <a:rPr lang="en-US" sz="1000" dirty="0"/>
                        <a:t>Citation</a:t>
                      </a:r>
                    </a:p>
                  </a:txBody>
                  <a:tcPr anchor="ctr"/>
                </a:tc>
                <a:tc hMerge="1">
                  <a:txBody>
                    <a:bodyPr/>
                    <a:lstStyle/>
                    <a:p>
                      <a:pPr algn="ctr"/>
                      <a:endParaRPr lang="en-US" sz="1050" dirty="0"/>
                    </a:p>
                  </a:txBody>
                  <a:tcPr anchor="ctr"/>
                </a:tc>
                <a:tc gridSpan="2">
                  <a:txBody>
                    <a:bodyPr/>
                    <a:lstStyle/>
                    <a:p>
                      <a:pPr algn="ctr"/>
                      <a:r>
                        <a:rPr lang="en-US" sz="1000" dirty="0"/>
                        <a:t>Crash Past Year</a:t>
                      </a:r>
                    </a:p>
                  </a:txBody>
                  <a:tcPr anchor="ctr"/>
                </a:tc>
                <a:tc hMerge="1">
                  <a:txBody>
                    <a:bodyPr/>
                    <a:lstStyle/>
                    <a:p>
                      <a:pPr algn="ctr"/>
                      <a:endParaRPr lang="en-US" sz="1050" dirty="0"/>
                    </a:p>
                  </a:txBody>
                  <a:tcPr anchor="ctr"/>
                </a:tc>
                <a:tc gridSpan="2">
                  <a:txBody>
                    <a:bodyPr/>
                    <a:lstStyle/>
                    <a:p>
                      <a:pPr algn="ctr"/>
                      <a:r>
                        <a:rPr lang="en-US" sz="1000" dirty="0"/>
                        <a:t>Arrested for Driving While Intoxicated</a:t>
                      </a:r>
                    </a:p>
                  </a:txBody>
                  <a:tcPr anchor="ctr"/>
                </a:tc>
                <a:tc hMerge="1">
                  <a:txBody>
                    <a:bodyPr/>
                    <a:lstStyle/>
                    <a:p>
                      <a:pPr algn="ctr"/>
                      <a:endParaRPr lang="en-US" sz="1050" dirty="0"/>
                    </a:p>
                  </a:txBody>
                  <a:tcPr anchor="ctr"/>
                </a:tc>
                <a:extLst>
                  <a:ext uri="{0D108BD9-81ED-4DB2-BD59-A6C34878D82A}">
                    <a16:rowId xmlns:a16="http://schemas.microsoft.com/office/drawing/2014/main" val="1436447748"/>
                  </a:ext>
                </a:extLst>
              </a:tr>
              <a:tr h="848418">
                <a:tc>
                  <a:txBody>
                    <a:bodyPr/>
                    <a:lstStyle/>
                    <a:p>
                      <a:endParaRPr lang="en-US" sz="1100" dirty="0">
                        <a:solidFill>
                          <a:srgbClr val="787878"/>
                        </a:solidFill>
                      </a:endParaRPr>
                    </a:p>
                  </a:txBody>
                  <a:tcPr/>
                </a:tc>
                <a:tc>
                  <a:txBody>
                    <a:bodyPr/>
                    <a:lstStyle/>
                    <a:p>
                      <a:pPr algn="ctr"/>
                      <a:r>
                        <a:rPr lang="en-US" sz="1100" dirty="0">
                          <a:solidFill>
                            <a:srgbClr val="787878"/>
                          </a:solidFill>
                        </a:rPr>
                        <a:t>Total</a:t>
                      </a:r>
                    </a:p>
                  </a:txBody>
                  <a:tcPr anchor="b"/>
                </a:tc>
                <a:tc>
                  <a:txBody>
                    <a:bodyPr/>
                    <a:lstStyle/>
                    <a:p>
                      <a:pPr algn="ctr"/>
                      <a:r>
                        <a:rPr lang="en-US" sz="1100" dirty="0">
                          <a:solidFill>
                            <a:srgbClr val="787878"/>
                          </a:solidFill>
                        </a:rPr>
                        <a:t>Sedan/</a:t>
                      </a:r>
                    </a:p>
                    <a:p>
                      <a:pPr algn="ctr"/>
                      <a:r>
                        <a:rPr lang="en-US" sz="1100" dirty="0">
                          <a:solidFill>
                            <a:srgbClr val="787878"/>
                          </a:solidFill>
                        </a:rPr>
                        <a:t>Coupe</a:t>
                      </a:r>
                    </a:p>
                    <a:p>
                      <a:pPr algn="ctr"/>
                      <a:r>
                        <a:rPr lang="en-US" sz="1100" dirty="0">
                          <a:solidFill>
                            <a:srgbClr val="787878"/>
                          </a:solidFill>
                        </a:rPr>
                        <a:t>(A)</a:t>
                      </a:r>
                    </a:p>
                  </a:txBody>
                  <a:tcPr anchor="b"/>
                </a:tc>
                <a:tc>
                  <a:txBody>
                    <a:bodyPr/>
                    <a:lstStyle/>
                    <a:p>
                      <a:pPr algn="ctr"/>
                      <a:r>
                        <a:rPr lang="en-US" sz="1100" dirty="0">
                          <a:solidFill>
                            <a:srgbClr val="787878"/>
                          </a:solidFill>
                        </a:rPr>
                        <a:t>Truck/</a:t>
                      </a:r>
                    </a:p>
                    <a:p>
                      <a:pPr algn="ctr"/>
                      <a:r>
                        <a:rPr lang="en-US" sz="1100" dirty="0">
                          <a:solidFill>
                            <a:srgbClr val="787878"/>
                          </a:solidFill>
                        </a:rPr>
                        <a:t>SUV/Van</a:t>
                      </a:r>
                    </a:p>
                    <a:p>
                      <a:pPr algn="ctr"/>
                      <a:r>
                        <a:rPr lang="en-US" sz="1100" dirty="0">
                          <a:solidFill>
                            <a:srgbClr val="787878"/>
                          </a:solidFill>
                        </a:rPr>
                        <a:t>(B)</a:t>
                      </a:r>
                    </a:p>
                  </a:txBody>
                  <a:tcPr anchor="b"/>
                </a:tc>
                <a:tc>
                  <a:txBody>
                    <a:bodyPr/>
                    <a:lstStyle/>
                    <a:p>
                      <a:pPr algn="ctr"/>
                      <a:r>
                        <a:rPr lang="en-US" sz="1100" dirty="0">
                          <a:solidFill>
                            <a:srgbClr val="787878"/>
                          </a:solidFill>
                        </a:rPr>
                        <a:t>Motorcycle/Other</a:t>
                      </a:r>
                    </a:p>
                    <a:p>
                      <a:pPr algn="ctr"/>
                      <a:r>
                        <a:rPr lang="en-US" sz="1100" dirty="0">
                          <a:solidFill>
                            <a:srgbClr val="787878"/>
                          </a:solidFill>
                        </a:rPr>
                        <a:t>(C)</a:t>
                      </a:r>
                    </a:p>
                  </a:txBody>
                  <a:tcPr anchor="b"/>
                </a:tc>
                <a:tc>
                  <a:txBody>
                    <a:bodyPr/>
                    <a:lstStyle/>
                    <a:p>
                      <a:pPr algn="ctr"/>
                      <a:r>
                        <a:rPr lang="en-US" sz="1100" dirty="0">
                          <a:solidFill>
                            <a:srgbClr val="787878"/>
                          </a:solidFill>
                        </a:rPr>
                        <a:t>Regularly</a:t>
                      </a:r>
                    </a:p>
                    <a:p>
                      <a:pPr algn="ctr"/>
                      <a:r>
                        <a:rPr lang="en-US" sz="1100" dirty="0">
                          <a:solidFill>
                            <a:srgbClr val="787878"/>
                          </a:solidFill>
                        </a:rPr>
                        <a:t>(D)</a:t>
                      </a:r>
                    </a:p>
                  </a:txBody>
                  <a:tcPr anchor="b"/>
                </a:tc>
                <a:tc>
                  <a:txBody>
                    <a:bodyPr/>
                    <a:lstStyle/>
                    <a:p>
                      <a:pPr algn="ctr"/>
                      <a:r>
                        <a:rPr lang="en-US" sz="1100" dirty="0">
                          <a:solidFill>
                            <a:srgbClr val="787878"/>
                          </a:solidFill>
                        </a:rPr>
                        <a:t>Occasionally</a:t>
                      </a:r>
                    </a:p>
                    <a:p>
                      <a:pPr algn="ctr"/>
                      <a:r>
                        <a:rPr lang="en-US" sz="1100" dirty="0">
                          <a:solidFill>
                            <a:srgbClr val="787878"/>
                          </a:solidFill>
                        </a:rPr>
                        <a:t>(E)</a:t>
                      </a:r>
                    </a:p>
                  </a:txBody>
                  <a:tcPr anchor="b"/>
                </a:tc>
                <a:tc>
                  <a:txBody>
                    <a:bodyPr/>
                    <a:lstStyle/>
                    <a:p>
                      <a:pPr algn="ctr"/>
                      <a:r>
                        <a:rPr lang="en-US" sz="1100" dirty="0">
                          <a:solidFill>
                            <a:srgbClr val="787878"/>
                          </a:solidFill>
                        </a:rPr>
                        <a:t>Never</a:t>
                      </a:r>
                    </a:p>
                    <a:p>
                      <a:pPr algn="ctr"/>
                      <a:r>
                        <a:rPr lang="en-US" sz="1100" dirty="0">
                          <a:solidFill>
                            <a:srgbClr val="787878"/>
                          </a:solidFill>
                        </a:rPr>
                        <a:t>(F)</a:t>
                      </a:r>
                    </a:p>
                  </a:txBody>
                  <a:tcPr anchor="b"/>
                </a:tc>
                <a:tc>
                  <a:txBody>
                    <a:bodyPr/>
                    <a:lstStyle/>
                    <a:p>
                      <a:pPr algn="ctr"/>
                      <a:r>
                        <a:rPr lang="en-US" sz="1100" dirty="0">
                          <a:solidFill>
                            <a:srgbClr val="787878"/>
                          </a:solidFill>
                        </a:rPr>
                        <a:t>Yes</a:t>
                      </a:r>
                    </a:p>
                    <a:p>
                      <a:pPr algn="ctr"/>
                      <a:r>
                        <a:rPr lang="en-US" sz="1100" dirty="0">
                          <a:solidFill>
                            <a:srgbClr val="787878"/>
                          </a:solidFill>
                        </a:rPr>
                        <a:t>(G)</a:t>
                      </a:r>
                    </a:p>
                  </a:txBody>
                  <a:tcPr anchor="b"/>
                </a:tc>
                <a:tc>
                  <a:txBody>
                    <a:bodyPr/>
                    <a:lstStyle/>
                    <a:p>
                      <a:pPr algn="ctr"/>
                      <a:r>
                        <a:rPr lang="en-US" sz="1100" dirty="0">
                          <a:solidFill>
                            <a:srgbClr val="787878"/>
                          </a:solidFill>
                        </a:rPr>
                        <a:t>No</a:t>
                      </a:r>
                    </a:p>
                    <a:p>
                      <a:pPr algn="ctr"/>
                      <a:r>
                        <a:rPr lang="en-US" sz="1100" dirty="0">
                          <a:solidFill>
                            <a:srgbClr val="787878"/>
                          </a:solidFill>
                        </a:rPr>
                        <a:t>(H)</a:t>
                      </a:r>
                    </a:p>
                  </a:txBody>
                  <a:tcPr anchor="b"/>
                </a:tc>
                <a:tc>
                  <a:txBody>
                    <a:bodyPr/>
                    <a:lstStyle/>
                    <a:p>
                      <a:pPr algn="ctr"/>
                      <a:r>
                        <a:rPr lang="en-US" sz="1100" dirty="0">
                          <a:solidFill>
                            <a:srgbClr val="787878"/>
                          </a:solidFill>
                        </a:rPr>
                        <a:t>Yes</a:t>
                      </a:r>
                    </a:p>
                    <a:p>
                      <a:pPr algn="ctr"/>
                      <a:r>
                        <a:rPr lang="en-US" sz="1100" dirty="0">
                          <a:solidFill>
                            <a:srgbClr val="787878"/>
                          </a:solidFill>
                        </a:rPr>
                        <a:t>(I)</a:t>
                      </a:r>
                    </a:p>
                  </a:txBody>
                  <a:tcPr anchor="b"/>
                </a:tc>
                <a:tc>
                  <a:txBody>
                    <a:bodyPr/>
                    <a:lstStyle/>
                    <a:p>
                      <a:pPr algn="ctr"/>
                      <a:r>
                        <a:rPr lang="en-US" sz="1100" dirty="0">
                          <a:solidFill>
                            <a:srgbClr val="787878"/>
                          </a:solidFill>
                        </a:rPr>
                        <a:t>No</a:t>
                      </a:r>
                    </a:p>
                    <a:p>
                      <a:pPr algn="ctr"/>
                      <a:r>
                        <a:rPr lang="en-US" sz="1100" dirty="0">
                          <a:solidFill>
                            <a:srgbClr val="787878"/>
                          </a:solidFill>
                        </a:rPr>
                        <a:t>(J)</a:t>
                      </a:r>
                    </a:p>
                  </a:txBody>
                  <a:tcPr anchor="b"/>
                </a:tc>
                <a:tc>
                  <a:txBody>
                    <a:bodyPr/>
                    <a:lstStyle/>
                    <a:p>
                      <a:pPr algn="ctr"/>
                      <a:r>
                        <a:rPr lang="en-US" sz="1100" dirty="0">
                          <a:solidFill>
                            <a:srgbClr val="787878"/>
                          </a:solidFill>
                        </a:rPr>
                        <a:t>Yes</a:t>
                      </a:r>
                    </a:p>
                    <a:p>
                      <a:pPr algn="ctr"/>
                      <a:r>
                        <a:rPr lang="en-US" sz="1100" dirty="0">
                          <a:solidFill>
                            <a:srgbClr val="787878"/>
                          </a:solidFill>
                        </a:rPr>
                        <a:t>(K)</a:t>
                      </a:r>
                    </a:p>
                  </a:txBody>
                  <a:tcPr anchor="b"/>
                </a:tc>
                <a:tc>
                  <a:txBody>
                    <a:bodyPr/>
                    <a:lstStyle/>
                    <a:p>
                      <a:pPr algn="ctr"/>
                      <a:r>
                        <a:rPr lang="en-US" sz="1100" dirty="0">
                          <a:solidFill>
                            <a:srgbClr val="787878"/>
                          </a:solidFill>
                        </a:rPr>
                        <a:t>No</a:t>
                      </a:r>
                    </a:p>
                    <a:p>
                      <a:pPr algn="ctr"/>
                      <a:r>
                        <a:rPr lang="en-US" sz="1100" dirty="0">
                          <a:solidFill>
                            <a:srgbClr val="787878"/>
                          </a:solidFill>
                        </a:rPr>
                        <a:t>(L)</a:t>
                      </a:r>
                    </a:p>
                  </a:txBody>
                  <a:tcPr anchor="b"/>
                </a:tc>
                <a:extLst>
                  <a:ext uri="{0D108BD9-81ED-4DB2-BD59-A6C34878D82A}">
                    <a16:rowId xmlns:a16="http://schemas.microsoft.com/office/drawing/2014/main" val="2101787618"/>
                  </a:ext>
                </a:extLst>
              </a:tr>
              <a:tr h="236444">
                <a:tc>
                  <a:txBody>
                    <a:bodyPr/>
                    <a:lstStyle/>
                    <a:p>
                      <a:r>
                        <a:rPr lang="en-US" sz="1100" dirty="0">
                          <a:solidFill>
                            <a:srgbClr val="787878"/>
                          </a:solidFill>
                        </a:rPr>
                        <a:t>Total</a:t>
                      </a:r>
                    </a:p>
                  </a:txBody>
                  <a:tcPr anchor="ctr"/>
                </a:tc>
                <a:tc>
                  <a:txBody>
                    <a:bodyPr/>
                    <a:lstStyle/>
                    <a:p>
                      <a:pPr algn="ctr" fontAlgn="t"/>
                      <a:r>
                        <a:rPr lang="en-US" sz="1100" b="0" i="0" u="none" strike="noStrike" kern="1200" baseline="0" dirty="0">
                          <a:solidFill>
                            <a:srgbClr val="787878"/>
                          </a:solidFill>
                          <a:effectLst/>
                          <a:latin typeface="+mn-lt"/>
                          <a:ea typeface="+mn-ea"/>
                          <a:cs typeface="+mn-cs"/>
                        </a:rPr>
                        <a:t>783</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411</a:t>
                      </a:r>
                    </a:p>
                  </a:txBody>
                  <a:tcPr marL="7620" marR="7620" marT="7620" marB="0" anchor="ctr"/>
                </a:tc>
                <a:tc>
                  <a:txBody>
                    <a:bodyPr/>
                    <a:lstStyle/>
                    <a:p>
                      <a:pPr algn="ctr"/>
                      <a:endParaRPr lang="en-US" sz="1100" dirty="0">
                        <a:solidFill>
                          <a:srgbClr val="787878"/>
                        </a:solidFill>
                        <a:latin typeface="+mn-lt"/>
                      </a:endParaRP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23*</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156</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350</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277</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69*</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714</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62*</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721</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62*</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721</a:t>
                      </a:r>
                    </a:p>
                  </a:txBody>
                  <a:tcPr marL="7620" marR="7620" marT="7620" marB="0" anchor="ctr"/>
                </a:tc>
                <a:extLst>
                  <a:ext uri="{0D108BD9-81ED-4DB2-BD59-A6C34878D82A}">
                    <a16:rowId xmlns:a16="http://schemas.microsoft.com/office/drawing/2014/main" val="429540863"/>
                  </a:ext>
                </a:extLst>
              </a:tr>
              <a:tr h="542431">
                <a:tc>
                  <a:txBody>
                    <a:bodyPr/>
                    <a:lstStyle/>
                    <a:p>
                      <a:r>
                        <a:rPr lang="en-US" sz="1100" dirty="0">
                          <a:solidFill>
                            <a:srgbClr val="787878"/>
                          </a:solidFill>
                        </a:rPr>
                        <a:t>People who consume marijuana tend to drive slower and more cautiously and are usually safer drivers</a:t>
                      </a:r>
                    </a:p>
                  </a:txBody>
                  <a:tcPr anchor="ctr"/>
                </a:tc>
                <a:tc>
                  <a:txBody>
                    <a:bodyPr/>
                    <a:lstStyle/>
                    <a:p>
                      <a:pPr algn="ctr" fontAlgn="t"/>
                      <a:r>
                        <a:rPr lang="en-US" sz="1100" b="0" i="0" u="none" strike="noStrike" kern="1200" baseline="0" dirty="0">
                          <a:solidFill>
                            <a:srgbClr val="787878"/>
                          </a:solidFill>
                          <a:effectLst/>
                          <a:latin typeface="+mn-lt"/>
                          <a:ea typeface="+mn-ea"/>
                          <a:cs typeface="+mn-cs"/>
                        </a:rPr>
                        <a:t>30%</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33%</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26%</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33%</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baseline="0" dirty="0">
                          <a:solidFill>
                            <a:srgbClr val="787878"/>
                          </a:solidFill>
                          <a:effectLst/>
                          <a:latin typeface="+mn-lt"/>
                          <a:ea typeface="+mn-ea"/>
                          <a:cs typeface="+mn-cs"/>
                        </a:rPr>
                        <a:t>53%</a:t>
                      </a:r>
                      <a:r>
                        <a:rPr lang="en-US" sz="1100" b="1" i="0" u="none" strike="noStrike" kern="1200" baseline="30000" dirty="0">
                          <a:solidFill>
                            <a:srgbClr val="787878"/>
                          </a:solidFill>
                          <a:effectLst/>
                          <a:latin typeface="+mn-lt"/>
                          <a:ea typeface="+mn-ea"/>
                          <a:cs typeface="+mn-cs"/>
                        </a:rPr>
                        <a:t>EF</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pPr algn="ctr" fontAlgn="t"/>
                      <a:r>
                        <a:rPr lang="en-US" sz="1100" b="1" i="0" u="none" strike="noStrike" kern="1200" baseline="0" dirty="0">
                          <a:solidFill>
                            <a:srgbClr val="787878"/>
                          </a:solidFill>
                          <a:effectLst/>
                          <a:latin typeface="+mn-lt"/>
                          <a:ea typeface="+mn-ea"/>
                          <a:cs typeface="+mn-cs"/>
                        </a:rPr>
                        <a:t>30%</a:t>
                      </a:r>
                      <a:r>
                        <a:rPr lang="en-US" sz="1100" b="1" i="0" u="none" strike="noStrike" kern="1200" baseline="30000" dirty="0">
                          <a:solidFill>
                            <a:srgbClr val="787878"/>
                          </a:solidFill>
                          <a:effectLst/>
                          <a:latin typeface="+mn-lt"/>
                          <a:ea typeface="+mn-ea"/>
                          <a:cs typeface="+mn-cs"/>
                        </a:rPr>
                        <a:t>F</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baseline="0" dirty="0">
                          <a:solidFill>
                            <a:srgbClr val="787878"/>
                          </a:solidFill>
                          <a:effectLst/>
                          <a:latin typeface="+mn-lt"/>
                          <a:ea typeface="+mn-ea"/>
                          <a:cs typeface="+mn-cs"/>
                        </a:rPr>
                        <a:t>18%</a:t>
                      </a: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pPr algn="ctr" fontAlgn="t"/>
                      <a:r>
                        <a:rPr lang="en-US" sz="1100" b="1" i="0" u="none" strike="noStrike" kern="1200" baseline="0" dirty="0">
                          <a:solidFill>
                            <a:srgbClr val="787878"/>
                          </a:solidFill>
                          <a:effectLst/>
                          <a:latin typeface="+mn-lt"/>
                          <a:ea typeface="+mn-ea"/>
                          <a:cs typeface="+mn-cs"/>
                        </a:rPr>
                        <a:t>58%</a:t>
                      </a:r>
                      <a:r>
                        <a:rPr lang="en-US" sz="1100" b="1" i="0" u="none" strike="noStrike" kern="1200" baseline="30000" dirty="0">
                          <a:solidFill>
                            <a:srgbClr val="787878"/>
                          </a:solidFill>
                          <a:effectLst/>
                          <a:latin typeface="+mn-lt"/>
                          <a:ea typeface="+mn-ea"/>
                          <a:cs typeface="+mn-cs"/>
                        </a:rPr>
                        <a:t>H</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baseline="0" dirty="0">
                          <a:solidFill>
                            <a:srgbClr val="787878"/>
                          </a:solidFill>
                          <a:effectLst/>
                          <a:latin typeface="+mn-lt"/>
                          <a:ea typeface="+mn-ea"/>
                          <a:cs typeface="+mn-cs"/>
                        </a:rPr>
                        <a:t>27%</a:t>
                      </a: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pPr algn="ctr" fontAlgn="t"/>
                      <a:r>
                        <a:rPr lang="en-US" sz="1100" b="1" i="0" u="none" strike="noStrike" kern="1200" baseline="0" dirty="0">
                          <a:solidFill>
                            <a:srgbClr val="787878"/>
                          </a:solidFill>
                          <a:effectLst/>
                          <a:latin typeface="+mn-lt"/>
                          <a:ea typeface="+mn-ea"/>
                          <a:cs typeface="+mn-cs"/>
                        </a:rPr>
                        <a:t>50%</a:t>
                      </a:r>
                      <a:r>
                        <a:rPr lang="en-US" sz="1100" b="1" i="0" u="none" strike="noStrike" kern="1200" baseline="30000" dirty="0">
                          <a:solidFill>
                            <a:srgbClr val="787878"/>
                          </a:solidFill>
                          <a:effectLst/>
                          <a:latin typeface="+mn-lt"/>
                          <a:ea typeface="+mn-ea"/>
                          <a:cs typeface="+mn-cs"/>
                        </a:rPr>
                        <a:t>J</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baseline="0" dirty="0">
                          <a:solidFill>
                            <a:srgbClr val="787878"/>
                          </a:solidFill>
                          <a:effectLst/>
                          <a:latin typeface="+mn-lt"/>
                          <a:ea typeface="+mn-ea"/>
                          <a:cs typeface="+mn-cs"/>
                        </a:rPr>
                        <a:t>28%</a:t>
                      </a: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pPr algn="ctr" fontAlgn="t"/>
                      <a:r>
                        <a:rPr lang="en-US" sz="1100" b="1" i="0" u="none" strike="noStrike" kern="1200" baseline="0" dirty="0">
                          <a:solidFill>
                            <a:srgbClr val="787878"/>
                          </a:solidFill>
                          <a:effectLst/>
                          <a:latin typeface="+mn-lt"/>
                          <a:ea typeface="+mn-ea"/>
                          <a:cs typeface="+mn-cs"/>
                        </a:rPr>
                        <a:t>53%</a:t>
                      </a:r>
                      <a:r>
                        <a:rPr lang="en-US" sz="1100" b="1" i="0" u="none" strike="noStrike" kern="1200" baseline="30000" dirty="0">
                          <a:solidFill>
                            <a:srgbClr val="787878"/>
                          </a:solidFill>
                          <a:effectLst/>
                          <a:latin typeface="+mn-lt"/>
                          <a:ea typeface="+mn-ea"/>
                          <a:cs typeface="+mn-cs"/>
                        </a:rPr>
                        <a:t>L</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baseline="0" dirty="0">
                          <a:solidFill>
                            <a:srgbClr val="787878"/>
                          </a:solidFill>
                          <a:effectLst/>
                          <a:latin typeface="+mn-lt"/>
                          <a:ea typeface="+mn-ea"/>
                          <a:cs typeface="+mn-cs"/>
                        </a:rPr>
                        <a:t>28%</a:t>
                      </a:r>
                    </a:p>
                  </a:txBody>
                  <a:tcPr marL="7620" marR="7620" marT="7620" marB="0"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3335107371"/>
                  </a:ext>
                </a:extLst>
              </a:tr>
              <a:tr h="542431">
                <a:tc>
                  <a:txBody>
                    <a:bodyPr/>
                    <a:lstStyle/>
                    <a:p>
                      <a:pPr marL="0"/>
                      <a:r>
                        <a:rPr lang="en-US" sz="1100" dirty="0">
                          <a:solidFill>
                            <a:srgbClr val="787878"/>
                          </a:solidFill>
                        </a:rPr>
                        <a:t>People who consume marijuana are a danger to others while driving and their driving behavior is impaired</a:t>
                      </a:r>
                    </a:p>
                  </a:txBody>
                  <a:tcPr anchor="ctr"/>
                </a:tc>
                <a:tc>
                  <a:txBody>
                    <a:bodyPr/>
                    <a:lstStyle/>
                    <a:p>
                      <a:pPr algn="ctr" fontAlgn="t"/>
                      <a:r>
                        <a:rPr lang="en-US" sz="1100" b="0" i="0" u="none" strike="noStrike" kern="1200" baseline="0" dirty="0">
                          <a:solidFill>
                            <a:srgbClr val="787878"/>
                          </a:solidFill>
                          <a:effectLst/>
                          <a:latin typeface="+mn-lt"/>
                          <a:ea typeface="+mn-ea"/>
                          <a:cs typeface="+mn-cs"/>
                        </a:rPr>
                        <a:t>70%</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67%</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74%</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67%</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47%</a:t>
                      </a:r>
                    </a:p>
                  </a:txBody>
                  <a:tcPr marL="7620" marR="7620" marT="7620" marB="0"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fontAlgn="t"/>
                      <a:r>
                        <a:rPr lang="en-US" sz="1100" b="1" i="0" u="none" strike="noStrike" kern="1200" baseline="0" dirty="0">
                          <a:solidFill>
                            <a:srgbClr val="787878"/>
                          </a:solidFill>
                          <a:effectLst/>
                          <a:latin typeface="+mn-lt"/>
                          <a:ea typeface="+mn-ea"/>
                          <a:cs typeface="+mn-cs"/>
                        </a:rPr>
                        <a:t>70%</a:t>
                      </a:r>
                      <a:r>
                        <a:rPr lang="en-US" sz="1100" b="1" i="0" u="none" strike="noStrike" kern="1200" baseline="30000" dirty="0">
                          <a:solidFill>
                            <a:srgbClr val="787878"/>
                          </a:solidFill>
                          <a:effectLst/>
                          <a:latin typeface="+mn-lt"/>
                          <a:ea typeface="+mn-ea"/>
                          <a:cs typeface="+mn-cs"/>
                        </a:rPr>
                        <a:t>D</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1" i="0" u="none" strike="noStrike" kern="1200" baseline="0" dirty="0">
                          <a:solidFill>
                            <a:srgbClr val="787878"/>
                          </a:solidFill>
                          <a:effectLst/>
                          <a:latin typeface="+mn-lt"/>
                          <a:ea typeface="+mn-ea"/>
                          <a:cs typeface="+mn-cs"/>
                        </a:rPr>
                        <a:t>82%</a:t>
                      </a:r>
                      <a:r>
                        <a:rPr lang="en-US" sz="1100" b="1" i="0" u="none" strike="noStrike" kern="1200" baseline="30000" dirty="0">
                          <a:solidFill>
                            <a:srgbClr val="787878"/>
                          </a:solidFill>
                          <a:effectLst/>
                          <a:latin typeface="+mn-lt"/>
                          <a:ea typeface="+mn-ea"/>
                          <a:cs typeface="+mn-cs"/>
                        </a:rPr>
                        <a:t>DE</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baseline="0" dirty="0">
                          <a:solidFill>
                            <a:srgbClr val="787878"/>
                          </a:solidFill>
                          <a:effectLst/>
                          <a:latin typeface="+mn-lt"/>
                          <a:ea typeface="+mn-ea"/>
                          <a:cs typeface="+mn-cs"/>
                        </a:rPr>
                        <a:t>42%</a:t>
                      </a: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fontAlgn="t"/>
                      <a:r>
                        <a:rPr lang="en-US" sz="1100" b="1" i="0" u="none" strike="noStrike" kern="1200" baseline="0" dirty="0">
                          <a:solidFill>
                            <a:srgbClr val="787878"/>
                          </a:solidFill>
                          <a:effectLst/>
                          <a:latin typeface="+mn-lt"/>
                          <a:ea typeface="+mn-ea"/>
                          <a:cs typeface="+mn-cs"/>
                        </a:rPr>
                        <a:t>73%</a:t>
                      </a:r>
                      <a:r>
                        <a:rPr lang="en-US" sz="1100" b="1" i="0" u="none" strike="noStrike" kern="1200" baseline="30000" dirty="0">
                          <a:solidFill>
                            <a:srgbClr val="787878"/>
                          </a:solidFill>
                          <a:effectLst/>
                          <a:latin typeface="+mn-lt"/>
                          <a:ea typeface="+mn-ea"/>
                          <a:cs typeface="+mn-cs"/>
                        </a:rPr>
                        <a:t>G</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baseline="0" dirty="0">
                          <a:solidFill>
                            <a:srgbClr val="787878"/>
                          </a:solidFill>
                          <a:effectLst/>
                          <a:latin typeface="+mn-lt"/>
                          <a:ea typeface="+mn-ea"/>
                          <a:cs typeface="+mn-cs"/>
                        </a:rPr>
                        <a:t>50%</a:t>
                      </a: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fontAlgn="t"/>
                      <a:r>
                        <a:rPr lang="en-US" sz="1100" b="1" i="0" u="none" strike="noStrike" kern="1200" baseline="0" dirty="0">
                          <a:solidFill>
                            <a:srgbClr val="787878"/>
                          </a:solidFill>
                          <a:effectLst/>
                          <a:latin typeface="+mn-lt"/>
                          <a:ea typeface="+mn-ea"/>
                          <a:cs typeface="+mn-cs"/>
                        </a:rPr>
                        <a:t>72%</a:t>
                      </a:r>
                      <a:r>
                        <a:rPr lang="en-US" sz="1100" b="1" i="0" u="none" strike="noStrike" kern="1200" baseline="30000" dirty="0">
                          <a:solidFill>
                            <a:srgbClr val="787878"/>
                          </a:solidFill>
                          <a:effectLst/>
                          <a:latin typeface="+mn-lt"/>
                          <a:ea typeface="+mn-ea"/>
                          <a:cs typeface="+mn-cs"/>
                        </a:rPr>
                        <a:t>I</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baseline="0" dirty="0">
                          <a:solidFill>
                            <a:srgbClr val="787878"/>
                          </a:solidFill>
                          <a:effectLst/>
                          <a:latin typeface="+mn-lt"/>
                          <a:ea typeface="+mn-ea"/>
                          <a:cs typeface="+mn-cs"/>
                        </a:rPr>
                        <a:t>47%</a:t>
                      </a: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fontAlgn="t"/>
                      <a:r>
                        <a:rPr lang="en-US" sz="1100" b="1" i="0" u="none" strike="noStrike" kern="1200" baseline="0" dirty="0">
                          <a:solidFill>
                            <a:srgbClr val="787878"/>
                          </a:solidFill>
                          <a:effectLst/>
                          <a:latin typeface="+mn-lt"/>
                          <a:ea typeface="+mn-ea"/>
                          <a:cs typeface="+mn-cs"/>
                        </a:rPr>
                        <a:t>72%</a:t>
                      </a:r>
                      <a:r>
                        <a:rPr lang="en-US" sz="1100" b="1" i="0" u="none" strike="noStrike" kern="1200" baseline="30000" dirty="0">
                          <a:solidFill>
                            <a:srgbClr val="787878"/>
                          </a:solidFill>
                          <a:effectLst/>
                          <a:latin typeface="+mn-lt"/>
                          <a:ea typeface="+mn-ea"/>
                          <a:cs typeface="+mn-cs"/>
                        </a:rPr>
                        <a:t>K</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3512869750"/>
                  </a:ext>
                </a:extLst>
              </a:tr>
              <a:tr h="236444">
                <a:tc>
                  <a:txBody>
                    <a:bodyPr/>
                    <a:lstStyle/>
                    <a:p>
                      <a:pPr marL="0"/>
                      <a:endParaRPr lang="en-US" sz="1100" dirty="0">
                        <a:solidFill>
                          <a:srgbClr val="787878"/>
                        </a:solidFill>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lnT w="12700" cap="flat" cmpd="sng" algn="ctr">
                      <a:solidFill>
                        <a:schemeClr val="tx1"/>
                      </a:solidFill>
                      <a:prstDash val="dash"/>
                      <a:round/>
                      <a:headEnd type="none" w="med" len="med"/>
                      <a:tailEnd type="none" w="med" len="med"/>
                    </a:lnT>
                  </a:tcPr>
                </a:tc>
                <a:tc>
                  <a:txBody>
                    <a:bodyPr/>
                    <a:lstStyle/>
                    <a:p>
                      <a:pPr algn="ctr"/>
                      <a:endParaRPr lang="en-US" sz="1100" b="0" i="0" u="none" strike="noStrike" kern="1200" baseline="0" dirty="0">
                        <a:solidFill>
                          <a:srgbClr val="787878"/>
                        </a:solidFill>
                        <a:effectLst/>
                        <a:latin typeface="+mn-lt"/>
                        <a:ea typeface="+mn-ea"/>
                        <a:cs typeface="+mn-cs"/>
                      </a:endParaRPr>
                    </a:p>
                  </a:txBody>
                  <a:tcPr anchor="ctr">
                    <a:lnT w="12700" cap="flat" cmpd="sng" algn="ctr">
                      <a:solidFill>
                        <a:schemeClr val="tx1"/>
                      </a:solidFill>
                      <a:prstDash val="dash"/>
                      <a:round/>
                      <a:headEnd type="none" w="med" len="med"/>
                      <a:tailEnd type="none" w="med" len="med"/>
                    </a:lnT>
                  </a:tcP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lnT w="12700" cap="flat" cmpd="sng" algn="ctr">
                      <a:solidFill>
                        <a:schemeClr val="tx1"/>
                      </a:solidFill>
                      <a:prstDash val="dash"/>
                      <a:round/>
                      <a:headEnd type="none" w="med" len="med"/>
                      <a:tailEnd type="none" w="med" len="med"/>
                    </a:lnT>
                  </a:tcP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lnT w="12700" cap="flat" cmpd="sng" algn="ctr">
                      <a:solidFill>
                        <a:schemeClr val="tx1"/>
                      </a:solidFill>
                      <a:prstDash val="dash"/>
                      <a:round/>
                      <a:headEnd type="none" w="med" len="med"/>
                      <a:tailEnd type="none" w="med" len="med"/>
                    </a:lnT>
                  </a:tcP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3132470888"/>
                  </a:ext>
                </a:extLst>
              </a:tr>
              <a:tr h="242047">
                <a:tc>
                  <a:txBody>
                    <a:bodyPr/>
                    <a:lstStyle/>
                    <a:p>
                      <a:pPr marL="0"/>
                      <a:r>
                        <a:rPr lang="en-US" sz="1100" dirty="0">
                          <a:solidFill>
                            <a:srgbClr val="787878"/>
                          </a:solidFill>
                        </a:rPr>
                        <a:t>Frequency of Being a Passenger</a:t>
                      </a: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extLst>
                  <a:ext uri="{0D108BD9-81ED-4DB2-BD59-A6C34878D82A}">
                    <a16:rowId xmlns:a16="http://schemas.microsoft.com/office/drawing/2014/main" val="788660944"/>
                  </a:ext>
                </a:extLst>
              </a:tr>
              <a:tr h="236444">
                <a:tc>
                  <a:txBody>
                    <a:bodyPr/>
                    <a:lstStyle/>
                    <a:p>
                      <a:pPr marL="91440"/>
                      <a:r>
                        <a:rPr lang="en-US" sz="1100" dirty="0">
                          <a:solidFill>
                            <a:srgbClr val="787878"/>
                          </a:solidFill>
                        </a:rPr>
                        <a:t>At least once a month</a:t>
                      </a:r>
                    </a:p>
                  </a:txBody>
                  <a:tcPr anchor="ctr"/>
                </a:tc>
                <a:tc>
                  <a:txBody>
                    <a:bodyPr/>
                    <a:lstStyle/>
                    <a:p>
                      <a:pPr algn="ctr"/>
                      <a:r>
                        <a:rPr lang="en-US" sz="1100" b="0" i="0" u="none" strike="noStrike" kern="1200" baseline="0" dirty="0">
                          <a:solidFill>
                            <a:srgbClr val="787878"/>
                          </a:solidFill>
                          <a:effectLst/>
                          <a:latin typeface="+mn-lt"/>
                          <a:ea typeface="+mn-ea"/>
                          <a:cs typeface="+mn-cs"/>
                        </a:rPr>
                        <a:t>17%</a:t>
                      </a:r>
                    </a:p>
                  </a:txBody>
                  <a:tcPr anchor="ctr">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baseline="0" dirty="0">
                          <a:solidFill>
                            <a:srgbClr val="787878"/>
                          </a:solidFill>
                          <a:effectLst/>
                          <a:latin typeface="+mn-lt"/>
                          <a:ea typeface="+mn-ea"/>
                          <a:cs typeface="+mn-cs"/>
                        </a:rPr>
                        <a:t>24%</a:t>
                      </a:r>
                      <a:r>
                        <a:rPr lang="en-US" sz="1100" b="1" i="0" u="none" strike="noStrike" kern="1200" baseline="30000" dirty="0">
                          <a:solidFill>
                            <a:srgbClr val="787878"/>
                          </a:solidFill>
                          <a:effectLst/>
                          <a:latin typeface="+mn-lt"/>
                          <a:ea typeface="+mn-ea"/>
                          <a:cs typeface="+mn-cs"/>
                        </a:rPr>
                        <a:t>B</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baseline="0" dirty="0">
                          <a:solidFill>
                            <a:srgbClr val="787878"/>
                          </a:solidFill>
                          <a:effectLst/>
                          <a:latin typeface="+mn-lt"/>
                          <a:ea typeface="+mn-ea"/>
                          <a:cs typeface="+mn-cs"/>
                        </a:rPr>
                        <a:t>10%</a:t>
                      </a:r>
                    </a:p>
                  </a:txBody>
                  <a:tcPr marL="7620" marR="7620" marT="7620" marB="0" anchor="ctr">
                    <a:lnL w="12700" cap="flat" cmpd="sng" algn="ctr">
                      <a:solidFill>
                        <a:schemeClr val="tx1"/>
                      </a:solidFill>
                      <a:prstDash val="dash"/>
                      <a:round/>
                      <a:headEnd type="none" w="med" len="med"/>
                      <a:tailEnd type="none" w="med" len="med"/>
                    </a:lnL>
                  </a:tcPr>
                </a:tc>
                <a:tc>
                  <a:txBody>
                    <a:bodyPr/>
                    <a:lstStyle/>
                    <a:p>
                      <a:pPr algn="ctr" fontAlgn="t"/>
                      <a:r>
                        <a:rPr lang="en-US" sz="1100" b="0" i="0" u="none" strike="noStrike" kern="1200" baseline="0" dirty="0">
                          <a:solidFill>
                            <a:srgbClr val="787878"/>
                          </a:solidFill>
                          <a:effectLst/>
                          <a:latin typeface="+mn-lt"/>
                          <a:ea typeface="+mn-ea"/>
                          <a:cs typeface="+mn-cs"/>
                        </a:rPr>
                        <a:t>16%</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100" b="1" i="0" u="none" strike="noStrike" kern="1200" baseline="0" dirty="0">
                          <a:solidFill>
                            <a:srgbClr val="787878"/>
                          </a:solidFill>
                          <a:effectLst/>
                          <a:latin typeface="+mn-lt"/>
                          <a:ea typeface="+mn-ea"/>
                          <a:cs typeface="+mn-cs"/>
                        </a:rPr>
                        <a:t>44%</a:t>
                      </a:r>
                      <a:r>
                        <a:rPr lang="en-US" sz="1100" b="1" i="0" u="none" strike="noStrike" kern="1200" baseline="30000" dirty="0">
                          <a:solidFill>
                            <a:srgbClr val="787878"/>
                          </a:solidFill>
                          <a:effectLst/>
                          <a:latin typeface="+mn-lt"/>
                          <a:ea typeface="+mn-ea"/>
                          <a:cs typeface="+mn-cs"/>
                        </a:rPr>
                        <a:t>EF</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baseline="0" dirty="0">
                          <a:solidFill>
                            <a:srgbClr val="787878"/>
                          </a:solidFill>
                          <a:effectLst/>
                          <a:latin typeface="+mn-lt"/>
                          <a:ea typeface="+mn-ea"/>
                          <a:cs typeface="+mn-cs"/>
                        </a:rPr>
                        <a:t>14%</a:t>
                      </a:r>
                    </a:p>
                  </a:txBody>
                  <a:tcPr marL="7620" marR="7620" marT="7620" marB="0"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baseline="0" dirty="0">
                          <a:solidFill>
                            <a:srgbClr val="787878"/>
                          </a:solidFill>
                          <a:effectLst/>
                          <a:latin typeface="+mn-lt"/>
                          <a:ea typeface="+mn-ea"/>
                          <a:cs typeface="+mn-cs"/>
                        </a:rPr>
                        <a:t>8%</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baseline="0" dirty="0">
                          <a:solidFill>
                            <a:srgbClr val="787878"/>
                          </a:solidFill>
                          <a:effectLst/>
                          <a:latin typeface="+mn-lt"/>
                          <a:ea typeface="+mn-ea"/>
                          <a:cs typeface="+mn-cs"/>
                        </a:rPr>
                        <a:t>60%</a:t>
                      </a:r>
                      <a:r>
                        <a:rPr lang="en-US" sz="1100" b="1" i="0" u="none" strike="noStrike" kern="1200" baseline="30000" dirty="0">
                          <a:solidFill>
                            <a:srgbClr val="787878"/>
                          </a:solidFill>
                          <a:effectLst/>
                          <a:latin typeface="+mn-lt"/>
                          <a:ea typeface="+mn-ea"/>
                          <a:cs typeface="+mn-cs"/>
                        </a:rPr>
                        <a:t>H</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baseline="0" dirty="0">
                          <a:solidFill>
                            <a:srgbClr val="787878"/>
                          </a:solidFill>
                          <a:effectLst/>
                          <a:latin typeface="+mn-lt"/>
                          <a:ea typeface="+mn-ea"/>
                          <a:cs typeface="+mn-cs"/>
                        </a:rPr>
                        <a:t>13%</a:t>
                      </a: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baseline="0" dirty="0">
                          <a:solidFill>
                            <a:srgbClr val="787878"/>
                          </a:solidFill>
                          <a:effectLst/>
                          <a:latin typeface="+mn-lt"/>
                          <a:ea typeface="+mn-ea"/>
                          <a:cs typeface="+mn-cs"/>
                        </a:rPr>
                        <a:t>40%</a:t>
                      </a:r>
                      <a:r>
                        <a:rPr lang="en-US" sz="1100" b="1" i="0" u="none" strike="noStrike" kern="1200" baseline="30000" dirty="0">
                          <a:solidFill>
                            <a:srgbClr val="787878"/>
                          </a:solidFill>
                          <a:effectLst/>
                          <a:latin typeface="+mn-lt"/>
                          <a:ea typeface="+mn-ea"/>
                          <a:cs typeface="+mn-cs"/>
                        </a:rPr>
                        <a:t>J</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baseline="0" dirty="0">
                          <a:solidFill>
                            <a:srgbClr val="787878"/>
                          </a:solidFill>
                          <a:effectLst/>
                          <a:latin typeface="+mn-lt"/>
                          <a:ea typeface="+mn-ea"/>
                          <a:cs typeface="+mn-cs"/>
                        </a:rPr>
                        <a:t>16%</a:t>
                      </a: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baseline="0" dirty="0">
                          <a:solidFill>
                            <a:srgbClr val="787878"/>
                          </a:solidFill>
                          <a:effectLst/>
                          <a:latin typeface="+mn-lt"/>
                          <a:ea typeface="+mn-ea"/>
                          <a:cs typeface="+mn-cs"/>
                        </a:rPr>
                        <a:t>48%</a:t>
                      </a:r>
                      <a:r>
                        <a:rPr lang="en-US" sz="1100" b="1" i="0" u="none" strike="noStrike" kern="1200" baseline="30000" dirty="0">
                          <a:solidFill>
                            <a:srgbClr val="787878"/>
                          </a:solidFill>
                          <a:effectLst/>
                          <a:latin typeface="+mn-lt"/>
                          <a:ea typeface="+mn-ea"/>
                          <a:cs typeface="+mn-cs"/>
                        </a:rPr>
                        <a:t>L</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baseline="0" dirty="0">
                          <a:solidFill>
                            <a:srgbClr val="787878"/>
                          </a:solidFill>
                          <a:effectLst/>
                          <a:latin typeface="+mn-lt"/>
                          <a:ea typeface="+mn-ea"/>
                          <a:cs typeface="+mn-cs"/>
                        </a:rPr>
                        <a:t>15%</a:t>
                      </a:r>
                    </a:p>
                  </a:txBody>
                  <a:tcPr marL="7620" marR="7620" marT="7620" marB="0"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3040023540"/>
                  </a:ext>
                </a:extLst>
              </a:tr>
              <a:tr h="236444">
                <a:tc>
                  <a:txBody>
                    <a:bodyPr/>
                    <a:lstStyle/>
                    <a:p>
                      <a:pPr marL="91440"/>
                      <a:r>
                        <a:rPr lang="en-US" sz="1100" dirty="0">
                          <a:solidFill>
                            <a:srgbClr val="787878"/>
                          </a:solidFill>
                        </a:rPr>
                        <a:t>Less often</a:t>
                      </a:r>
                    </a:p>
                  </a:txBody>
                  <a:tcPr anchor="ctr"/>
                </a:tc>
                <a:tc>
                  <a:txBody>
                    <a:bodyPr/>
                    <a:lstStyle/>
                    <a:p>
                      <a:pPr algn="ctr"/>
                      <a:r>
                        <a:rPr lang="en-US" sz="1100" b="0" i="0" u="none" strike="noStrike" kern="1200" baseline="0" dirty="0">
                          <a:solidFill>
                            <a:srgbClr val="787878"/>
                          </a:solidFill>
                          <a:effectLst/>
                          <a:latin typeface="+mn-lt"/>
                          <a:ea typeface="+mn-ea"/>
                          <a:cs typeface="+mn-cs"/>
                        </a:rPr>
                        <a:t>11%</a:t>
                      </a:r>
                    </a:p>
                  </a:txBody>
                  <a:tcPr anchor="ctr"/>
                </a:tc>
                <a:tc>
                  <a:txBody>
                    <a:bodyPr/>
                    <a:lstStyle/>
                    <a:p>
                      <a:pPr algn="ctr"/>
                      <a:r>
                        <a:rPr lang="en-US" sz="1100" b="0" i="0" u="none" strike="noStrike" kern="1200" baseline="0" dirty="0">
                          <a:solidFill>
                            <a:srgbClr val="787878"/>
                          </a:solidFill>
                          <a:effectLst/>
                          <a:latin typeface="+mn-lt"/>
                          <a:ea typeface="+mn-ea"/>
                          <a:cs typeface="+mn-cs"/>
                        </a:rPr>
                        <a:t>11%</a:t>
                      </a:r>
                    </a:p>
                  </a:txBody>
                  <a:tcPr anchor="ctr">
                    <a:lnT w="12700" cap="flat" cmpd="sng" algn="ctr">
                      <a:solidFill>
                        <a:schemeClr val="tx1"/>
                      </a:solidFill>
                      <a:prstDash val="dash"/>
                      <a:round/>
                      <a:headEnd type="none" w="med" len="med"/>
                      <a:tailEnd type="none" w="med" len="med"/>
                    </a:lnT>
                  </a:tcPr>
                </a:tc>
                <a:tc>
                  <a:txBody>
                    <a:bodyPr/>
                    <a:lstStyle/>
                    <a:p>
                      <a:pPr algn="ctr"/>
                      <a:r>
                        <a:rPr lang="en-US" sz="1100" b="0" i="0" u="none" strike="noStrike" kern="1200" baseline="0" dirty="0">
                          <a:solidFill>
                            <a:srgbClr val="787878"/>
                          </a:solidFill>
                          <a:effectLst/>
                          <a:latin typeface="+mn-lt"/>
                          <a:ea typeface="+mn-ea"/>
                          <a:cs typeface="+mn-cs"/>
                        </a:rPr>
                        <a:t>11%</a:t>
                      </a:r>
                    </a:p>
                  </a:txBody>
                  <a:tcPr anchor="ctr">
                    <a:lnB w="12700" cap="flat" cmpd="sng" algn="ctr">
                      <a:solidFill>
                        <a:schemeClr val="tx1"/>
                      </a:solidFill>
                      <a:prstDash val="dash"/>
                      <a:round/>
                      <a:headEnd type="none" w="med" len="med"/>
                      <a:tailEnd type="none" w="med" len="med"/>
                    </a:lnB>
                  </a:tcPr>
                </a:tc>
                <a:tc>
                  <a:txBody>
                    <a:bodyPr/>
                    <a:lstStyle/>
                    <a:p>
                      <a:pPr algn="ctr"/>
                      <a:r>
                        <a:rPr lang="en-US" sz="1100" b="0" i="0" u="none" strike="noStrike" kern="1200" baseline="0" dirty="0">
                          <a:solidFill>
                            <a:srgbClr val="787878"/>
                          </a:solidFill>
                          <a:effectLst/>
                          <a:latin typeface="+mn-lt"/>
                          <a:ea typeface="+mn-ea"/>
                          <a:cs typeface="+mn-cs"/>
                        </a:rPr>
                        <a:t>16%</a:t>
                      </a:r>
                    </a:p>
                  </a:txBody>
                  <a:tcPr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100" b="1" i="0" u="none" strike="noStrike" kern="1200" baseline="0" dirty="0">
                          <a:solidFill>
                            <a:srgbClr val="787878"/>
                          </a:solidFill>
                          <a:effectLst/>
                          <a:latin typeface="+mn-lt"/>
                          <a:ea typeface="+mn-ea"/>
                          <a:cs typeface="+mn-cs"/>
                        </a:rPr>
                        <a:t>18%</a:t>
                      </a:r>
                      <a:r>
                        <a:rPr lang="en-US" sz="1100" b="1" i="0" u="none" strike="noStrike" kern="1200" baseline="30000" dirty="0">
                          <a:solidFill>
                            <a:srgbClr val="787878"/>
                          </a:solidFill>
                          <a:effectLst/>
                          <a:latin typeface="+mn-lt"/>
                          <a:ea typeface="+mn-ea"/>
                          <a:cs typeface="+mn-cs"/>
                        </a:rPr>
                        <a:t>F</a:t>
                      </a:r>
                      <a:endParaRPr lang="en-US" sz="1100" b="1" i="0" u="none" strike="noStrike" kern="1200" baseline="0" dirty="0">
                        <a:solidFill>
                          <a:srgbClr val="787878"/>
                        </a:solidFill>
                        <a:effectLst/>
                        <a:latin typeface="+mn-lt"/>
                        <a:ea typeface="+mn-ea"/>
                        <a:cs typeface="+mn-cs"/>
                      </a:endParaRPr>
                    </a:p>
                  </a:txBody>
                  <a:tcPr marL="7620" marR="7620" marT="7620" marB="0"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fontAlgn="t"/>
                      <a:r>
                        <a:rPr lang="en-US" sz="1100" b="1" i="0" u="none" strike="noStrike" kern="1200" baseline="0" dirty="0">
                          <a:solidFill>
                            <a:srgbClr val="787878"/>
                          </a:solidFill>
                          <a:effectLst/>
                          <a:latin typeface="+mn-lt"/>
                          <a:ea typeface="+mn-ea"/>
                          <a:cs typeface="+mn-cs"/>
                        </a:rPr>
                        <a:t>13%</a:t>
                      </a:r>
                      <a:r>
                        <a:rPr lang="en-US" sz="1100" b="1" i="0" u="none" strike="noStrike" kern="1200" baseline="30000" dirty="0">
                          <a:solidFill>
                            <a:srgbClr val="787878"/>
                          </a:solidFill>
                          <a:effectLst/>
                          <a:latin typeface="+mn-lt"/>
                          <a:ea typeface="+mn-ea"/>
                          <a:cs typeface="+mn-cs"/>
                        </a:rPr>
                        <a:t>F</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baseline="0" dirty="0">
                          <a:solidFill>
                            <a:srgbClr val="787878"/>
                          </a:solidFill>
                          <a:effectLst/>
                          <a:latin typeface="+mn-lt"/>
                          <a:ea typeface="+mn-ea"/>
                          <a:cs typeface="+mn-cs"/>
                        </a:rPr>
                        <a:t>4%</a:t>
                      </a:r>
                    </a:p>
                  </a:txBody>
                  <a:tcPr marL="7620" marR="7620" marT="7620" marB="0"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baseline="0" dirty="0">
                          <a:solidFill>
                            <a:srgbClr val="787878"/>
                          </a:solidFill>
                          <a:effectLst/>
                          <a:latin typeface="+mn-lt"/>
                          <a:ea typeface="+mn-ea"/>
                          <a:cs typeface="+mn-cs"/>
                        </a:rPr>
                        <a:t>11%</a:t>
                      </a:r>
                    </a:p>
                  </a:txBody>
                  <a:tcPr marL="7620" marR="7620" marT="7620" marB="0" anchor="ctr">
                    <a:lnT w="12700" cap="flat" cmpd="sng" algn="ctr">
                      <a:solidFill>
                        <a:schemeClr val="tx1"/>
                      </a:solidFill>
                      <a:prstDash val="dash"/>
                      <a:round/>
                      <a:headEnd type="none" w="med" len="med"/>
                      <a:tailEnd type="none" w="med" len="med"/>
                    </a:lnT>
                  </a:tcPr>
                </a:tc>
                <a:tc>
                  <a:txBody>
                    <a:bodyPr/>
                    <a:lstStyle/>
                    <a:p>
                      <a:pPr algn="ctr" fontAlgn="t"/>
                      <a:r>
                        <a:rPr lang="en-US" sz="1100" b="0" i="0" u="none" strike="noStrike" kern="1200" baseline="0" dirty="0">
                          <a:solidFill>
                            <a:srgbClr val="787878"/>
                          </a:solidFill>
                          <a:effectLst/>
                          <a:latin typeface="+mn-lt"/>
                          <a:ea typeface="+mn-ea"/>
                          <a:cs typeface="+mn-cs"/>
                        </a:rPr>
                        <a:t>11%</a:t>
                      </a:r>
                    </a:p>
                  </a:txBody>
                  <a:tcPr marL="7620" marR="7620" marT="7620" marB="0" anchor="ctr">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baseline="0" dirty="0">
                          <a:solidFill>
                            <a:srgbClr val="787878"/>
                          </a:solidFill>
                          <a:effectLst/>
                          <a:latin typeface="+mn-lt"/>
                          <a:ea typeface="+mn-ea"/>
                          <a:cs typeface="+mn-cs"/>
                        </a:rPr>
                        <a:t>22%</a:t>
                      </a:r>
                    </a:p>
                  </a:txBody>
                  <a:tcPr marL="7620" marR="7620" marT="7620" marB="0" anchor="ctr">
                    <a:lnT w="12700" cap="flat" cmpd="sng" algn="ctr">
                      <a:solidFill>
                        <a:schemeClr val="tx1"/>
                      </a:solidFill>
                      <a:prstDash val="dash"/>
                      <a:round/>
                      <a:headEnd type="none" w="med" len="med"/>
                      <a:tailEnd type="none" w="med" len="med"/>
                    </a:lnT>
                  </a:tcPr>
                </a:tc>
                <a:tc>
                  <a:txBody>
                    <a:bodyPr/>
                    <a:lstStyle/>
                    <a:p>
                      <a:pPr algn="ctr" fontAlgn="t"/>
                      <a:r>
                        <a:rPr lang="en-US" sz="1100" b="0" i="0" u="none" strike="noStrike" kern="1200" baseline="0" dirty="0">
                          <a:solidFill>
                            <a:srgbClr val="787878"/>
                          </a:solidFill>
                          <a:effectLst/>
                          <a:latin typeface="+mn-lt"/>
                          <a:ea typeface="+mn-ea"/>
                          <a:cs typeface="+mn-cs"/>
                        </a:rPr>
                        <a:t>10%</a:t>
                      </a:r>
                    </a:p>
                  </a:txBody>
                  <a:tcPr marL="7620" marR="7620" marT="7620" marB="0" anchor="ctr">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pPr algn="ctr" fontAlgn="t"/>
                      <a:r>
                        <a:rPr lang="en-US" sz="1100" b="1" i="0" u="none" strike="noStrike" kern="1200" baseline="0" dirty="0">
                          <a:solidFill>
                            <a:srgbClr val="787878"/>
                          </a:solidFill>
                          <a:effectLst/>
                          <a:latin typeface="+mn-lt"/>
                          <a:ea typeface="+mn-ea"/>
                          <a:cs typeface="+mn-cs"/>
                        </a:rPr>
                        <a:t>24%</a:t>
                      </a:r>
                      <a:r>
                        <a:rPr lang="en-US" sz="1100" b="1" i="0" u="none" strike="noStrike" kern="1200" baseline="30000" dirty="0">
                          <a:solidFill>
                            <a:srgbClr val="787878"/>
                          </a:solidFill>
                          <a:effectLst/>
                          <a:latin typeface="+mn-lt"/>
                          <a:ea typeface="+mn-ea"/>
                          <a:cs typeface="+mn-cs"/>
                        </a:rPr>
                        <a:t>L</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baseline="0" dirty="0">
                          <a:solidFill>
                            <a:srgbClr val="787878"/>
                          </a:solidFill>
                          <a:effectLst/>
                          <a:latin typeface="+mn-lt"/>
                          <a:ea typeface="+mn-ea"/>
                          <a:cs typeface="+mn-cs"/>
                        </a:rPr>
                        <a:t>10%</a:t>
                      </a:r>
                    </a:p>
                  </a:txBody>
                  <a:tcPr marL="7620" marR="7620" marT="7620" marB="0"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406805872"/>
                  </a:ext>
                </a:extLst>
              </a:tr>
              <a:tr h="236444">
                <a:tc>
                  <a:txBody>
                    <a:bodyPr/>
                    <a:lstStyle/>
                    <a:p>
                      <a:pPr marL="91440"/>
                      <a:r>
                        <a:rPr lang="en-US" sz="1100" dirty="0">
                          <a:solidFill>
                            <a:srgbClr val="787878"/>
                          </a:solidFill>
                        </a:rPr>
                        <a:t>Never </a:t>
                      </a:r>
                    </a:p>
                  </a:txBody>
                  <a:tcPr anchor="ctr"/>
                </a:tc>
                <a:tc>
                  <a:txBody>
                    <a:bodyPr/>
                    <a:lstStyle/>
                    <a:p>
                      <a:pPr algn="ctr" fontAlgn="t"/>
                      <a:r>
                        <a:rPr lang="en-US" sz="1100" b="0" i="0" u="none" strike="noStrike" kern="1200" baseline="0" dirty="0">
                          <a:solidFill>
                            <a:srgbClr val="787878"/>
                          </a:solidFill>
                          <a:effectLst/>
                          <a:latin typeface="+mn-lt"/>
                          <a:ea typeface="+mn-ea"/>
                          <a:cs typeface="+mn-cs"/>
                        </a:rPr>
                        <a:t>72%</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66%</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baseline="0" dirty="0">
                          <a:solidFill>
                            <a:srgbClr val="787878"/>
                          </a:solidFill>
                          <a:effectLst/>
                          <a:latin typeface="+mn-lt"/>
                          <a:ea typeface="+mn-ea"/>
                          <a:cs typeface="+mn-cs"/>
                        </a:rPr>
                        <a:t>79%</a:t>
                      </a:r>
                      <a:r>
                        <a:rPr lang="en-US" sz="1100" b="1" i="0" u="none" strike="noStrike" kern="1200" baseline="30000" dirty="0">
                          <a:solidFill>
                            <a:srgbClr val="787878"/>
                          </a:solidFill>
                          <a:effectLst/>
                          <a:latin typeface="+mn-lt"/>
                          <a:ea typeface="+mn-ea"/>
                          <a:cs typeface="+mn-cs"/>
                        </a:rPr>
                        <a:t>A</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baseline="0" dirty="0">
                          <a:solidFill>
                            <a:srgbClr val="787878"/>
                          </a:solidFill>
                          <a:effectLst/>
                          <a:latin typeface="+mn-lt"/>
                          <a:ea typeface="+mn-ea"/>
                          <a:cs typeface="+mn-cs"/>
                        </a:rPr>
                        <a:t>67%</a:t>
                      </a:r>
                    </a:p>
                  </a:txBody>
                  <a:tcPr marL="7620" marR="7620" marT="7620" marB="0" anchor="ctr">
                    <a:lnL w="12700" cap="flat" cmpd="sng" algn="ctr">
                      <a:solidFill>
                        <a:schemeClr val="tx1"/>
                      </a:solidFill>
                      <a:prstDash val="dash"/>
                      <a:round/>
                      <a:headEnd type="none" w="med" len="med"/>
                      <a:tailEnd type="none" w="med" len="med"/>
                    </a:lnL>
                  </a:tcPr>
                </a:tc>
                <a:tc>
                  <a:txBody>
                    <a:bodyPr/>
                    <a:lstStyle/>
                    <a:p>
                      <a:pPr algn="ctr" fontAlgn="t"/>
                      <a:r>
                        <a:rPr lang="en-US" sz="1100" b="0" i="0" u="none" strike="noStrike" kern="1200" baseline="0" dirty="0">
                          <a:solidFill>
                            <a:srgbClr val="787878"/>
                          </a:solidFill>
                          <a:effectLst/>
                          <a:latin typeface="+mn-lt"/>
                          <a:ea typeface="+mn-ea"/>
                          <a:cs typeface="+mn-cs"/>
                        </a:rPr>
                        <a:t>38%</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baseline="0" dirty="0">
                          <a:solidFill>
                            <a:srgbClr val="787878"/>
                          </a:solidFill>
                          <a:effectLst/>
                          <a:latin typeface="+mn-lt"/>
                          <a:ea typeface="+mn-ea"/>
                          <a:cs typeface="+mn-cs"/>
                        </a:rPr>
                        <a:t>73%</a:t>
                      </a:r>
                      <a:r>
                        <a:rPr lang="en-US" sz="1100" b="1" i="0" u="none" strike="noStrike" kern="1200" baseline="30000" dirty="0">
                          <a:solidFill>
                            <a:srgbClr val="787878"/>
                          </a:solidFill>
                          <a:effectLst/>
                          <a:latin typeface="+mn-lt"/>
                          <a:ea typeface="+mn-ea"/>
                          <a:cs typeface="+mn-cs"/>
                        </a:rPr>
                        <a:t>D</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1" i="0" u="none" strike="noStrike" kern="1200" baseline="0" dirty="0">
                          <a:solidFill>
                            <a:srgbClr val="787878"/>
                          </a:solidFill>
                          <a:effectLst/>
                          <a:latin typeface="+mn-lt"/>
                          <a:ea typeface="+mn-ea"/>
                          <a:cs typeface="+mn-cs"/>
                        </a:rPr>
                        <a:t>88%</a:t>
                      </a:r>
                      <a:r>
                        <a:rPr lang="en-US" sz="1100" b="1" i="0" u="none" strike="noStrike" kern="1200" baseline="30000" dirty="0">
                          <a:solidFill>
                            <a:srgbClr val="787878"/>
                          </a:solidFill>
                          <a:effectLst/>
                          <a:latin typeface="+mn-lt"/>
                          <a:ea typeface="+mn-ea"/>
                          <a:cs typeface="+mn-cs"/>
                        </a:rPr>
                        <a:t>DE</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baseline="0" dirty="0">
                          <a:solidFill>
                            <a:srgbClr val="787878"/>
                          </a:solidFill>
                          <a:effectLst/>
                          <a:latin typeface="+mn-lt"/>
                          <a:ea typeface="+mn-ea"/>
                          <a:cs typeface="+mn-cs"/>
                        </a:rPr>
                        <a:t>29%</a:t>
                      </a: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baseline="0" dirty="0">
                          <a:solidFill>
                            <a:srgbClr val="787878"/>
                          </a:solidFill>
                          <a:effectLst/>
                          <a:latin typeface="+mn-lt"/>
                          <a:ea typeface="+mn-ea"/>
                          <a:cs typeface="+mn-cs"/>
                        </a:rPr>
                        <a:t>76%</a:t>
                      </a:r>
                      <a:r>
                        <a:rPr lang="en-US" sz="1100" b="1" i="0" u="none" strike="noStrike" kern="1200" baseline="30000" dirty="0">
                          <a:solidFill>
                            <a:srgbClr val="787878"/>
                          </a:solidFill>
                          <a:effectLst/>
                          <a:latin typeface="+mn-lt"/>
                          <a:ea typeface="+mn-ea"/>
                          <a:cs typeface="+mn-cs"/>
                        </a:rPr>
                        <a:t>G</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baseline="0" dirty="0">
                          <a:solidFill>
                            <a:srgbClr val="787878"/>
                          </a:solidFill>
                          <a:effectLst/>
                          <a:latin typeface="+mn-lt"/>
                          <a:ea typeface="+mn-ea"/>
                          <a:cs typeface="+mn-cs"/>
                        </a:rPr>
                        <a:t>38%</a:t>
                      </a: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baseline="0" dirty="0">
                          <a:solidFill>
                            <a:srgbClr val="787878"/>
                          </a:solidFill>
                          <a:effectLst/>
                          <a:latin typeface="+mn-lt"/>
                          <a:ea typeface="+mn-ea"/>
                          <a:cs typeface="+mn-cs"/>
                        </a:rPr>
                        <a:t>74%</a:t>
                      </a:r>
                      <a:r>
                        <a:rPr lang="en-US" sz="1100" b="1" i="0" u="none" strike="noStrike" kern="1200" baseline="30000" dirty="0">
                          <a:solidFill>
                            <a:srgbClr val="787878"/>
                          </a:solidFill>
                          <a:effectLst/>
                          <a:latin typeface="+mn-lt"/>
                          <a:ea typeface="+mn-ea"/>
                          <a:cs typeface="+mn-cs"/>
                        </a:rPr>
                        <a:t>I</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baseline="0" dirty="0">
                          <a:solidFill>
                            <a:srgbClr val="787878"/>
                          </a:solidFill>
                          <a:effectLst/>
                          <a:latin typeface="+mn-lt"/>
                          <a:ea typeface="+mn-ea"/>
                          <a:cs typeface="+mn-cs"/>
                        </a:rPr>
                        <a:t>28%</a:t>
                      </a: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fontAlgn="t"/>
                      <a:r>
                        <a:rPr lang="en-US" sz="1100" b="1" i="0" u="none" strike="noStrike" kern="1200" baseline="0" dirty="0">
                          <a:solidFill>
                            <a:srgbClr val="787878"/>
                          </a:solidFill>
                          <a:effectLst/>
                          <a:latin typeface="+mn-lt"/>
                          <a:ea typeface="+mn-ea"/>
                          <a:cs typeface="+mn-cs"/>
                        </a:rPr>
                        <a:t>75%</a:t>
                      </a:r>
                      <a:r>
                        <a:rPr lang="en-US" sz="1100" b="1" i="0" u="none" strike="noStrike" kern="1200" baseline="30000" dirty="0">
                          <a:solidFill>
                            <a:srgbClr val="787878"/>
                          </a:solidFill>
                          <a:effectLst/>
                          <a:latin typeface="+mn-lt"/>
                          <a:ea typeface="+mn-ea"/>
                          <a:cs typeface="+mn-cs"/>
                        </a:rPr>
                        <a:t>K</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2906584200"/>
                  </a:ext>
                </a:extLst>
              </a:tr>
              <a:tr h="236444">
                <a:tc>
                  <a:txBody>
                    <a:bodyPr/>
                    <a:lstStyle/>
                    <a:p>
                      <a:pPr marL="0"/>
                      <a:r>
                        <a:rPr lang="en-US" sz="1100" dirty="0">
                          <a:solidFill>
                            <a:srgbClr val="787878"/>
                          </a:solidFill>
                        </a:rPr>
                        <a:t>Frequency of Driving Under Marijuana</a:t>
                      </a: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100" b="0" i="0" u="none" strike="noStrike" kern="1200" baseline="0" dirty="0">
                        <a:solidFill>
                          <a:srgbClr val="787878"/>
                        </a:solidFill>
                        <a:effectLst/>
                        <a:latin typeface="+mn-lt"/>
                        <a:ea typeface="+mn-ea"/>
                        <a:cs typeface="+mn-cs"/>
                      </a:endParaRPr>
                    </a:p>
                  </a:txBody>
                  <a:tcPr anchor="ctr">
                    <a:lnT w="12700" cap="flat" cmpd="sng" algn="ctr">
                      <a:solidFill>
                        <a:schemeClr val="tx1"/>
                      </a:solidFill>
                      <a:prstDash val="dash"/>
                      <a:round/>
                      <a:headEnd type="none" w="med" len="med"/>
                      <a:tailEnd type="none" w="med" len="med"/>
                    </a:lnT>
                  </a:tcP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100" b="0" i="0" u="none" strike="noStrike" kern="1200" baseline="0" dirty="0">
                        <a:solidFill>
                          <a:srgbClr val="787878"/>
                        </a:solidFill>
                        <a:effectLst/>
                        <a:latin typeface="+mn-lt"/>
                        <a:ea typeface="+mn-ea"/>
                        <a:cs typeface="+mn-cs"/>
                      </a:endParaRPr>
                    </a:p>
                  </a:txBody>
                  <a:tcPr anchor="ctr">
                    <a:lnT w="12700" cap="flat" cmpd="sng" algn="ctr">
                      <a:solidFill>
                        <a:schemeClr val="tx1"/>
                      </a:solidFill>
                      <a:prstDash val="dash"/>
                      <a:round/>
                      <a:headEnd type="none" w="med" len="med"/>
                      <a:tailEnd type="none" w="med" len="med"/>
                    </a:lnT>
                  </a:tcPr>
                </a:tc>
                <a:tc>
                  <a:txBody>
                    <a:bodyPr/>
                    <a:lstStyle/>
                    <a:p>
                      <a:pPr algn="ctr"/>
                      <a:endParaRPr lang="en-US" sz="1100" b="0" i="0" u="none" strike="noStrike" kern="1200" baseline="0" dirty="0">
                        <a:solidFill>
                          <a:srgbClr val="787878"/>
                        </a:solidFill>
                        <a:effectLst/>
                        <a:latin typeface="+mn-lt"/>
                        <a:ea typeface="+mn-ea"/>
                        <a:cs typeface="+mn-cs"/>
                      </a:endParaRPr>
                    </a:p>
                  </a:txBody>
                  <a:tcPr anchor="ctr">
                    <a:lnT w="12700" cap="flat" cmpd="sng" algn="ctr">
                      <a:solidFill>
                        <a:schemeClr val="tx1"/>
                      </a:solidFill>
                      <a:prstDash val="dash"/>
                      <a:round/>
                      <a:headEnd type="none" w="med" len="med"/>
                      <a:tailEnd type="none" w="med" len="med"/>
                    </a:lnT>
                  </a:tcPr>
                </a:tc>
                <a:tc>
                  <a:txBody>
                    <a:bodyPr/>
                    <a:lstStyle/>
                    <a:p>
                      <a:pPr algn="ctr"/>
                      <a:endParaRPr lang="en-US" sz="1100" b="0" i="0" u="none" strike="noStrike" kern="1200" baseline="0" dirty="0">
                        <a:solidFill>
                          <a:srgbClr val="787878"/>
                        </a:solidFill>
                        <a:effectLst/>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100" b="0" i="0" u="none" strike="noStrike" kern="1200" baseline="0" dirty="0">
                        <a:solidFill>
                          <a:srgbClr val="787878"/>
                        </a:solidFill>
                        <a:effectLst/>
                        <a:latin typeface="+mn-lt"/>
                        <a:ea typeface="+mn-ea"/>
                        <a:cs typeface="+mn-cs"/>
                      </a:endParaRPr>
                    </a:p>
                  </a:txBody>
                  <a:tcPr anchor="ctr">
                    <a:lnT w="12700" cap="flat" cmpd="sng" algn="ctr">
                      <a:solidFill>
                        <a:schemeClr val="tx1"/>
                      </a:solidFill>
                      <a:prstDash val="dash"/>
                      <a:round/>
                      <a:headEnd type="none" w="med" len="med"/>
                      <a:tailEnd type="none" w="med" len="med"/>
                    </a:lnT>
                  </a:tcPr>
                </a:tc>
                <a:tc>
                  <a:txBody>
                    <a:bodyPr/>
                    <a:lstStyle/>
                    <a:p>
                      <a:pPr algn="ctr"/>
                      <a:endParaRPr lang="en-US" sz="1100" b="0" i="0" u="none" strike="noStrike" kern="1200" baseline="0" dirty="0">
                        <a:solidFill>
                          <a:srgbClr val="787878"/>
                        </a:solidFill>
                        <a:effectLst/>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100" b="0" i="0" u="none" strike="noStrike" kern="1200" baseline="0" dirty="0">
                        <a:solidFill>
                          <a:srgbClr val="787878"/>
                        </a:solidFill>
                        <a:effectLst/>
                        <a:latin typeface="+mn-lt"/>
                        <a:ea typeface="+mn-ea"/>
                        <a:cs typeface="+mn-cs"/>
                      </a:endParaRPr>
                    </a:p>
                  </a:txBody>
                  <a:tcPr anchor="ctr">
                    <a:lnT w="12700" cap="flat" cmpd="sng" algn="ctr">
                      <a:solidFill>
                        <a:schemeClr val="tx1"/>
                      </a:solidFill>
                      <a:prstDash val="dash"/>
                      <a:round/>
                      <a:headEnd type="none" w="med" len="med"/>
                      <a:tailEnd type="none" w="med" len="med"/>
                    </a:lnT>
                  </a:tcP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1392974711"/>
                  </a:ext>
                </a:extLst>
              </a:tr>
              <a:tr h="389438">
                <a:tc>
                  <a:txBody>
                    <a:bodyPr/>
                    <a:lstStyle/>
                    <a:p>
                      <a:pPr marL="91440"/>
                      <a:r>
                        <a:rPr lang="en-US" sz="1100" dirty="0">
                          <a:solidFill>
                            <a:srgbClr val="787878"/>
                          </a:solidFill>
                        </a:rPr>
                        <a:t>At least once a month</a:t>
                      </a:r>
                    </a:p>
                  </a:txBody>
                  <a:tcPr anchor="ctr"/>
                </a:tc>
                <a:tc>
                  <a:txBody>
                    <a:bodyPr/>
                    <a:lstStyle/>
                    <a:p>
                      <a:pPr algn="ctr"/>
                      <a:r>
                        <a:rPr lang="en-US" sz="1100" b="0" i="0" u="none" strike="noStrike" kern="1200" baseline="0" dirty="0">
                          <a:solidFill>
                            <a:srgbClr val="787878"/>
                          </a:solidFill>
                          <a:effectLst/>
                          <a:latin typeface="+mn-lt"/>
                          <a:ea typeface="+mn-ea"/>
                          <a:cs typeface="+mn-cs"/>
                        </a:rPr>
                        <a:t>39%</a:t>
                      </a:r>
                    </a:p>
                  </a:txBody>
                  <a:tcPr anchor="ctr">
                    <a:lnR w="12700" cap="flat" cmpd="sng" algn="ctr">
                      <a:solidFill>
                        <a:schemeClr val="tx1"/>
                      </a:solidFill>
                      <a:prstDash val="dash"/>
                      <a:round/>
                      <a:headEnd type="none" w="med" len="med"/>
                      <a:tailEnd type="none" w="med" len="med"/>
                    </a:lnR>
                  </a:tcPr>
                </a:tc>
                <a:tc>
                  <a:txBody>
                    <a:bodyPr/>
                    <a:lstStyle/>
                    <a:p>
                      <a:pPr algn="ctr"/>
                      <a:r>
                        <a:rPr lang="en-US" sz="1100" b="1" i="0" u="none" strike="noStrike" kern="1200" baseline="0" dirty="0">
                          <a:solidFill>
                            <a:srgbClr val="787878"/>
                          </a:solidFill>
                          <a:effectLst/>
                          <a:latin typeface="+mn-lt"/>
                          <a:ea typeface="+mn-ea"/>
                          <a:cs typeface="+mn-cs"/>
                        </a:rPr>
                        <a:t>49%</a:t>
                      </a:r>
                      <a:r>
                        <a:rPr lang="en-US" sz="1100" b="1" i="0" u="none" strike="noStrike" kern="1200" baseline="30000" dirty="0">
                          <a:solidFill>
                            <a:srgbClr val="787878"/>
                          </a:solidFill>
                          <a:effectLst/>
                          <a:latin typeface="+mn-lt"/>
                          <a:ea typeface="+mn-ea"/>
                          <a:cs typeface="+mn-cs"/>
                        </a:rPr>
                        <a:t>B</a:t>
                      </a:r>
                      <a:endParaRPr lang="en-US" sz="1100" b="1" i="0" u="none" strike="noStrike" kern="1200" baseline="0" dirty="0">
                        <a:solidFill>
                          <a:srgbClr val="787878"/>
                        </a:solidFill>
                        <a:effectLst/>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100" b="0" i="0" u="none" strike="noStrike" kern="1200" baseline="0" dirty="0">
                          <a:solidFill>
                            <a:srgbClr val="787878"/>
                          </a:solidFill>
                          <a:effectLst/>
                          <a:latin typeface="+mn-lt"/>
                          <a:ea typeface="+mn-ea"/>
                          <a:cs typeface="+mn-cs"/>
                        </a:rPr>
                        <a:t>26%</a:t>
                      </a:r>
                    </a:p>
                  </a:txBody>
                  <a:tcPr anchor="ctr">
                    <a:lnL w="12700" cap="flat" cmpd="sng" algn="ctr">
                      <a:solidFill>
                        <a:schemeClr val="tx1"/>
                      </a:solidFill>
                      <a:prstDash val="dash"/>
                      <a:round/>
                      <a:headEnd type="none" w="med" len="med"/>
                      <a:tailEnd type="none" w="med" len="med"/>
                    </a:lnL>
                  </a:tcPr>
                </a:tc>
                <a:tc>
                  <a:txBody>
                    <a:bodyPr/>
                    <a:lstStyle/>
                    <a:p>
                      <a:pPr algn="ctr"/>
                      <a:r>
                        <a:rPr lang="en-US" sz="1100" b="0" i="0" u="none" strike="noStrike" kern="1200" baseline="0" dirty="0">
                          <a:solidFill>
                            <a:srgbClr val="787878"/>
                          </a:solidFill>
                          <a:effectLst/>
                          <a:latin typeface="+mn-lt"/>
                          <a:ea typeface="+mn-ea"/>
                          <a:cs typeface="+mn-cs"/>
                        </a:rPr>
                        <a:t>22%</a:t>
                      </a:r>
                    </a:p>
                  </a:txBody>
                  <a:tcPr anchor="ctr">
                    <a:lnR w="12700" cap="flat" cmpd="sng" algn="ctr">
                      <a:solidFill>
                        <a:schemeClr val="tx1"/>
                      </a:solidFill>
                      <a:prstDash val="dash"/>
                      <a:round/>
                      <a:headEnd type="none" w="med" len="med"/>
                      <a:tailEnd type="none" w="med" len="med"/>
                    </a:lnR>
                  </a:tcPr>
                </a:tc>
                <a:tc>
                  <a:txBody>
                    <a:bodyPr/>
                    <a:lstStyle/>
                    <a:p>
                      <a:pPr algn="ctr"/>
                      <a:r>
                        <a:rPr lang="en-US" sz="1100" b="1" i="0" u="none" strike="noStrike" kern="1200" baseline="0" dirty="0">
                          <a:solidFill>
                            <a:srgbClr val="787878"/>
                          </a:solidFill>
                          <a:effectLst/>
                          <a:latin typeface="+mn-lt"/>
                          <a:ea typeface="+mn-ea"/>
                          <a:cs typeface="+mn-cs"/>
                        </a:rPr>
                        <a:t>49%</a:t>
                      </a:r>
                      <a:r>
                        <a:rPr lang="en-US" sz="1100" b="1" i="0" u="none" strike="noStrike" kern="1200" baseline="30000" dirty="0">
                          <a:solidFill>
                            <a:srgbClr val="787878"/>
                          </a:solidFill>
                          <a:effectLst/>
                          <a:latin typeface="+mn-lt"/>
                          <a:ea typeface="+mn-ea"/>
                          <a:cs typeface="+mn-cs"/>
                        </a:rPr>
                        <a:t>F</a:t>
                      </a:r>
                      <a:endParaRPr lang="en-US" sz="1100" b="1" i="0" u="none" strike="noStrike" kern="1200" baseline="0" dirty="0">
                        <a:solidFill>
                          <a:srgbClr val="787878"/>
                        </a:solidFill>
                        <a:effectLst/>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100" b="0" i="0" u="none" strike="noStrike" kern="1200" baseline="0" dirty="0">
                          <a:solidFill>
                            <a:srgbClr val="787878"/>
                          </a:solidFill>
                          <a:effectLst/>
                          <a:latin typeface="+mn-lt"/>
                          <a:ea typeface="+mn-ea"/>
                          <a:cs typeface="+mn-cs"/>
                        </a:rPr>
                        <a:t>38%</a:t>
                      </a:r>
                    </a:p>
                  </a:txBody>
                  <a:tcPr anchor="ctr">
                    <a:lnL w="12700" cap="flat" cmpd="sng" algn="ctr">
                      <a:solidFill>
                        <a:schemeClr val="tx1"/>
                      </a:solidFill>
                      <a:prstDash val="dash"/>
                      <a:round/>
                      <a:headEnd type="none" w="med" len="med"/>
                      <a:tailEnd type="none" w="med" len="med"/>
                    </a:lnL>
                  </a:tcPr>
                </a:tc>
                <a:tc>
                  <a:txBody>
                    <a:bodyPr/>
                    <a:lstStyle/>
                    <a:p>
                      <a:pPr algn="ctr"/>
                      <a:r>
                        <a:rPr lang="en-US" sz="1100" b="0" i="0" u="none" strike="noStrike" kern="1200" baseline="0" dirty="0">
                          <a:solidFill>
                            <a:srgbClr val="787878"/>
                          </a:solidFill>
                          <a:effectLst/>
                          <a:latin typeface="+mn-lt"/>
                          <a:ea typeface="+mn-ea"/>
                          <a:cs typeface="+mn-cs"/>
                        </a:rPr>
                        <a:t>24%</a:t>
                      </a:r>
                    </a:p>
                  </a:txBody>
                  <a:tcPr anchor="ctr">
                    <a:lnR w="12700" cap="flat" cmpd="sng" algn="ctr">
                      <a:solidFill>
                        <a:schemeClr val="tx1"/>
                      </a:solidFill>
                      <a:prstDash val="dash"/>
                      <a:round/>
                      <a:headEnd type="none" w="med" len="med"/>
                      <a:tailEnd type="none" w="med" len="med"/>
                    </a:lnR>
                  </a:tcPr>
                </a:tc>
                <a:tc>
                  <a:txBody>
                    <a:bodyPr/>
                    <a:lstStyle/>
                    <a:p>
                      <a:pPr marL="0" algn="ctr" defTabSz="914400" rtl="0" eaLnBrk="1" fontAlgn="t" latinLnBrk="0" hangingPunct="1"/>
                      <a:r>
                        <a:rPr lang="en-US" sz="1100" b="1" i="0" u="none" strike="noStrike" kern="1200" baseline="0" dirty="0">
                          <a:solidFill>
                            <a:srgbClr val="787878"/>
                          </a:solidFill>
                          <a:effectLst/>
                          <a:latin typeface="+mn-lt"/>
                          <a:ea typeface="+mn-ea"/>
                          <a:cs typeface="+mn-cs"/>
                        </a:rPr>
                        <a:t>67%</a:t>
                      </a:r>
                      <a:r>
                        <a:rPr lang="en-US" sz="1100" b="1" i="0" u="none" strike="noStrike" kern="1200" baseline="30000" dirty="0">
                          <a:solidFill>
                            <a:srgbClr val="787878"/>
                          </a:solidFill>
                          <a:effectLst/>
                          <a:latin typeface="+mn-lt"/>
                          <a:ea typeface="+mn-ea"/>
                          <a:cs typeface="+mn-cs"/>
                        </a:rPr>
                        <a:t>I</a:t>
                      </a:r>
                      <a:endParaRPr lang="en-US" sz="1100" b="1" i="0" u="none" strike="noStrike" kern="1200" baseline="0" dirty="0">
                        <a:solidFill>
                          <a:srgbClr val="787878"/>
                        </a:solidFill>
                        <a:effectLst/>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100" b="0" i="0" u="none" strike="noStrike" kern="1200" baseline="0" dirty="0">
                          <a:solidFill>
                            <a:srgbClr val="787878"/>
                          </a:solidFill>
                          <a:effectLst/>
                          <a:latin typeface="+mn-lt"/>
                          <a:ea typeface="+mn-ea"/>
                          <a:cs typeface="+mn-cs"/>
                        </a:rPr>
                        <a:t>34%</a:t>
                      </a: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a:r>
                        <a:rPr lang="en-US" sz="1100" b="1" i="0" u="none" strike="noStrike" kern="1200" baseline="0" dirty="0">
                          <a:solidFill>
                            <a:srgbClr val="787878"/>
                          </a:solidFill>
                          <a:effectLst/>
                          <a:latin typeface="+mn-lt"/>
                          <a:ea typeface="+mn-ea"/>
                          <a:cs typeface="+mn-cs"/>
                        </a:rPr>
                        <a:t>61%</a:t>
                      </a:r>
                      <a:r>
                        <a:rPr lang="en-US" sz="1100" b="1" i="0" u="none" strike="noStrike" kern="1200" baseline="30000" dirty="0">
                          <a:solidFill>
                            <a:srgbClr val="787878"/>
                          </a:solidFill>
                          <a:effectLst/>
                          <a:latin typeface="+mn-lt"/>
                          <a:ea typeface="+mn-ea"/>
                          <a:cs typeface="+mn-cs"/>
                        </a:rPr>
                        <a:t>J</a:t>
                      </a:r>
                      <a:endParaRPr lang="en-US" sz="1100" b="1" i="0" u="none" strike="noStrike" kern="1200" baseline="0" dirty="0">
                        <a:solidFill>
                          <a:srgbClr val="787878"/>
                        </a:solidFill>
                        <a:effectLst/>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100" b="0" i="0" u="none" strike="noStrike" kern="1200" baseline="0" dirty="0">
                          <a:solidFill>
                            <a:srgbClr val="787878"/>
                          </a:solidFill>
                          <a:effectLst/>
                          <a:latin typeface="+mn-lt"/>
                          <a:ea typeface="+mn-ea"/>
                          <a:cs typeface="+mn-cs"/>
                        </a:rPr>
                        <a:t>35%</a:t>
                      </a:r>
                    </a:p>
                  </a:txBody>
                  <a:tcPr anchor="ctr">
                    <a:lnL w="12700" cap="flat" cmpd="sng" algn="ctr">
                      <a:solidFill>
                        <a:schemeClr val="tx1"/>
                      </a:solidFill>
                      <a:prstDash val="dash"/>
                      <a:round/>
                      <a:headEnd type="none" w="med" len="med"/>
                      <a:tailEnd type="none" w="med" len="med"/>
                    </a:lnL>
                  </a:tcPr>
                </a:tc>
                <a:tc>
                  <a:txBody>
                    <a:bodyPr/>
                    <a:lstStyle/>
                    <a:p>
                      <a:pPr algn="ctr"/>
                      <a:r>
                        <a:rPr lang="en-US" sz="1100" b="0" i="0" u="none" strike="noStrike" kern="1200" baseline="0" dirty="0">
                          <a:solidFill>
                            <a:srgbClr val="787878"/>
                          </a:solidFill>
                          <a:effectLst/>
                          <a:latin typeface="+mn-lt"/>
                          <a:ea typeface="+mn-ea"/>
                          <a:cs typeface="+mn-cs"/>
                        </a:rPr>
                        <a:t>57%</a:t>
                      </a:r>
                    </a:p>
                  </a:txBody>
                  <a:tcPr anchor="ctr"/>
                </a:tc>
                <a:tc>
                  <a:txBody>
                    <a:bodyPr/>
                    <a:lstStyle/>
                    <a:p>
                      <a:pPr algn="ctr"/>
                      <a:r>
                        <a:rPr lang="en-US" sz="1100" b="0" i="0" u="none" strike="noStrike" kern="1200" baseline="0" dirty="0">
                          <a:solidFill>
                            <a:srgbClr val="787878"/>
                          </a:solidFill>
                          <a:effectLst/>
                          <a:latin typeface="+mn-lt"/>
                          <a:ea typeface="+mn-ea"/>
                          <a:cs typeface="+mn-cs"/>
                        </a:rPr>
                        <a:t>35%</a:t>
                      </a:r>
                    </a:p>
                  </a:txBody>
                  <a:tcPr anchor="ctr"/>
                </a:tc>
                <a:extLst>
                  <a:ext uri="{0D108BD9-81ED-4DB2-BD59-A6C34878D82A}">
                    <a16:rowId xmlns:a16="http://schemas.microsoft.com/office/drawing/2014/main" val="2036632725"/>
                  </a:ext>
                </a:extLst>
              </a:tr>
              <a:tr h="236444">
                <a:tc>
                  <a:txBody>
                    <a:bodyPr/>
                    <a:lstStyle/>
                    <a:p>
                      <a:pPr marL="91440"/>
                      <a:r>
                        <a:rPr lang="en-US" sz="1100" dirty="0">
                          <a:solidFill>
                            <a:srgbClr val="787878"/>
                          </a:solidFill>
                        </a:rPr>
                        <a:t>Less often</a:t>
                      </a:r>
                    </a:p>
                  </a:txBody>
                  <a:tcPr anchor="ctr"/>
                </a:tc>
                <a:tc>
                  <a:txBody>
                    <a:bodyPr/>
                    <a:lstStyle/>
                    <a:p>
                      <a:pPr algn="ctr"/>
                      <a:r>
                        <a:rPr lang="en-US" sz="1100" b="0" i="0" u="none" strike="noStrike" kern="1200" baseline="0" dirty="0">
                          <a:solidFill>
                            <a:srgbClr val="787878"/>
                          </a:solidFill>
                          <a:effectLst/>
                          <a:latin typeface="+mn-lt"/>
                          <a:ea typeface="+mn-ea"/>
                          <a:cs typeface="+mn-cs"/>
                        </a:rPr>
                        <a:t>18%</a:t>
                      </a:r>
                    </a:p>
                  </a:txBody>
                  <a:tcPr anchor="ctr"/>
                </a:tc>
                <a:tc>
                  <a:txBody>
                    <a:bodyPr/>
                    <a:lstStyle/>
                    <a:p>
                      <a:pPr algn="ctr"/>
                      <a:r>
                        <a:rPr lang="en-US" sz="1100" b="0" i="0" u="none" strike="noStrike" kern="1200" baseline="0" dirty="0">
                          <a:solidFill>
                            <a:srgbClr val="787878"/>
                          </a:solidFill>
                          <a:effectLst/>
                          <a:latin typeface="+mn-lt"/>
                          <a:ea typeface="+mn-ea"/>
                          <a:cs typeface="+mn-cs"/>
                        </a:rPr>
                        <a:t>18%</a:t>
                      </a:r>
                    </a:p>
                  </a:txBody>
                  <a:tcPr anchor="ctr">
                    <a:lnT w="12700" cap="flat" cmpd="sng" algn="ctr">
                      <a:solidFill>
                        <a:schemeClr val="tx1"/>
                      </a:solidFill>
                      <a:prstDash val="dash"/>
                      <a:round/>
                      <a:headEnd type="none" w="med" len="med"/>
                      <a:tailEnd type="none" w="med" len="med"/>
                    </a:lnT>
                  </a:tcPr>
                </a:tc>
                <a:tc>
                  <a:txBody>
                    <a:bodyPr/>
                    <a:lstStyle/>
                    <a:p>
                      <a:pPr algn="ctr"/>
                      <a:r>
                        <a:rPr lang="en-US" sz="1100" b="0" i="0" u="none" strike="noStrike" kern="1200" baseline="0" dirty="0">
                          <a:solidFill>
                            <a:srgbClr val="787878"/>
                          </a:solidFill>
                          <a:effectLst/>
                          <a:latin typeface="+mn-lt"/>
                          <a:ea typeface="+mn-ea"/>
                          <a:cs typeface="+mn-cs"/>
                        </a:rPr>
                        <a:t>18%</a:t>
                      </a:r>
                    </a:p>
                  </a:txBody>
                  <a:tcPr anchor="ctr">
                    <a:lnB w="12700" cap="flat" cmpd="sng" algn="ctr">
                      <a:solidFill>
                        <a:schemeClr val="tx1"/>
                      </a:solidFill>
                      <a:prstDash val="dash"/>
                      <a:round/>
                      <a:headEnd type="none" w="med" len="med"/>
                      <a:tailEnd type="none" w="med" len="med"/>
                    </a:lnB>
                  </a:tcPr>
                </a:tc>
                <a:tc>
                  <a:txBody>
                    <a:bodyPr/>
                    <a:lstStyle/>
                    <a:p>
                      <a:pPr algn="ctr"/>
                      <a:r>
                        <a:rPr lang="en-US" sz="1100" b="0" i="0" u="none" strike="noStrike" kern="1200" baseline="0" dirty="0">
                          <a:solidFill>
                            <a:srgbClr val="787878"/>
                          </a:solidFill>
                          <a:effectLst/>
                          <a:latin typeface="+mn-lt"/>
                          <a:ea typeface="+mn-ea"/>
                          <a:cs typeface="+mn-cs"/>
                        </a:rPr>
                        <a:t>14%</a:t>
                      </a:r>
                    </a:p>
                  </a:txBody>
                  <a:tcPr anchor="ctr"/>
                </a:tc>
                <a:tc>
                  <a:txBody>
                    <a:bodyPr/>
                    <a:lstStyle/>
                    <a:p>
                      <a:pPr algn="ctr"/>
                      <a:r>
                        <a:rPr lang="en-US" sz="1100" b="0" i="0" u="none" strike="noStrike" kern="1200" baseline="0" dirty="0">
                          <a:solidFill>
                            <a:srgbClr val="787878"/>
                          </a:solidFill>
                          <a:effectLst/>
                          <a:latin typeface="+mn-lt"/>
                          <a:ea typeface="+mn-ea"/>
                          <a:cs typeface="+mn-cs"/>
                        </a:rPr>
                        <a:t>19%</a:t>
                      </a:r>
                    </a:p>
                  </a:txBody>
                  <a:tcPr anchor="ctr">
                    <a:lnT w="12700" cap="flat" cmpd="sng" algn="ctr">
                      <a:solidFill>
                        <a:schemeClr val="tx1"/>
                      </a:solidFill>
                      <a:prstDash val="dash"/>
                      <a:round/>
                      <a:headEnd type="none" w="med" len="med"/>
                      <a:tailEnd type="none" w="med" len="med"/>
                    </a:lnT>
                  </a:tcPr>
                </a:tc>
                <a:tc>
                  <a:txBody>
                    <a:bodyPr/>
                    <a:lstStyle/>
                    <a:p>
                      <a:pPr algn="ctr"/>
                      <a:r>
                        <a:rPr lang="en-US" sz="1100" b="0" i="0" u="none" strike="noStrike" kern="1200" baseline="0" dirty="0">
                          <a:solidFill>
                            <a:srgbClr val="787878"/>
                          </a:solidFill>
                          <a:effectLst/>
                          <a:latin typeface="+mn-lt"/>
                          <a:ea typeface="+mn-ea"/>
                          <a:cs typeface="+mn-cs"/>
                        </a:rPr>
                        <a:t>19%</a:t>
                      </a:r>
                    </a:p>
                  </a:txBody>
                  <a:tcPr anchor="ctr"/>
                </a:tc>
                <a:tc>
                  <a:txBody>
                    <a:bodyPr/>
                    <a:lstStyle/>
                    <a:p>
                      <a:pPr algn="ctr"/>
                      <a:r>
                        <a:rPr lang="en-US" sz="1100" b="0" i="0" u="none" strike="noStrike" kern="1200" baseline="0" dirty="0">
                          <a:solidFill>
                            <a:srgbClr val="787878"/>
                          </a:solidFill>
                          <a:effectLst/>
                          <a:latin typeface="+mn-lt"/>
                          <a:ea typeface="+mn-ea"/>
                          <a:cs typeface="+mn-cs"/>
                        </a:rPr>
                        <a:t>12%</a:t>
                      </a:r>
                    </a:p>
                  </a:txBody>
                  <a:tcPr anchor="ctr">
                    <a:lnB w="12700" cap="flat" cmpd="sng" algn="ctr">
                      <a:solidFill>
                        <a:schemeClr val="tx1"/>
                      </a:solidFill>
                      <a:prstDash val="dash"/>
                      <a:round/>
                      <a:headEnd type="none" w="med" len="med"/>
                      <a:tailEnd type="none" w="med" len="med"/>
                    </a:lnB>
                  </a:tcPr>
                </a:tc>
                <a:tc>
                  <a:txBody>
                    <a:bodyPr/>
                    <a:lstStyle/>
                    <a:p>
                      <a:pPr algn="ctr"/>
                      <a:r>
                        <a:rPr lang="en-US" sz="1100" b="0" i="0" u="none" strike="noStrike" kern="1200" baseline="0" dirty="0">
                          <a:solidFill>
                            <a:srgbClr val="787878"/>
                          </a:solidFill>
                          <a:effectLst/>
                          <a:latin typeface="+mn-lt"/>
                          <a:ea typeface="+mn-ea"/>
                          <a:cs typeface="+mn-cs"/>
                        </a:rPr>
                        <a:t>20%</a:t>
                      </a:r>
                    </a:p>
                  </a:txBody>
                  <a:tcPr anchor="ctr">
                    <a:lnT w="12700" cap="flat" cmpd="sng" algn="ctr">
                      <a:solidFill>
                        <a:schemeClr val="tx1"/>
                      </a:solidFill>
                      <a:prstDash val="dash"/>
                      <a:round/>
                      <a:headEnd type="none" w="med" len="med"/>
                      <a:tailEnd type="none" w="med" len="med"/>
                    </a:lnT>
                  </a:tcPr>
                </a:tc>
                <a:tc>
                  <a:txBody>
                    <a:bodyPr/>
                    <a:lstStyle/>
                    <a:p>
                      <a:pPr algn="ctr"/>
                      <a:r>
                        <a:rPr lang="en-US" sz="1100" b="0" i="0" u="none" strike="noStrike" kern="1200" baseline="0" dirty="0">
                          <a:solidFill>
                            <a:srgbClr val="787878"/>
                          </a:solidFill>
                          <a:effectLst/>
                          <a:latin typeface="+mn-lt"/>
                          <a:ea typeface="+mn-ea"/>
                          <a:cs typeface="+mn-cs"/>
                        </a:rPr>
                        <a:t>17%</a:t>
                      </a:r>
                    </a:p>
                  </a:txBody>
                  <a:tcPr anchor="ctr">
                    <a:lnB w="12700" cap="flat" cmpd="sng" algn="ctr">
                      <a:solidFill>
                        <a:schemeClr val="tx1"/>
                      </a:solidFill>
                      <a:prstDash val="dash"/>
                      <a:round/>
                      <a:headEnd type="none" w="med" len="med"/>
                      <a:tailEnd type="none" w="med" len="med"/>
                    </a:lnB>
                  </a:tcPr>
                </a:tc>
                <a:tc>
                  <a:txBody>
                    <a:bodyPr/>
                    <a:lstStyle/>
                    <a:p>
                      <a:pPr algn="ctr"/>
                      <a:r>
                        <a:rPr lang="en-US" sz="1100" b="0" i="0" u="none" strike="noStrike" kern="1200" baseline="0" dirty="0">
                          <a:solidFill>
                            <a:srgbClr val="787878"/>
                          </a:solidFill>
                          <a:effectLst/>
                          <a:latin typeface="+mn-lt"/>
                          <a:ea typeface="+mn-ea"/>
                          <a:cs typeface="+mn-cs"/>
                        </a:rPr>
                        <a:t>28%</a:t>
                      </a:r>
                    </a:p>
                  </a:txBody>
                  <a:tcPr anchor="ctr">
                    <a:lnT w="12700" cap="flat" cmpd="sng" algn="ctr">
                      <a:solidFill>
                        <a:schemeClr val="tx1"/>
                      </a:solidFill>
                      <a:prstDash val="dash"/>
                      <a:round/>
                      <a:headEnd type="none" w="med" len="med"/>
                      <a:tailEnd type="none" w="med" len="med"/>
                    </a:lnT>
                  </a:tcPr>
                </a:tc>
                <a:tc>
                  <a:txBody>
                    <a:bodyPr/>
                    <a:lstStyle/>
                    <a:p>
                      <a:pPr algn="ctr"/>
                      <a:r>
                        <a:rPr lang="en-US" sz="1100" b="0" i="0" u="none" strike="noStrike" kern="1200" baseline="0" dirty="0">
                          <a:solidFill>
                            <a:srgbClr val="787878"/>
                          </a:solidFill>
                          <a:effectLst/>
                          <a:latin typeface="+mn-lt"/>
                          <a:ea typeface="+mn-ea"/>
                          <a:cs typeface="+mn-cs"/>
                        </a:rPr>
                        <a:t>16%</a:t>
                      </a:r>
                    </a:p>
                  </a:txBody>
                  <a:tcPr anchor="ctr">
                    <a:lnB w="12700" cap="flat" cmpd="sng" algn="ctr">
                      <a:solidFill>
                        <a:schemeClr val="tx1"/>
                      </a:solidFill>
                      <a:prstDash val="dash"/>
                      <a:round/>
                      <a:headEnd type="none" w="med" len="med"/>
                      <a:tailEnd type="none" w="med" len="med"/>
                    </a:lnB>
                  </a:tcPr>
                </a:tc>
                <a:tc>
                  <a:txBody>
                    <a:bodyPr/>
                    <a:lstStyle/>
                    <a:p>
                      <a:pPr algn="ctr"/>
                      <a:r>
                        <a:rPr lang="en-US" sz="1100" b="0" i="0" u="none" strike="noStrike" kern="1200" baseline="0" dirty="0">
                          <a:solidFill>
                            <a:srgbClr val="787878"/>
                          </a:solidFill>
                          <a:effectLst/>
                          <a:latin typeface="+mn-lt"/>
                          <a:ea typeface="+mn-ea"/>
                          <a:cs typeface="+mn-cs"/>
                        </a:rPr>
                        <a:t>33%</a:t>
                      </a:r>
                    </a:p>
                  </a:txBody>
                  <a:tcPr anchor="ctr"/>
                </a:tc>
                <a:tc>
                  <a:txBody>
                    <a:bodyPr/>
                    <a:lstStyle/>
                    <a:p>
                      <a:pPr algn="ctr"/>
                      <a:r>
                        <a:rPr lang="en-US" sz="1100" b="0" i="0" u="none" strike="noStrike" kern="1200" baseline="0" dirty="0">
                          <a:solidFill>
                            <a:srgbClr val="787878"/>
                          </a:solidFill>
                          <a:effectLst/>
                          <a:latin typeface="+mn-lt"/>
                          <a:ea typeface="+mn-ea"/>
                          <a:cs typeface="+mn-cs"/>
                        </a:rPr>
                        <a:t>15%</a:t>
                      </a: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386536491"/>
                  </a:ext>
                </a:extLst>
              </a:tr>
              <a:tr h="236444">
                <a:tc>
                  <a:txBody>
                    <a:bodyPr/>
                    <a:lstStyle/>
                    <a:p>
                      <a:pPr marL="91440"/>
                      <a:r>
                        <a:rPr lang="en-US" sz="1100" dirty="0">
                          <a:solidFill>
                            <a:srgbClr val="787878"/>
                          </a:solidFill>
                        </a:rPr>
                        <a:t>Never </a:t>
                      </a:r>
                    </a:p>
                  </a:txBody>
                  <a:tcPr anchor="ctr"/>
                </a:tc>
                <a:tc>
                  <a:txBody>
                    <a:bodyPr/>
                    <a:lstStyle/>
                    <a:p>
                      <a:pPr algn="ctr" fontAlgn="t"/>
                      <a:r>
                        <a:rPr lang="en-US" sz="1100" b="0" i="0" u="none" strike="noStrike" kern="1200" baseline="0" dirty="0">
                          <a:solidFill>
                            <a:srgbClr val="787878"/>
                          </a:solidFill>
                          <a:effectLst/>
                          <a:latin typeface="+mn-lt"/>
                          <a:ea typeface="+mn-ea"/>
                          <a:cs typeface="+mn-cs"/>
                        </a:rPr>
                        <a:t>44%</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34%</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baseline="0" dirty="0">
                          <a:solidFill>
                            <a:srgbClr val="787878"/>
                          </a:solidFill>
                          <a:effectLst/>
                          <a:latin typeface="+mn-lt"/>
                          <a:ea typeface="+mn-ea"/>
                          <a:cs typeface="+mn-cs"/>
                        </a:rPr>
                        <a:t>56%</a:t>
                      </a:r>
                      <a:r>
                        <a:rPr lang="en-US" sz="1100" b="1" u="none" strike="noStrike" kern="1200" baseline="30000" dirty="0">
                          <a:solidFill>
                            <a:srgbClr val="787878"/>
                          </a:solidFill>
                          <a:effectLst/>
                          <a:latin typeface="+mn-lt"/>
                          <a:ea typeface="+mn-ea"/>
                          <a:cs typeface="+mn-cs"/>
                        </a:rPr>
                        <a:t>A</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baseline="0" dirty="0">
                          <a:solidFill>
                            <a:srgbClr val="787878"/>
                          </a:solidFill>
                          <a:effectLst/>
                          <a:latin typeface="+mn-lt"/>
                          <a:ea typeface="+mn-ea"/>
                          <a:cs typeface="+mn-cs"/>
                        </a:rPr>
                        <a:t>64%</a:t>
                      </a:r>
                    </a:p>
                  </a:txBody>
                  <a:tcPr marL="7620" marR="7620" marT="7620" marB="0" anchor="ctr">
                    <a:lnL w="12700" cap="flat" cmpd="sng" algn="ctr">
                      <a:solidFill>
                        <a:schemeClr val="tx1"/>
                      </a:solidFill>
                      <a:prstDash val="dash"/>
                      <a:round/>
                      <a:headEnd type="none" w="med" len="med"/>
                      <a:tailEnd type="none" w="med" len="med"/>
                    </a:lnL>
                  </a:tcPr>
                </a:tc>
                <a:tc>
                  <a:txBody>
                    <a:bodyPr/>
                    <a:lstStyle/>
                    <a:p>
                      <a:pPr algn="ctr" fontAlgn="t"/>
                      <a:r>
                        <a:rPr lang="en-US" sz="1100" b="0" i="0" u="none" strike="noStrike" kern="1200" baseline="0" dirty="0">
                          <a:solidFill>
                            <a:srgbClr val="787878"/>
                          </a:solidFill>
                          <a:effectLst/>
                          <a:latin typeface="+mn-lt"/>
                          <a:ea typeface="+mn-ea"/>
                          <a:cs typeface="+mn-cs"/>
                        </a:rPr>
                        <a:t>32%</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42%</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baseline="0" dirty="0">
                          <a:solidFill>
                            <a:srgbClr val="787878"/>
                          </a:solidFill>
                          <a:effectLst/>
                          <a:latin typeface="+mn-lt"/>
                          <a:ea typeface="+mn-ea"/>
                          <a:cs typeface="+mn-cs"/>
                        </a:rPr>
                        <a:t>64%</a:t>
                      </a:r>
                      <a:r>
                        <a:rPr lang="en-US" sz="1100" b="1" i="0" u="none" strike="noStrike" kern="1200" baseline="30000" dirty="0">
                          <a:solidFill>
                            <a:srgbClr val="787878"/>
                          </a:solidFill>
                          <a:effectLst/>
                          <a:latin typeface="+mn-lt"/>
                          <a:ea typeface="+mn-ea"/>
                          <a:cs typeface="+mn-cs"/>
                        </a:rPr>
                        <a:t>DE</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baseline="0" dirty="0">
                          <a:solidFill>
                            <a:srgbClr val="787878"/>
                          </a:solidFill>
                          <a:effectLst/>
                          <a:latin typeface="+mn-lt"/>
                          <a:ea typeface="+mn-ea"/>
                          <a:cs typeface="+mn-cs"/>
                        </a:rPr>
                        <a:t>13%</a:t>
                      </a: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baseline="0" dirty="0">
                          <a:solidFill>
                            <a:srgbClr val="787878"/>
                          </a:solidFill>
                          <a:effectLst/>
                          <a:latin typeface="+mn-lt"/>
                          <a:ea typeface="+mn-ea"/>
                          <a:cs typeface="+mn-cs"/>
                        </a:rPr>
                        <a:t>49%</a:t>
                      </a:r>
                      <a:r>
                        <a:rPr lang="en-US" sz="1100" b="1" i="0" u="none" strike="noStrike" kern="1200" baseline="30000" dirty="0">
                          <a:solidFill>
                            <a:srgbClr val="787878"/>
                          </a:solidFill>
                          <a:effectLst/>
                          <a:latin typeface="+mn-lt"/>
                          <a:ea typeface="+mn-ea"/>
                          <a:cs typeface="+mn-cs"/>
                        </a:rPr>
                        <a:t>G</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baseline="0" dirty="0">
                          <a:solidFill>
                            <a:srgbClr val="787878"/>
                          </a:solidFill>
                          <a:effectLst/>
                          <a:latin typeface="+mn-lt"/>
                          <a:ea typeface="+mn-ea"/>
                          <a:cs typeface="+mn-cs"/>
                        </a:rPr>
                        <a:t>11%</a:t>
                      </a: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baseline="0" dirty="0">
                          <a:solidFill>
                            <a:srgbClr val="787878"/>
                          </a:solidFill>
                          <a:effectLst/>
                          <a:latin typeface="+mn-lt"/>
                          <a:ea typeface="+mn-ea"/>
                          <a:cs typeface="+mn-cs"/>
                        </a:rPr>
                        <a:t>49%</a:t>
                      </a:r>
                      <a:r>
                        <a:rPr lang="en-US" sz="1100" b="1" i="0" u="none" strike="noStrike" kern="1200" baseline="30000" dirty="0">
                          <a:solidFill>
                            <a:srgbClr val="787878"/>
                          </a:solidFill>
                          <a:effectLst/>
                          <a:latin typeface="+mn-lt"/>
                          <a:ea typeface="+mn-ea"/>
                          <a:cs typeface="+mn-cs"/>
                        </a:rPr>
                        <a:t>I</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baseline="0" dirty="0">
                          <a:solidFill>
                            <a:srgbClr val="787878"/>
                          </a:solidFill>
                          <a:effectLst/>
                          <a:latin typeface="+mn-lt"/>
                          <a:ea typeface="+mn-ea"/>
                          <a:cs typeface="+mn-cs"/>
                        </a:rPr>
                        <a:t>10%</a:t>
                      </a: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baseline="0" dirty="0">
                          <a:solidFill>
                            <a:srgbClr val="787878"/>
                          </a:solidFill>
                          <a:effectLst/>
                          <a:latin typeface="+mn-lt"/>
                          <a:ea typeface="+mn-ea"/>
                          <a:cs typeface="+mn-cs"/>
                        </a:rPr>
                        <a:t>50%</a:t>
                      </a:r>
                      <a:r>
                        <a:rPr lang="en-US" sz="1100" b="1" i="0" u="none" strike="noStrike" kern="1200" baseline="30000" dirty="0">
                          <a:solidFill>
                            <a:srgbClr val="787878"/>
                          </a:solidFill>
                          <a:effectLst/>
                          <a:latin typeface="+mn-lt"/>
                          <a:ea typeface="+mn-ea"/>
                          <a:cs typeface="+mn-cs"/>
                        </a:rPr>
                        <a:t>K</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132533233"/>
                  </a:ext>
                </a:extLst>
              </a:tr>
              <a:tr h="236444">
                <a:tc>
                  <a:txBody>
                    <a:bodyPr/>
                    <a:lstStyle/>
                    <a:p>
                      <a:pPr marL="0"/>
                      <a:r>
                        <a:rPr lang="en-US" sz="1100" dirty="0">
                          <a:solidFill>
                            <a:srgbClr val="787878"/>
                          </a:solidFill>
                        </a:rPr>
                        <a:t>Plan for a Sober Ride</a:t>
                      </a: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lnT w="12700" cap="flat" cmpd="sng" algn="ctr">
                      <a:solidFill>
                        <a:schemeClr val="tx1"/>
                      </a:solidFill>
                      <a:prstDash val="dash"/>
                      <a:round/>
                      <a:headEnd type="none" w="med" len="med"/>
                      <a:tailEnd type="none" w="med" len="med"/>
                    </a:lnT>
                  </a:tcP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lnT w="12700" cap="flat" cmpd="sng" algn="ctr">
                      <a:solidFill>
                        <a:schemeClr val="tx1"/>
                      </a:solidFill>
                      <a:prstDash val="dash"/>
                      <a:round/>
                      <a:headEnd type="none" w="med" len="med"/>
                      <a:tailEnd type="none" w="med" len="med"/>
                    </a:lnT>
                  </a:tcP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lnT w="12700" cap="flat" cmpd="sng" algn="ctr">
                      <a:solidFill>
                        <a:schemeClr val="tx1"/>
                      </a:solidFill>
                      <a:prstDash val="dash"/>
                      <a:round/>
                      <a:headEnd type="none" w="med" len="med"/>
                      <a:tailEnd type="none" w="med" len="med"/>
                    </a:lnT>
                  </a:tcP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lnT w="12700" cap="flat" cmpd="sng" algn="ctr">
                      <a:solidFill>
                        <a:schemeClr val="tx1"/>
                      </a:solidFill>
                      <a:prstDash val="dash"/>
                      <a:round/>
                      <a:headEnd type="none" w="med" len="med"/>
                      <a:tailEnd type="none" w="med" len="med"/>
                    </a:lnT>
                  </a:tcP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517060972"/>
                  </a:ext>
                </a:extLst>
              </a:tr>
              <a:tr h="236444">
                <a:tc>
                  <a:txBody>
                    <a:bodyPr/>
                    <a:lstStyle/>
                    <a:p>
                      <a:pPr marL="91440"/>
                      <a:r>
                        <a:rPr lang="en-US" sz="1100" dirty="0">
                          <a:solidFill>
                            <a:srgbClr val="787878"/>
                          </a:solidFill>
                        </a:rPr>
                        <a:t>Always/Sometimes</a:t>
                      </a:r>
                    </a:p>
                  </a:txBody>
                  <a:tcPr anchor="ctr"/>
                </a:tc>
                <a:tc>
                  <a:txBody>
                    <a:bodyPr/>
                    <a:lstStyle/>
                    <a:p>
                      <a:pPr algn="ctr"/>
                      <a:r>
                        <a:rPr lang="en-US" sz="1100" b="0" i="0" u="none" strike="noStrike" kern="1200" baseline="0" dirty="0">
                          <a:solidFill>
                            <a:srgbClr val="787878"/>
                          </a:solidFill>
                          <a:effectLst/>
                          <a:latin typeface="+mn-lt"/>
                          <a:ea typeface="+mn-ea"/>
                          <a:cs typeface="+mn-cs"/>
                        </a:rPr>
                        <a:t>77%</a:t>
                      </a:r>
                    </a:p>
                  </a:txBody>
                  <a:tcPr anchor="ctr"/>
                </a:tc>
                <a:tc>
                  <a:txBody>
                    <a:bodyPr/>
                    <a:lstStyle/>
                    <a:p>
                      <a:pPr algn="ctr" fontAlgn="t"/>
                      <a:r>
                        <a:rPr lang="en-US" sz="1100" b="0" i="0" u="none" strike="noStrike" kern="1200" baseline="0" dirty="0">
                          <a:solidFill>
                            <a:srgbClr val="787878"/>
                          </a:solidFill>
                          <a:effectLst/>
                          <a:latin typeface="+mn-lt"/>
                          <a:ea typeface="+mn-ea"/>
                          <a:cs typeface="+mn-cs"/>
                        </a:rPr>
                        <a:t>77%</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78%</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71%</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72%</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81%</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76%</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66%</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79%</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75%</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78%</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58%</a:t>
                      </a:r>
                    </a:p>
                  </a:txBody>
                  <a:tcPr marL="7620" marR="7620" marT="7620" marB="0" anchor="ctr">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pPr algn="ctr" fontAlgn="t"/>
                      <a:r>
                        <a:rPr lang="en-US" sz="1100" b="1" i="0" u="none" strike="noStrike" kern="1200" baseline="0" dirty="0">
                          <a:solidFill>
                            <a:srgbClr val="787878"/>
                          </a:solidFill>
                          <a:effectLst/>
                          <a:latin typeface="+mn-lt"/>
                          <a:ea typeface="+mn-ea"/>
                          <a:cs typeface="+mn-cs"/>
                        </a:rPr>
                        <a:t>80%</a:t>
                      </a:r>
                      <a:r>
                        <a:rPr lang="en-US" sz="1100" b="1" i="0" u="none" strike="noStrike" kern="1200" baseline="30000" dirty="0">
                          <a:solidFill>
                            <a:srgbClr val="787878"/>
                          </a:solidFill>
                          <a:effectLst/>
                          <a:latin typeface="+mn-lt"/>
                          <a:ea typeface="+mn-ea"/>
                          <a:cs typeface="+mn-cs"/>
                        </a:rPr>
                        <a:t>K</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230282895"/>
                  </a:ext>
                </a:extLst>
              </a:tr>
              <a:tr h="236444">
                <a:tc>
                  <a:txBody>
                    <a:bodyPr/>
                    <a:lstStyle/>
                    <a:p>
                      <a:pPr marL="91440"/>
                      <a:r>
                        <a:rPr lang="en-US" sz="1100" dirty="0">
                          <a:solidFill>
                            <a:srgbClr val="787878"/>
                          </a:solidFill>
                        </a:rPr>
                        <a:t>Rarely/Never</a:t>
                      </a:r>
                    </a:p>
                  </a:txBody>
                  <a:tcPr anchor="ctr"/>
                </a:tc>
                <a:tc>
                  <a:txBody>
                    <a:bodyPr/>
                    <a:lstStyle/>
                    <a:p>
                      <a:pPr algn="ctr"/>
                      <a:r>
                        <a:rPr lang="en-US" sz="1100" b="0" i="0" u="none" strike="noStrike" kern="1200" baseline="0" dirty="0">
                          <a:solidFill>
                            <a:srgbClr val="787878"/>
                          </a:solidFill>
                          <a:effectLst/>
                          <a:latin typeface="+mn-lt"/>
                          <a:ea typeface="+mn-ea"/>
                          <a:cs typeface="+mn-cs"/>
                        </a:rPr>
                        <a:t>23%</a:t>
                      </a:r>
                    </a:p>
                  </a:txBody>
                  <a:tcPr anchor="ctr"/>
                </a:tc>
                <a:tc>
                  <a:txBody>
                    <a:bodyPr/>
                    <a:lstStyle/>
                    <a:p>
                      <a:pPr algn="ctr"/>
                      <a:r>
                        <a:rPr lang="en-US" sz="1100" b="0" i="0" u="none" strike="noStrike" kern="1200" baseline="0" dirty="0">
                          <a:solidFill>
                            <a:srgbClr val="787878"/>
                          </a:solidFill>
                          <a:effectLst/>
                          <a:latin typeface="+mn-lt"/>
                          <a:ea typeface="+mn-ea"/>
                          <a:cs typeface="+mn-cs"/>
                        </a:rPr>
                        <a:t>23%</a:t>
                      </a:r>
                    </a:p>
                  </a:txBody>
                  <a:tcPr anchor="ctr"/>
                </a:tc>
                <a:tc>
                  <a:txBody>
                    <a:bodyPr/>
                    <a:lstStyle/>
                    <a:p>
                      <a:pPr algn="ctr"/>
                      <a:r>
                        <a:rPr lang="en-US" sz="1100" b="0" i="0" u="none" strike="noStrike" kern="1200" baseline="0" dirty="0">
                          <a:solidFill>
                            <a:srgbClr val="787878"/>
                          </a:solidFill>
                          <a:effectLst/>
                          <a:latin typeface="+mn-lt"/>
                          <a:ea typeface="+mn-ea"/>
                          <a:cs typeface="+mn-cs"/>
                        </a:rPr>
                        <a:t>22%</a:t>
                      </a:r>
                    </a:p>
                  </a:txBody>
                  <a:tcPr anchor="ctr"/>
                </a:tc>
                <a:tc>
                  <a:txBody>
                    <a:bodyPr/>
                    <a:lstStyle/>
                    <a:p>
                      <a:pPr algn="ctr"/>
                      <a:r>
                        <a:rPr lang="en-US" sz="1100" b="0" i="0" u="none" strike="noStrike" kern="1200" baseline="0" dirty="0">
                          <a:solidFill>
                            <a:srgbClr val="787878"/>
                          </a:solidFill>
                          <a:effectLst/>
                          <a:latin typeface="+mn-lt"/>
                          <a:ea typeface="+mn-ea"/>
                          <a:cs typeface="+mn-cs"/>
                        </a:rPr>
                        <a:t>29%</a:t>
                      </a:r>
                    </a:p>
                  </a:txBody>
                  <a:tcPr anchor="ctr"/>
                </a:tc>
                <a:tc>
                  <a:txBody>
                    <a:bodyPr/>
                    <a:lstStyle/>
                    <a:p>
                      <a:pPr algn="ctr"/>
                      <a:r>
                        <a:rPr lang="en-US" sz="1100" b="0" i="0" u="none" strike="noStrike" kern="1200" baseline="0" dirty="0">
                          <a:solidFill>
                            <a:srgbClr val="787878"/>
                          </a:solidFill>
                          <a:effectLst/>
                          <a:latin typeface="+mn-lt"/>
                          <a:ea typeface="+mn-ea"/>
                          <a:cs typeface="+mn-cs"/>
                        </a:rPr>
                        <a:t>28%</a:t>
                      </a:r>
                    </a:p>
                  </a:txBody>
                  <a:tcPr anchor="ctr"/>
                </a:tc>
                <a:tc>
                  <a:txBody>
                    <a:bodyPr/>
                    <a:lstStyle/>
                    <a:p>
                      <a:pPr algn="ctr"/>
                      <a:r>
                        <a:rPr lang="en-US" sz="1100" b="0" i="0" u="none" strike="noStrike" kern="1200" baseline="0" dirty="0">
                          <a:solidFill>
                            <a:srgbClr val="787878"/>
                          </a:solidFill>
                          <a:effectLst/>
                          <a:latin typeface="+mn-lt"/>
                          <a:ea typeface="+mn-ea"/>
                          <a:cs typeface="+mn-cs"/>
                        </a:rPr>
                        <a:t>19%</a:t>
                      </a:r>
                    </a:p>
                  </a:txBody>
                  <a:tcPr anchor="ctr"/>
                </a:tc>
                <a:tc>
                  <a:txBody>
                    <a:bodyPr/>
                    <a:lstStyle/>
                    <a:p>
                      <a:pPr algn="ctr"/>
                      <a:r>
                        <a:rPr lang="en-US" sz="1100" b="0" i="0" u="none" strike="noStrike" kern="1200" baseline="0" dirty="0">
                          <a:solidFill>
                            <a:srgbClr val="787878"/>
                          </a:solidFill>
                          <a:effectLst/>
                          <a:latin typeface="+mn-lt"/>
                          <a:ea typeface="+mn-ea"/>
                          <a:cs typeface="+mn-cs"/>
                        </a:rPr>
                        <a:t>24%</a:t>
                      </a:r>
                    </a:p>
                  </a:txBody>
                  <a:tcPr anchor="ctr"/>
                </a:tc>
                <a:tc>
                  <a:txBody>
                    <a:bodyPr/>
                    <a:lstStyle/>
                    <a:p>
                      <a:pPr algn="ctr"/>
                      <a:r>
                        <a:rPr lang="en-US" sz="1100" b="0" i="0" u="none" strike="noStrike" kern="1200" baseline="0" dirty="0">
                          <a:solidFill>
                            <a:srgbClr val="787878"/>
                          </a:solidFill>
                          <a:effectLst/>
                          <a:latin typeface="+mn-lt"/>
                          <a:ea typeface="+mn-ea"/>
                          <a:cs typeface="+mn-cs"/>
                        </a:rPr>
                        <a:t>34%</a:t>
                      </a:r>
                    </a:p>
                  </a:txBody>
                  <a:tcPr anchor="ctr"/>
                </a:tc>
                <a:tc>
                  <a:txBody>
                    <a:bodyPr/>
                    <a:lstStyle/>
                    <a:p>
                      <a:pPr algn="ctr"/>
                      <a:r>
                        <a:rPr lang="en-US" sz="1100" b="0" i="0" u="none" strike="noStrike" kern="1200" baseline="0" dirty="0">
                          <a:solidFill>
                            <a:srgbClr val="787878"/>
                          </a:solidFill>
                          <a:effectLst/>
                          <a:latin typeface="+mn-lt"/>
                          <a:ea typeface="+mn-ea"/>
                          <a:cs typeface="+mn-cs"/>
                        </a:rPr>
                        <a:t>21%</a:t>
                      </a:r>
                    </a:p>
                  </a:txBody>
                  <a:tcPr anchor="ctr"/>
                </a:tc>
                <a:tc>
                  <a:txBody>
                    <a:bodyPr/>
                    <a:lstStyle/>
                    <a:p>
                      <a:pPr algn="ctr"/>
                      <a:r>
                        <a:rPr lang="en-US" sz="1100" b="0" i="0" u="none" strike="noStrike" kern="1200" baseline="0" dirty="0">
                          <a:solidFill>
                            <a:srgbClr val="787878"/>
                          </a:solidFill>
                          <a:effectLst/>
                          <a:latin typeface="+mn-lt"/>
                          <a:ea typeface="+mn-ea"/>
                          <a:cs typeface="+mn-cs"/>
                        </a:rPr>
                        <a:t>25%</a:t>
                      </a:r>
                    </a:p>
                  </a:txBody>
                  <a:tcPr anchor="ctr"/>
                </a:tc>
                <a:tc>
                  <a:txBody>
                    <a:bodyPr/>
                    <a:lstStyle/>
                    <a:p>
                      <a:pPr algn="ctr"/>
                      <a:r>
                        <a:rPr lang="en-US" sz="1100" b="0" i="0" u="none" strike="noStrike" kern="1200" baseline="0" dirty="0">
                          <a:solidFill>
                            <a:srgbClr val="787878"/>
                          </a:solidFill>
                          <a:effectLst/>
                          <a:latin typeface="+mn-lt"/>
                          <a:ea typeface="+mn-ea"/>
                          <a:cs typeface="+mn-cs"/>
                        </a:rPr>
                        <a:t>22%</a:t>
                      </a:r>
                    </a:p>
                  </a:txBody>
                  <a:tcPr anchor="ctr">
                    <a:lnR w="12700" cap="flat" cmpd="sng" algn="ctr">
                      <a:solidFill>
                        <a:schemeClr val="tx1"/>
                      </a:solidFill>
                      <a:prstDash val="dash"/>
                      <a:round/>
                      <a:headEnd type="none" w="med" len="med"/>
                      <a:tailEnd type="none" w="med" len="med"/>
                    </a:lnR>
                  </a:tcPr>
                </a:tc>
                <a:tc>
                  <a:txBody>
                    <a:bodyPr/>
                    <a:lstStyle/>
                    <a:p>
                      <a:pPr algn="ctr"/>
                      <a:r>
                        <a:rPr lang="en-US" sz="1100" b="1" i="0" u="none" strike="noStrike" kern="1200" baseline="0" dirty="0">
                          <a:solidFill>
                            <a:srgbClr val="787878"/>
                          </a:solidFill>
                          <a:effectLst/>
                          <a:latin typeface="+mn-lt"/>
                          <a:ea typeface="+mn-ea"/>
                          <a:cs typeface="+mn-cs"/>
                        </a:rPr>
                        <a:t>42%</a:t>
                      </a:r>
                      <a:r>
                        <a:rPr lang="en-US" sz="1100" b="1" i="0" u="none" strike="noStrike" kern="1200" baseline="30000" dirty="0">
                          <a:solidFill>
                            <a:srgbClr val="787878"/>
                          </a:solidFill>
                          <a:effectLst/>
                          <a:latin typeface="+mn-lt"/>
                          <a:ea typeface="+mn-ea"/>
                          <a:cs typeface="+mn-cs"/>
                        </a:rPr>
                        <a:t>L</a:t>
                      </a:r>
                      <a:endParaRPr lang="en-US" sz="1100" b="1" i="0" u="none" strike="noStrike" kern="1200" baseline="0" dirty="0">
                        <a:solidFill>
                          <a:srgbClr val="787878"/>
                        </a:solidFill>
                        <a:effectLst/>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a:r>
                        <a:rPr lang="en-US" sz="1100" b="0" i="0" u="none" strike="noStrike" kern="1200" baseline="0" dirty="0">
                          <a:solidFill>
                            <a:srgbClr val="787878"/>
                          </a:solidFill>
                          <a:effectLst/>
                          <a:latin typeface="+mn-lt"/>
                          <a:ea typeface="+mn-ea"/>
                          <a:cs typeface="+mn-cs"/>
                        </a:rPr>
                        <a:t>20%</a:t>
                      </a: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3120229334"/>
                  </a:ext>
                </a:extLst>
              </a:tr>
            </a:tbl>
          </a:graphicData>
        </a:graphic>
      </p:graphicFrame>
      <p:sp>
        <p:nvSpPr>
          <p:cNvPr id="5" name="Rectangle 4">
            <a:extLst>
              <a:ext uri="{FF2B5EF4-FFF2-40B4-BE49-F238E27FC236}">
                <a16:creationId xmlns:a16="http://schemas.microsoft.com/office/drawing/2014/main" id="{2BD4FE14-9ABD-41E2-9B92-0F6FB6121D7B}"/>
              </a:ext>
            </a:extLst>
          </p:cNvPr>
          <p:cNvSpPr/>
          <p:nvPr/>
        </p:nvSpPr>
        <p:spPr>
          <a:xfrm>
            <a:off x="10621246" y="6390193"/>
            <a:ext cx="1141659" cy="215444"/>
          </a:xfrm>
          <a:prstGeom prst="rect">
            <a:avLst/>
          </a:prstGeom>
        </p:spPr>
        <p:txBody>
          <a:bodyPr wrap="none">
            <a:spAutoFit/>
          </a:bodyPr>
          <a:lstStyle/>
          <a:p>
            <a:r>
              <a:rPr lang="en-US" sz="800" baseline="30000" dirty="0">
                <a:solidFill>
                  <a:srgbClr val="787878"/>
                </a:solidFill>
              </a:rPr>
              <a:t>+ </a:t>
            </a:r>
            <a:r>
              <a:rPr lang="en-US" sz="800" i="1" dirty="0">
                <a:solidFill>
                  <a:srgbClr val="787878"/>
                </a:solidFill>
              </a:rPr>
              <a:t>Caution: Small base</a:t>
            </a:r>
          </a:p>
        </p:txBody>
      </p:sp>
      <p:sp>
        <p:nvSpPr>
          <p:cNvPr id="7" name="Rectangle 6">
            <a:extLst>
              <a:ext uri="{FF2B5EF4-FFF2-40B4-BE49-F238E27FC236}">
                <a16:creationId xmlns:a16="http://schemas.microsoft.com/office/drawing/2014/main" id="{67F9FE5B-369C-4095-8513-3657503823DB}"/>
              </a:ext>
            </a:extLst>
          </p:cNvPr>
          <p:cNvSpPr/>
          <p:nvPr/>
        </p:nvSpPr>
        <p:spPr>
          <a:xfrm>
            <a:off x="8258255" y="6206252"/>
            <a:ext cx="4012276" cy="215444"/>
          </a:xfrm>
          <a:prstGeom prst="rect">
            <a:avLst/>
          </a:prstGeom>
        </p:spPr>
        <p:txBody>
          <a:bodyPr wrap="square">
            <a:spAutoFit/>
          </a:bodyPr>
          <a:lstStyle/>
          <a:p>
            <a:pPr marL="342900" indent="-342900" fontAlgn="base">
              <a:spcBef>
                <a:spcPct val="0"/>
              </a:spcBef>
              <a:spcAft>
                <a:spcPct val="0"/>
              </a:spcAft>
              <a:tabLst>
                <a:tab pos="346075" algn="l"/>
              </a:tabLst>
            </a:pPr>
            <a:r>
              <a:rPr lang="en-US" sz="800" i="1" dirty="0">
                <a:solidFill>
                  <a:srgbClr val="787878"/>
                </a:solidFill>
                <a:ea typeface="ＭＳ Ｐゴシック" charset="0"/>
                <a:sym typeface="Symbol" pitchFamily="18" charset="2"/>
              </a:rPr>
              <a:t>A/B/C, D/E/F, G/H, I/J, K/L Denotes Significance at the 95% confidence level</a:t>
            </a:r>
            <a:endParaRPr lang="en-US" sz="800" i="1" dirty="0">
              <a:solidFill>
                <a:srgbClr val="787878"/>
              </a:solidFill>
              <a:ea typeface="ＭＳ Ｐゴシック" charset="0"/>
            </a:endParaRPr>
          </a:p>
        </p:txBody>
      </p:sp>
      <p:sp>
        <p:nvSpPr>
          <p:cNvPr id="6" name="TextBox 5">
            <a:extLst>
              <a:ext uri="{FF2B5EF4-FFF2-40B4-BE49-F238E27FC236}">
                <a16:creationId xmlns:a16="http://schemas.microsoft.com/office/drawing/2014/main" id="{322D5164-F4A1-9132-105A-1E147A7F87D9}"/>
              </a:ext>
            </a:extLst>
          </p:cNvPr>
          <p:cNvSpPr txBox="1"/>
          <p:nvPr/>
        </p:nvSpPr>
        <p:spPr>
          <a:xfrm>
            <a:off x="8792" y="6234684"/>
            <a:ext cx="8472477" cy="646331"/>
          </a:xfrm>
          <a:prstGeom prst="rect">
            <a:avLst/>
          </a:prstGeom>
          <a:noFill/>
        </p:spPr>
        <p:txBody>
          <a:bodyPr wrap="square" rtlCol="0">
            <a:spAutoFit/>
          </a:bodyPr>
          <a:lstStyle/>
          <a:p>
            <a:r>
              <a:rPr lang="en-US" sz="900" dirty="0">
                <a:solidFill>
                  <a:srgbClr val="787878"/>
                </a:solidFill>
              </a:rPr>
              <a:t>Q14. Which of the following statements comes closest to your view (even if neither is exactly right)? </a:t>
            </a:r>
            <a:r>
              <a:rPr lang="en-US" sz="900" i="1" dirty="0">
                <a:solidFill>
                  <a:srgbClr val="787878"/>
                </a:solidFill>
              </a:rPr>
              <a:t>Base: Total Respondents (n=783)</a:t>
            </a:r>
            <a:endParaRPr lang="en-US" sz="900" dirty="0">
              <a:solidFill>
                <a:srgbClr val="787878"/>
              </a:solidFill>
            </a:endParaRPr>
          </a:p>
          <a:p>
            <a:r>
              <a:rPr lang="en-US" sz="900" dirty="0">
                <a:solidFill>
                  <a:srgbClr val="787878"/>
                </a:solidFill>
              </a:rPr>
              <a:t>Q18. In the past year, how often have you been a passenger in a vehicle driven by someone after that person used marijuana? </a:t>
            </a:r>
            <a:r>
              <a:rPr lang="en-US" sz="900" i="1" dirty="0">
                <a:solidFill>
                  <a:srgbClr val="787878"/>
                </a:solidFill>
              </a:rPr>
              <a:t>Base: Total Respondents (n=783)</a:t>
            </a:r>
            <a:endParaRPr lang="en-US" sz="900" dirty="0">
              <a:solidFill>
                <a:srgbClr val="787878"/>
              </a:solidFill>
            </a:endParaRPr>
          </a:p>
          <a:p>
            <a:r>
              <a:rPr lang="en-US" sz="900" dirty="0">
                <a:solidFill>
                  <a:srgbClr val="787878"/>
                </a:solidFill>
              </a:rPr>
              <a:t>Q19. In the past year, how often have you driven after using marijuana (within a few hours of use)? </a:t>
            </a:r>
            <a:r>
              <a:rPr lang="en-US" sz="900" i="1" dirty="0">
                <a:solidFill>
                  <a:srgbClr val="787878"/>
                </a:solidFill>
              </a:rPr>
              <a:t>Base: Past Year Marijuana Users (n=333)</a:t>
            </a:r>
          </a:p>
          <a:p>
            <a:r>
              <a:rPr lang="en-US" sz="900" dirty="0">
                <a:solidFill>
                  <a:srgbClr val="787878"/>
                </a:solidFill>
              </a:rPr>
              <a:t>Q16. Prior to using marijuana, how often do you have a plan for a sober ride to drive you? </a:t>
            </a:r>
            <a:r>
              <a:rPr lang="en-US" sz="900" i="1" dirty="0">
                <a:solidFill>
                  <a:srgbClr val="787878"/>
                </a:solidFill>
              </a:rPr>
              <a:t>Base: Marijuana Users (n=468)</a:t>
            </a:r>
            <a:r>
              <a:rPr lang="en-US" sz="900" dirty="0">
                <a:solidFill>
                  <a:srgbClr val="787878"/>
                </a:solidFill>
              </a:rPr>
              <a:t> </a:t>
            </a:r>
          </a:p>
        </p:txBody>
      </p:sp>
    </p:spTree>
    <p:extLst>
      <p:ext uri="{BB962C8B-B14F-4D97-AF65-F5344CB8AC3E}">
        <p14:creationId xmlns:p14="http://schemas.microsoft.com/office/powerpoint/2010/main" val="21435274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54DFB2-4EB8-4DA0-8B8A-3B32B6A02583}"/>
              </a:ext>
            </a:extLst>
          </p:cNvPr>
          <p:cNvSpPr txBox="1"/>
          <p:nvPr/>
        </p:nvSpPr>
        <p:spPr>
          <a:xfrm>
            <a:off x="996844" y="6554373"/>
            <a:ext cx="7457576" cy="230832"/>
          </a:xfrm>
          <a:prstGeom prst="rect">
            <a:avLst/>
          </a:prstGeom>
          <a:noFill/>
        </p:spPr>
        <p:txBody>
          <a:bodyPr wrap="square" rtlCol="0">
            <a:spAutoFit/>
          </a:bodyPr>
          <a:lstStyle/>
          <a:p>
            <a:r>
              <a:rPr lang="en-US" sz="900" dirty="0">
                <a:solidFill>
                  <a:srgbClr val="787878"/>
                </a:solidFill>
              </a:rPr>
              <a:t>Q11. How dangerous do you believe it is to (INSERT ITEM)? </a:t>
            </a:r>
            <a:r>
              <a:rPr lang="en-US" sz="900" i="1" dirty="0">
                <a:solidFill>
                  <a:srgbClr val="787878"/>
                </a:solidFill>
              </a:rPr>
              <a:t>Base: Total Respondents (n=783)</a:t>
            </a:r>
            <a:endParaRPr lang="en-US" sz="900" dirty="0">
              <a:solidFill>
                <a:srgbClr val="787878"/>
              </a:solidFill>
            </a:endParaRPr>
          </a:p>
        </p:txBody>
      </p:sp>
      <p:graphicFrame>
        <p:nvGraphicFramePr>
          <p:cNvPr id="4" name="Table 3">
            <a:extLst>
              <a:ext uri="{FF2B5EF4-FFF2-40B4-BE49-F238E27FC236}">
                <a16:creationId xmlns:a16="http://schemas.microsoft.com/office/drawing/2014/main" id="{AD99C69C-05C8-4D8F-8E41-6B6C4F7EFF23}"/>
              </a:ext>
            </a:extLst>
          </p:cNvPr>
          <p:cNvGraphicFramePr>
            <a:graphicFrameLocks noGrp="1"/>
          </p:cNvGraphicFramePr>
          <p:nvPr>
            <p:extLst>
              <p:ext uri="{D42A27DB-BD31-4B8C-83A1-F6EECF244321}">
                <p14:modId xmlns:p14="http://schemas.microsoft.com/office/powerpoint/2010/main" val="1958476649"/>
              </p:ext>
            </p:extLst>
          </p:nvPr>
        </p:nvGraphicFramePr>
        <p:xfrm>
          <a:off x="1101416" y="192667"/>
          <a:ext cx="9989164" cy="3383280"/>
        </p:xfrm>
        <a:graphic>
          <a:graphicData uri="http://schemas.openxmlformats.org/drawingml/2006/table">
            <a:tbl>
              <a:tblPr firstRow="1" bandRow="1">
                <a:tableStyleId>{5C22544A-7EE6-4342-B048-85BDC9FD1C3A}</a:tableStyleId>
              </a:tblPr>
              <a:tblGrid>
                <a:gridCol w="3763834">
                  <a:extLst>
                    <a:ext uri="{9D8B030D-6E8A-4147-A177-3AD203B41FA5}">
                      <a16:colId xmlns:a16="http://schemas.microsoft.com/office/drawing/2014/main" val="1240681540"/>
                    </a:ext>
                  </a:extLst>
                </a:gridCol>
                <a:gridCol w="525186">
                  <a:extLst>
                    <a:ext uri="{9D8B030D-6E8A-4147-A177-3AD203B41FA5}">
                      <a16:colId xmlns:a16="http://schemas.microsoft.com/office/drawing/2014/main" val="2570402629"/>
                    </a:ext>
                  </a:extLst>
                </a:gridCol>
                <a:gridCol w="525186">
                  <a:extLst>
                    <a:ext uri="{9D8B030D-6E8A-4147-A177-3AD203B41FA5}">
                      <a16:colId xmlns:a16="http://schemas.microsoft.com/office/drawing/2014/main" val="2157340710"/>
                    </a:ext>
                  </a:extLst>
                </a:gridCol>
                <a:gridCol w="700248">
                  <a:extLst>
                    <a:ext uri="{9D8B030D-6E8A-4147-A177-3AD203B41FA5}">
                      <a16:colId xmlns:a16="http://schemas.microsoft.com/office/drawing/2014/main" val="3142903325"/>
                    </a:ext>
                  </a:extLst>
                </a:gridCol>
                <a:gridCol w="612717">
                  <a:extLst>
                    <a:ext uri="{9D8B030D-6E8A-4147-A177-3AD203B41FA5}">
                      <a16:colId xmlns:a16="http://schemas.microsoft.com/office/drawing/2014/main" val="2265794705"/>
                    </a:ext>
                  </a:extLst>
                </a:gridCol>
                <a:gridCol w="612717">
                  <a:extLst>
                    <a:ext uri="{9D8B030D-6E8A-4147-A177-3AD203B41FA5}">
                      <a16:colId xmlns:a16="http://schemas.microsoft.com/office/drawing/2014/main" val="1157830888"/>
                    </a:ext>
                  </a:extLst>
                </a:gridCol>
                <a:gridCol w="612717">
                  <a:extLst>
                    <a:ext uri="{9D8B030D-6E8A-4147-A177-3AD203B41FA5}">
                      <a16:colId xmlns:a16="http://schemas.microsoft.com/office/drawing/2014/main" val="30671488"/>
                    </a:ext>
                  </a:extLst>
                </a:gridCol>
                <a:gridCol w="535815">
                  <a:extLst>
                    <a:ext uri="{9D8B030D-6E8A-4147-A177-3AD203B41FA5}">
                      <a16:colId xmlns:a16="http://schemas.microsoft.com/office/drawing/2014/main" val="4001363844"/>
                    </a:ext>
                  </a:extLst>
                </a:gridCol>
                <a:gridCol w="700248">
                  <a:extLst>
                    <a:ext uri="{9D8B030D-6E8A-4147-A177-3AD203B41FA5}">
                      <a16:colId xmlns:a16="http://schemas.microsoft.com/office/drawing/2014/main" val="246323658"/>
                    </a:ext>
                  </a:extLst>
                </a:gridCol>
                <a:gridCol w="700248">
                  <a:extLst>
                    <a:ext uri="{9D8B030D-6E8A-4147-A177-3AD203B41FA5}">
                      <a16:colId xmlns:a16="http://schemas.microsoft.com/office/drawing/2014/main" val="2651140064"/>
                    </a:ext>
                  </a:extLst>
                </a:gridCol>
                <a:gridCol w="700248">
                  <a:extLst>
                    <a:ext uri="{9D8B030D-6E8A-4147-A177-3AD203B41FA5}">
                      <a16:colId xmlns:a16="http://schemas.microsoft.com/office/drawing/2014/main" val="4027087062"/>
                    </a:ext>
                  </a:extLst>
                </a:gridCol>
              </a:tblGrid>
              <a:tr h="274320">
                <a:tc>
                  <a:txBody>
                    <a:bodyPr/>
                    <a:lstStyle/>
                    <a:p>
                      <a:endParaRPr lang="en-US" sz="1100" dirty="0"/>
                    </a:p>
                  </a:txBody>
                  <a:tcPr/>
                </a:tc>
                <a:tc>
                  <a:txBody>
                    <a:bodyPr/>
                    <a:lstStyle/>
                    <a:p>
                      <a:pPr algn="ctr"/>
                      <a:endParaRPr lang="en-US" sz="1100" dirty="0"/>
                    </a:p>
                  </a:txBody>
                  <a:tcPr anchor="ctr"/>
                </a:tc>
                <a:tc gridSpan="9">
                  <a:txBody>
                    <a:bodyPr/>
                    <a:lstStyle/>
                    <a:p>
                      <a:pPr algn="ctr"/>
                      <a:r>
                        <a:rPr lang="en-US" sz="1100" dirty="0"/>
                        <a:t>Demographic Summary</a:t>
                      </a:r>
                    </a:p>
                  </a:txBody>
                  <a:tcPr anchor="ctr"/>
                </a:tc>
                <a:tc hMerge="1">
                  <a:txBody>
                    <a:bodyPr/>
                    <a:lstStyle/>
                    <a:p>
                      <a:pPr algn="ctr"/>
                      <a:endParaRPr lang="en-US" sz="1100" dirty="0"/>
                    </a:p>
                  </a:txBody>
                  <a:tcPr anchor="ctr"/>
                </a:tc>
                <a:tc hMerge="1">
                  <a:txBody>
                    <a:bodyPr/>
                    <a:lstStyle/>
                    <a:p>
                      <a:pPr algn="ctr"/>
                      <a:endParaRPr lang="en-US" sz="1100" dirty="0"/>
                    </a:p>
                  </a:txBody>
                  <a:tcPr anchor="ctr"/>
                </a:tc>
                <a:tc hMerge="1">
                  <a:txBody>
                    <a:bodyPr/>
                    <a:lstStyle/>
                    <a:p>
                      <a:endParaRPr lang="en-US"/>
                    </a:p>
                  </a:txBody>
                  <a:tcPr/>
                </a:tc>
                <a:tc hMerge="1">
                  <a:txBody>
                    <a:bodyPr/>
                    <a:lstStyle/>
                    <a:p>
                      <a:pPr algn="ctr"/>
                      <a:endParaRPr lang="en-US" sz="1100" dirty="0"/>
                    </a:p>
                  </a:txBody>
                  <a:tcPr anchor="ctr"/>
                </a:tc>
                <a:tc hMerge="1">
                  <a:txBody>
                    <a:bodyPr/>
                    <a:lstStyle/>
                    <a:p>
                      <a:pPr algn="ctr"/>
                      <a:endParaRPr lang="en-US" sz="1100" dirty="0"/>
                    </a:p>
                  </a:txBody>
                  <a:tcPr anchor="ctr"/>
                </a:tc>
                <a:tc hMerge="1">
                  <a:txBody>
                    <a:bodyPr/>
                    <a:lstStyle/>
                    <a:p>
                      <a:pPr algn="ctr"/>
                      <a:endParaRPr lang="en-US" sz="1100" dirty="0"/>
                    </a:p>
                  </a:txBody>
                  <a:tcPr anchor="ctr"/>
                </a:tc>
                <a:tc hMerge="1">
                  <a:txBody>
                    <a:bodyPr/>
                    <a:lstStyle/>
                    <a:p>
                      <a:pPr algn="ctr"/>
                      <a:endParaRPr lang="en-US" sz="1100" dirty="0"/>
                    </a:p>
                  </a:txBody>
                  <a:tcPr anchor="ctr"/>
                </a:tc>
                <a:tc hMerge="1">
                  <a:txBody>
                    <a:bodyPr/>
                    <a:lstStyle/>
                    <a:p>
                      <a:pPr algn="ctr"/>
                      <a:endParaRPr lang="en-US" sz="1100" dirty="0"/>
                    </a:p>
                  </a:txBody>
                  <a:tcPr anchor="ctr"/>
                </a:tc>
                <a:extLst>
                  <a:ext uri="{0D108BD9-81ED-4DB2-BD59-A6C34878D82A}">
                    <a16:rowId xmlns:a16="http://schemas.microsoft.com/office/drawing/2014/main" val="2177625616"/>
                  </a:ext>
                </a:extLst>
              </a:tr>
              <a:tr h="381226">
                <a:tc>
                  <a:txBody>
                    <a:bodyPr/>
                    <a:lstStyle/>
                    <a:p>
                      <a:endParaRPr lang="en-US" sz="1100" dirty="0">
                        <a:solidFill>
                          <a:srgbClr val="787878"/>
                        </a:solidFill>
                      </a:endParaRPr>
                    </a:p>
                  </a:txBody>
                  <a:tcPr/>
                </a:tc>
                <a:tc>
                  <a:txBody>
                    <a:bodyPr/>
                    <a:lstStyle/>
                    <a:p>
                      <a:pPr algn="ctr"/>
                      <a:r>
                        <a:rPr lang="en-US" sz="1000" dirty="0">
                          <a:solidFill>
                            <a:srgbClr val="787878"/>
                          </a:solidFill>
                        </a:rPr>
                        <a:t>Total</a:t>
                      </a:r>
                    </a:p>
                  </a:txBody>
                  <a:tcPr anchor="b"/>
                </a:tc>
                <a:tc>
                  <a:txBody>
                    <a:bodyPr/>
                    <a:lstStyle/>
                    <a:p>
                      <a:pPr algn="ctr"/>
                      <a:r>
                        <a:rPr lang="en-US" sz="1000" dirty="0">
                          <a:solidFill>
                            <a:srgbClr val="787878"/>
                          </a:solidFill>
                        </a:rPr>
                        <a:t>Men</a:t>
                      </a:r>
                    </a:p>
                    <a:p>
                      <a:pPr algn="ctr"/>
                      <a:r>
                        <a:rPr lang="en-US" sz="1000" dirty="0">
                          <a:solidFill>
                            <a:srgbClr val="787878"/>
                          </a:solidFill>
                        </a:rPr>
                        <a:t>(A)</a:t>
                      </a:r>
                    </a:p>
                  </a:txBody>
                  <a:tcPr anchor="b"/>
                </a:tc>
                <a:tc>
                  <a:txBody>
                    <a:bodyPr/>
                    <a:lstStyle/>
                    <a:p>
                      <a:pPr algn="ctr"/>
                      <a:r>
                        <a:rPr lang="en-US" sz="1000" dirty="0">
                          <a:solidFill>
                            <a:srgbClr val="787878"/>
                          </a:solidFill>
                        </a:rPr>
                        <a:t>Women</a:t>
                      </a:r>
                    </a:p>
                    <a:p>
                      <a:pPr algn="ctr"/>
                      <a:r>
                        <a:rPr lang="en-US" sz="1000" dirty="0">
                          <a:solidFill>
                            <a:srgbClr val="787878"/>
                          </a:solidFill>
                        </a:rPr>
                        <a:t>(B)</a:t>
                      </a:r>
                    </a:p>
                  </a:txBody>
                  <a:tcPr anchor="b"/>
                </a:tc>
                <a:tc>
                  <a:txBody>
                    <a:bodyPr/>
                    <a:lstStyle/>
                    <a:p>
                      <a:pPr algn="ctr"/>
                      <a:r>
                        <a:rPr lang="en-US" sz="1000" dirty="0">
                          <a:solidFill>
                            <a:srgbClr val="787878"/>
                          </a:solidFill>
                        </a:rPr>
                        <a:t>16 to 34</a:t>
                      </a:r>
                    </a:p>
                    <a:p>
                      <a:pPr algn="ctr"/>
                      <a:r>
                        <a:rPr lang="en-US" sz="1000" dirty="0">
                          <a:solidFill>
                            <a:srgbClr val="787878"/>
                          </a:solidFill>
                        </a:rPr>
                        <a:t>(C)</a:t>
                      </a:r>
                    </a:p>
                  </a:txBody>
                  <a:tcPr anchor="b"/>
                </a:tc>
                <a:tc>
                  <a:txBody>
                    <a:bodyPr/>
                    <a:lstStyle/>
                    <a:p>
                      <a:pPr algn="ctr"/>
                      <a:r>
                        <a:rPr lang="en-US" sz="1000" dirty="0">
                          <a:solidFill>
                            <a:srgbClr val="787878"/>
                          </a:solidFill>
                        </a:rPr>
                        <a:t>35 to 49</a:t>
                      </a:r>
                    </a:p>
                    <a:p>
                      <a:pPr algn="ctr"/>
                      <a:r>
                        <a:rPr lang="en-US" sz="1000" dirty="0">
                          <a:solidFill>
                            <a:srgbClr val="787878"/>
                          </a:solidFill>
                        </a:rPr>
                        <a:t>(D)</a:t>
                      </a:r>
                    </a:p>
                  </a:txBody>
                  <a:tcPr anchor="b"/>
                </a:tc>
                <a:tc>
                  <a:txBody>
                    <a:bodyPr/>
                    <a:lstStyle/>
                    <a:p>
                      <a:pPr algn="ctr"/>
                      <a:r>
                        <a:rPr lang="en-US" sz="1000" dirty="0">
                          <a:solidFill>
                            <a:srgbClr val="787878"/>
                          </a:solidFill>
                        </a:rPr>
                        <a:t>50 to 64</a:t>
                      </a:r>
                    </a:p>
                    <a:p>
                      <a:pPr algn="ctr"/>
                      <a:r>
                        <a:rPr lang="en-US" sz="1000" dirty="0">
                          <a:solidFill>
                            <a:srgbClr val="787878"/>
                          </a:solidFill>
                        </a:rPr>
                        <a:t>(E)</a:t>
                      </a:r>
                    </a:p>
                  </a:txBody>
                  <a:tcPr anchor="b"/>
                </a:tc>
                <a:tc>
                  <a:txBody>
                    <a:bodyPr/>
                    <a:lstStyle/>
                    <a:p>
                      <a:pPr algn="ctr"/>
                      <a:r>
                        <a:rPr lang="en-US" sz="1000" dirty="0">
                          <a:solidFill>
                            <a:srgbClr val="787878"/>
                          </a:solidFill>
                        </a:rPr>
                        <a:t>65 or older</a:t>
                      </a:r>
                    </a:p>
                    <a:p>
                      <a:pPr algn="ctr"/>
                      <a:r>
                        <a:rPr lang="en-US" sz="1000" dirty="0">
                          <a:solidFill>
                            <a:srgbClr val="787878"/>
                          </a:solidFill>
                        </a:rPr>
                        <a:t>(F)</a:t>
                      </a:r>
                    </a:p>
                  </a:txBody>
                  <a:tcPr anchor="b"/>
                </a:tc>
                <a:tc>
                  <a:txBody>
                    <a:bodyPr/>
                    <a:lstStyle/>
                    <a:p>
                      <a:pPr algn="ctr"/>
                      <a:r>
                        <a:rPr lang="en-US" sz="1000" dirty="0">
                          <a:solidFill>
                            <a:srgbClr val="787878"/>
                          </a:solidFill>
                        </a:rPr>
                        <a:t>Less than College</a:t>
                      </a:r>
                    </a:p>
                    <a:p>
                      <a:pPr algn="ctr"/>
                      <a:r>
                        <a:rPr lang="en-US" sz="1000" dirty="0">
                          <a:solidFill>
                            <a:srgbClr val="787878"/>
                          </a:solidFill>
                        </a:rPr>
                        <a:t>(G)</a:t>
                      </a:r>
                    </a:p>
                  </a:txBody>
                  <a:tcPr anchor="b"/>
                </a:tc>
                <a:tc>
                  <a:txBody>
                    <a:bodyPr/>
                    <a:lstStyle/>
                    <a:p>
                      <a:pPr algn="ctr"/>
                      <a:r>
                        <a:rPr lang="en-US" sz="1000" dirty="0">
                          <a:solidFill>
                            <a:srgbClr val="787878"/>
                          </a:solidFill>
                        </a:rPr>
                        <a:t>Some college</a:t>
                      </a:r>
                    </a:p>
                    <a:p>
                      <a:pPr algn="ctr"/>
                      <a:r>
                        <a:rPr lang="en-US" sz="1000" dirty="0">
                          <a:solidFill>
                            <a:srgbClr val="787878"/>
                          </a:solidFill>
                        </a:rPr>
                        <a:t>(H)</a:t>
                      </a:r>
                    </a:p>
                  </a:txBody>
                  <a:tcPr anchor="b"/>
                </a:tc>
                <a:tc>
                  <a:txBody>
                    <a:bodyPr/>
                    <a:lstStyle/>
                    <a:p>
                      <a:pPr algn="ctr"/>
                      <a:r>
                        <a:rPr lang="en-US" sz="1000" dirty="0">
                          <a:solidFill>
                            <a:srgbClr val="787878"/>
                          </a:solidFill>
                        </a:rPr>
                        <a:t>College or more</a:t>
                      </a:r>
                      <a:br>
                        <a:rPr lang="en-US" sz="1000" dirty="0">
                          <a:solidFill>
                            <a:srgbClr val="787878"/>
                          </a:solidFill>
                        </a:rPr>
                      </a:br>
                      <a:r>
                        <a:rPr lang="en-US" sz="1000" dirty="0">
                          <a:solidFill>
                            <a:srgbClr val="787878"/>
                          </a:solidFill>
                        </a:rPr>
                        <a:t>(I)</a:t>
                      </a:r>
                    </a:p>
                  </a:txBody>
                  <a:tcPr anchor="b"/>
                </a:tc>
                <a:extLst>
                  <a:ext uri="{0D108BD9-81ED-4DB2-BD59-A6C34878D82A}">
                    <a16:rowId xmlns:a16="http://schemas.microsoft.com/office/drawing/2014/main" val="2101787618"/>
                  </a:ext>
                </a:extLst>
              </a:tr>
              <a:tr h="182880">
                <a:tc>
                  <a:txBody>
                    <a:bodyPr/>
                    <a:lstStyle/>
                    <a:p>
                      <a:pPr marL="0"/>
                      <a:r>
                        <a:rPr lang="en-US" sz="1100" dirty="0">
                          <a:solidFill>
                            <a:srgbClr val="787878"/>
                          </a:solidFill>
                        </a:rPr>
                        <a:t>Total</a:t>
                      </a:r>
                    </a:p>
                  </a:txBody>
                  <a:tcPr anchor="ctr"/>
                </a:tc>
                <a:tc>
                  <a:txBody>
                    <a:bodyPr/>
                    <a:lstStyle/>
                    <a:p>
                      <a:pPr algn="ctr"/>
                      <a:r>
                        <a:rPr lang="en-US" sz="1000" kern="1200" dirty="0">
                          <a:solidFill>
                            <a:srgbClr val="787878"/>
                          </a:solidFill>
                          <a:latin typeface="+mn-lt"/>
                          <a:ea typeface="+mn-ea"/>
                          <a:cs typeface="+mn-cs"/>
                        </a:rPr>
                        <a:t>783</a:t>
                      </a:r>
                    </a:p>
                  </a:txBody>
                  <a:tcPr anchor="ctr"/>
                </a:tc>
                <a:tc>
                  <a:txBody>
                    <a:bodyPr/>
                    <a:lstStyle/>
                    <a:p>
                      <a:pPr algn="ctr"/>
                      <a:r>
                        <a:rPr lang="en-US" sz="1000" kern="1200" dirty="0">
                          <a:solidFill>
                            <a:srgbClr val="787878"/>
                          </a:solidFill>
                          <a:latin typeface="+mn-lt"/>
                          <a:ea typeface="+mn-ea"/>
                          <a:cs typeface="+mn-cs"/>
                        </a:rPr>
                        <a:t>204</a:t>
                      </a:r>
                    </a:p>
                  </a:txBody>
                  <a:tcPr anchor="ctr"/>
                </a:tc>
                <a:tc>
                  <a:txBody>
                    <a:bodyPr/>
                    <a:lstStyle/>
                    <a:p>
                      <a:pPr algn="ctr"/>
                      <a:r>
                        <a:rPr lang="en-US" sz="1000" kern="1200" dirty="0">
                          <a:solidFill>
                            <a:srgbClr val="787878"/>
                          </a:solidFill>
                          <a:latin typeface="+mn-lt"/>
                          <a:ea typeface="+mn-ea"/>
                          <a:cs typeface="+mn-cs"/>
                        </a:rPr>
                        <a:t>576</a:t>
                      </a:r>
                    </a:p>
                  </a:txBody>
                  <a:tcPr anchor="ctr"/>
                </a:tc>
                <a:tc>
                  <a:txBody>
                    <a:bodyPr/>
                    <a:lstStyle/>
                    <a:p>
                      <a:pPr algn="ctr"/>
                      <a:r>
                        <a:rPr lang="en-US" sz="1000" kern="1200" dirty="0">
                          <a:solidFill>
                            <a:srgbClr val="787878"/>
                          </a:solidFill>
                          <a:latin typeface="+mn-lt"/>
                          <a:ea typeface="+mn-ea"/>
                          <a:cs typeface="+mn-cs"/>
                        </a:rPr>
                        <a:t>198</a:t>
                      </a:r>
                    </a:p>
                  </a:txBody>
                  <a:tcPr anchor="ctr"/>
                </a:tc>
                <a:tc>
                  <a:txBody>
                    <a:bodyPr/>
                    <a:lstStyle/>
                    <a:p>
                      <a:pPr algn="ctr"/>
                      <a:r>
                        <a:rPr lang="en-US" sz="1000" kern="1200" dirty="0">
                          <a:solidFill>
                            <a:srgbClr val="787878"/>
                          </a:solidFill>
                          <a:latin typeface="+mn-lt"/>
                          <a:ea typeface="+mn-ea"/>
                          <a:cs typeface="+mn-cs"/>
                        </a:rPr>
                        <a:t>257</a:t>
                      </a:r>
                    </a:p>
                  </a:txBody>
                  <a:tcPr anchor="ctr"/>
                </a:tc>
                <a:tc>
                  <a:txBody>
                    <a:bodyPr/>
                    <a:lstStyle/>
                    <a:p>
                      <a:pPr algn="ctr"/>
                      <a:r>
                        <a:rPr lang="en-US" sz="1000" kern="1200" dirty="0">
                          <a:solidFill>
                            <a:srgbClr val="787878"/>
                          </a:solidFill>
                          <a:latin typeface="+mn-lt"/>
                          <a:ea typeface="+mn-ea"/>
                          <a:cs typeface="+mn-cs"/>
                        </a:rPr>
                        <a:t>184</a:t>
                      </a:r>
                    </a:p>
                  </a:txBody>
                  <a:tcPr anchor="ctr"/>
                </a:tc>
                <a:tc>
                  <a:txBody>
                    <a:bodyPr/>
                    <a:lstStyle/>
                    <a:p>
                      <a:pPr algn="ctr"/>
                      <a:r>
                        <a:rPr lang="en-US" sz="1000" kern="1200" dirty="0">
                          <a:solidFill>
                            <a:srgbClr val="787878"/>
                          </a:solidFill>
                          <a:latin typeface="+mn-lt"/>
                          <a:ea typeface="+mn-ea"/>
                          <a:cs typeface="+mn-cs"/>
                        </a:rPr>
                        <a:t>144</a:t>
                      </a:r>
                    </a:p>
                  </a:txBody>
                  <a:tcPr anchor="ctr"/>
                </a:tc>
                <a:tc>
                  <a:txBody>
                    <a:bodyPr/>
                    <a:lstStyle/>
                    <a:p>
                      <a:pPr algn="ctr"/>
                      <a:r>
                        <a:rPr lang="en-US" sz="1000" kern="1200" dirty="0">
                          <a:solidFill>
                            <a:srgbClr val="787878"/>
                          </a:solidFill>
                          <a:latin typeface="+mn-lt"/>
                          <a:ea typeface="+mn-ea"/>
                          <a:cs typeface="+mn-cs"/>
                        </a:rPr>
                        <a:t>205</a:t>
                      </a:r>
                    </a:p>
                  </a:txBody>
                  <a:tcPr anchor="ctr"/>
                </a:tc>
                <a:tc>
                  <a:txBody>
                    <a:bodyPr/>
                    <a:lstStyle/>
                    <a:p>
                      <a:pPr algn="ctr"/>
                      <a:r>
                        <a:rPr lang="en-US" sz="1000" kern="1200" dirty="0">
                          <a:solidFill>
                            <a:srgbClr val="787878"/>
                          </a:solidFill>
                          <a:latin typeface="+mn-lt"/>
                          <a:ea typeface="+mn-ea"/>
                          <a:cs typeface="+mn-cs"/>
                        </a:rPr>
                        <a:t>262</a:t>
                      </a:r>
                    </a:p>
                  </a:txBody>
                  <a:tcPr anchor="ctr"/>
                </a:tc>
                <a:tc>
                  <a:txBody>
                    <a:bodyPr/>
                    <a:lstStyle/>
                    <a:p>
                      <a:pPr algn="ctr"/>
                      <a:r>
                        <a:rPr lang="en-US" sz="1000" kern="1200" dirty="0">
                          <a:solidFill>
                            <a:srgbClr val="787878"/>
                          </a:solidFill>
                          <a:latin typeface="+mn-lt"/>
                          <a:ea typeface="+mn-ea"/>
                          <a:cs typeface="+mn-cs"/>
                        </a:rPr>
                        <a:t>316</a:t>
                      </a:r>
                    </a:p>
                  </a:txBody>
                  <a:tcPr anchor="ctr"/>
                </a:tc>
                <a:extLst>
                  <a:ext uri="{0D108BD9-81ED-4DB2-BD59-A6C34878D82A}">
                    <a16:rowId xmlns:a16="http://schemas.microsoft.com/office/drawing/2014/main" val="4129574033"/>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787878"/>
                          </a:solidFill>
                        </a:rPr>
                        <a:t>Extremely dangerous to…</a:t>
                      </a:r>
                    </a:p>
                  </a:txBody>
                  <a:tcPr anchor="ctr"/>
                </a:tc>
                <a:tc>
                  <a:txBody>
                    <a:bodyPr/>
                    <a:lstStyle/>
                    <a:p>
                      <a:pPr algn="ctr" fontAlgn="t"/>
                      <a:endParaRPr lang="en-US" sz="1100" b="0" i="0" u="none" strike="noStrike" kern="1200" dirty="0">
                        <a:solidFill>
                          <a:srgbClr val="787878"/>
                        </a:solidFill>
                        <a:effectLst/>
                        <a:latin typeface="+mn-lt"/>
                        <a:ea typeface="+mn-ea"/>
                        <a:cs typeface="+mn-cs"/>
                      </a:endParaRPr>
                    </a:p>
                  </a:txBody>
                  <a:tcPr marL="7620" marR="7620" marT="7620" marB="0" anchor="ctr"/>
                </a:tc>
                <a:tc>
                  <a:txBody>
                    <a:bodyPr/>
                    <a:lstStyle/>
                    <a:p>
                      <a:pPr algn="ctr" fontAlgn="t"/>
                      <a:endParaRPr lang="en-US" sz="1100" b="0" i="0" u="none" strike="noStrike" kern="1200" dirty="0">
                        <a:solidFill>
                          <a:srgbClr val="787878"/>
                        </a:solidFill>
                        <a:effectLst/>
                        <a:latin typeface="+mn-lt"/>
                        <a:ea typeface="+mn-ea"/>
                        <a:cs typeface="+mn-cs"/>
                      </a:endParaRPr>
                    </a:p>
                  </a:txBody>
                  <a:tcPr marL="7620" marR="7620" marT="7620" marB="0" anchor="ctr"/>
                </a:tc>
                <a:tc>
                  <a:txBody>
                    <a:bodyPr/>
                    <a:lstStyle/>
                    <a:p>
                      <a:pPr algn="ctr" fontAlgn="t"/>
                      <a:endParaRPr lang="en-US" sz="1100" b="0" i="0" u="none" strike="noStrike" kern="1200" dirty="0">
                        <a:solidFill>
                          <a:srgbClr val="787878"/>
                        </a:solidFill>
                        <a:effectLst/>
                        <a:latin typeface="+mn-lt"/>
                        <a:ea typeface="+mn-ea"/>
                        <a:cs typeface="+mn-cs"/>
                      </a:endParaRPr>
                    </a:p>
                  </a:txBody>
                  <a:tcPr marL="7620" marR="7620" marT="7620" marB="0" anchor="ctr">
                    <a:lnB w="12700" cap="flat" cmpd="sng" algn="ctr">
                      <a:solidFill>
                        <a:schemeClr val="tx1"/>
                      </a:solidFill>
                      <a:prstDash val="dash"/>
                      <a:round/>
                      <a:headEnd type="none" w="med" len="med"/>
                      <a:tailEnd type="none" w="med" len="med"/>
                    </a:lnB>
                  </a:tcPr>
                </a:tc>
                <a:tc>
                  <a:txBody>
                    <a:bodyPr/>
                    <a:lstStyle/>
                    <a:p>
                      <a:pPr algn="ctr" fontAlgn="t"/>
                      <a:endParaRPr lang="en-US" sz="1100" b="0" i="0" u="none" strike="noStrike" kern="1200" dirty="0">
                        <a:solidFill>
                          <a:srgbClr val="787878"/>
                        </a:solidFill>
                        <a:effectLst/>
                        <a:latin typeface="+mn-lt"/>
                        <a:ea typeface="+mn-ea"/>
                        <a:cs typeface="+mn-cs"/>
                      </a:endParaRPr>
                    </a:p>
                  </a:txBody>
                  <a:tcPr marL="7620" marR="7620" marT="7620" marB="0" anchor="ctr"/>
                </a:tc>
                <a:tc>
                  <a:txBody>
                    <a:bodyPr/>
                    <a:lstStyle/>
                    <a:p>
                      <a:pPr algn="ctr" fontAlgn="t"/>
                      <a:endParaRPr lang="en-US" sz="1100" b="0" i="0" u="none" strike="noStrike" kern="1200" dirty="0">
                        <a:solidFill>
                          <a:srgbClr val="787878"/>
                        </a:solidFill>
                        <a:effectLst/>
                        <a:latin typeface="+mn-lt"/>
                        <a:ea typeface="+mn-ea"/>
                        <a:cs typeface="+mn-cs"/>
                      </a:endParaRPr>
                    </a:p>
                  </a:txBody>
                  <a:tcPr marL="7620" marR="7620" marT="7620" marB="0" anchor="ctr"/>
                </a:tc>
                <a:tc>
                  <a:txBody>
                    <a:bodyPr/>
                    <a:lstStyle/>
                    <a:p>
                      <a:pPr algn="ctr" fontAlgn="t"/>
                      <a:endParaRPr lang="en-US" sz="1100" b="0" i="0" u="none" strike="noStrike" kern="1200" dirty="0">
                        <a:solidFill>
                          <a:srgbClr val="787878"/>
                        </a:solidFill>
                        <a:effectLst/>
                        <a:latin typeface="+mn-lt"/>
                        <a:ea typeface="+mn-ea"/>
                        <a:cs typeface="+mn-cs"/>
                      </a:endParaRPr>
                    </a:p>
                  </a:txBody>
                  <a:tcPr marL="7620" marR="7620" marT="7620" marB="0" anchor="ctr">
                    <a:lnB w="12700" cap="flat" cmpd="sng" algn="ctr">
                      <a:solidFill>
                        <a:schemeClr val="tx1"/>
                      </a:solidFill>
                      <a:prstDash val="dash"/>
                      <a:round/>
                      <a:headEnd type="none" w="med" len="med"/>
                      <a:tailEnd type="none" w="med" len="med"/>
                    </a:lnB>
                  </a:tcPr>
                </a:tc>
                <a:tc>
                  <a:txBody>
                    <a:bodyPr/>
                    <a:lstStyle/>
                    <a:p>
                      <a:pPr algn="ctr" fontAlgn="t"/>
                      <a:endParaRPr lang="en-US" sz="1100" b="0" i="0" u="none" strike="noStrike" kern="1200" dirty="0">
                        <a:solidFill>
                          <a:srgbClr val="787878"/>
                        </a:solidFill>
                        <a:effectLst/>
                        <a:latin typeface="+mn-lt"/>
                        <a:ea typeface="+mn-ea"/>
                        <a:cs typeface="+mn-cs"/>
                      </a:endParaRPr>
                    </a:p>
                  </a:txBody>
                  <a:tcPr marL="7620" marR="7620" marT="7620" marB="0" anchor="ctr">
                    <a:lnB w="12700" cap="flat" cmpd="sng" algn="ctr">
                      <a:solidFill>
                        <a:schemeClr val="tx1"/>
                      </a:solidFill>
                      <a:prstDash val="dash"/>
                      <a:round/>
                      <a:headEnd type="none" w="med" len="med"/>
                      <a:tailEnd type="none" w="med" len="med"/>
                    </a:lnB>
                  </a:tcPr>
                </a:tc>
                <a:tc>
                  <a:txBody>
                    <a:bodyPr/>
                    <a:lstStyle/>
                    <a:p>
                      <a:pPr algn="ctr" fontAlgn="t"/>
                      <a:endParaRPr lang="en-US" sz="1100" b="0" i="0" u="none" strike="noStrike" kern="1200" dirty="0">
                        <a:solidFill>
                          <a:srgbClr val="787878"/>
                        </a:solidFill>
                        <a:effectLst/>
                        <a:latin typeface="+mn-lt"/>
                        <a:ea typeface="+mn-ea"/>
                        <a:cs typeface="+mn-cs"/>
                      </a:endParaRPr>
                    </a:p>
                  </a:txBody>
                  <a:tcPr marL="7620" marR="7620" marT="7620" marB="0" anchor="ctr"/>
                </a:tc>
                <a:tc>
                  <a:txBody>
                    <a:bodyPr/>
                    <a:lstStyle/>
                    <a:p>
                      <a:pPr algn="ctr" fontAlgn="t"/>
                      <a:endParaRPr lang="en-US" sz="1100" b="0" i="0" u="none" strike="noStrike" kern="1200" dirty="0">
                        <a:solidFill>
                          <a:srgbClr val="787878"/>
                        </a:solidFill>
                        <a:effectLst/>
                        <a:latin typeface="+mn-lt"/>
                        <a:ea typeface="+mn-ea"/>
                        <a:cs typeface="+mn-cs"/>
                      </a:endParaRPr>
                    </a:p>
                  </a:txBody>
                  <a:tcPr marL="7620" marR="7620" marT="7620" marB="0" anchor="ctr"/>
                </a:tc>
                <a:tc>
                  <a:txBody>
                    <a:bodyPr/>
                    <a:lstStyle/>
                    <a:p>
                      <a:pPr algn="ctr" fontAlgn="t"/>
                      <a:endParaRPr lang="en-US" sz="1100" b="0" i="0" u="none" strike="noStrike" kern="1200" dirty="0">
                        <a:solidFill>
                          <a:srgbClr val="787878"/>
                        </a:solidFill>
                        <a:effectLst/>
                        <a:latin typeface="+mn-lt"/>
                        <a:ea typeface="+mn-ea"/>
                        <a:cs typeface="+mn-cs"/>
                      </a:endParaRPr>
                    </a:p>
                  </a:txBody>
                  <a:tcPr marL="7620" marR="7620" marT="7620" marB="0" anchor="ctr"/>
                </a:tc>
                <a:extLst>
                  <a:ext uri="{0D108BD9-81ED-4DB2-BD59-A6C34878D82A}">
                    <a16:rowId xmlns:a16="http://schemas.microsoft.com/office/drawing/2014/main" val="1252714108"/>
                  </a:ext>
                </a:extLst>
              </a:tr>
              <a:tr h="182880">
                <a:tc>
                  <a:txBody>
                    <a:bodyPr/>
                    <a:lstStyle/>
                    <a:p>
                      <a:pPr marL="91440"/>
                      <a:r>
                        <a:rPr lang="en-US" sz="1100" dirty="0">
                          <a:solidFill>
                            <a:srgbClr val="787878"/>
                          </a:solidFill>
                        </a:rPr>
                        <a:t>Text while driving</a:t>
                      </a:r>
                    </a:p>
                  </a:txBody>
                  <a:tcPr anchor="ctr"/>
                </a:tc>
                <a:tc>
                  <a:txBody>
                    <a:bodyPr/>
                    <a:lstStyle/>
                    <a:p>
                      <a:pPr algn="ctr" fontAlgn="t"/>
                      <a:r>
                        <a:rPr lang="en-US" sz="1100" b="0" i="0" u="none" strike="noStrike" kern="1200" dirty="0">
                          <a:solidFill>
                            <a:srgbClr val="787878"/>
                          </a:solidFill>
                          <a:effectLst/>
                          <a:latin typeface="+mn-lt"/>
                          <a:ea typeface="+mn-ea"/>
                          <a:cs typeface="+mn-cs"/>
                        </a:rPr>
                        <a:t>60%</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53%</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dirty="0">
                          <a:solidFill>
                            <a:srgbClr val="787878"/>
                          </a:solidFill>
                          <a:effectLst/>
                          <a:latin typeface="+mn-lt"/>
                          <a:ea typeface="+mn-ea"/>
                          <a:cs typeface="+mn-cs"/>
                        </a:rPr>
                        <a:t>64%</a:t>
                      </a:r>
                      <a:r>
                        <a:rPr lang="en-US" sz="1100" b="1" i="0" u="none" strike="noStrike" kern="1200" baseline="30000" dirty="0">
                          <a:solidFill>
                            <a:srgbClr val="787878"/>
                          </a:solidFill>
                          <a:effectLst/>
                          <a:latin typeface="+mn-lt"/>
                          <a:ea typeface="+mn-ea"/>
                          <a:cs typeface="+mn-cs"/>
                        </a:rPr>
                        <a:t>A</a:t>
                      </a:r>
                      <a:endParaRPr lang="en-US" sz="1100" b="1" i="0" u="none" strike="noStrike" kern="120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dirty="0">
                          <a:solidFill>
                            <a:srgbClr val="787878"/>
                          </a:solidFill>
                          <a:effectLst/>
                          <a:latin typeface="+mn-lt"/>
                          <a:ea typeface="+mn-ea"/>
                          <a:cs typeface="+mn-cs"/>
                        </a:rPr>
                        <a:t>41%</a:t>
                      </a:r>
                    </a:p>
                  </a:txBody>
                  <a:tcPr marL="7620" marR="7620" marT="7620" marB="0" anchor="ctr">
                    <a:lnL w="12700" cap="flat" cmpd="sng" algn="ctr">
                      <a:solidFill>
                        <a:schemeClr val="tx1"/>
                      </a:solidFill>
                      <a:prstDash val="dash"/>
                      <a:round/>
                      <a:headEnd type="none" w="med" len="med"/>
                      <a:tailEnd type="none" w="med" len="med"/>
                    </a:lnL>
                  </a:tcPr>
                </a:tc>
                <a:tc>
                  <a:txBody>
                    <a:bodyPr/>
                    <a:lstStyle/>
                    <a:p>
                      <a:pPr algn="ctr" fontAlgn="t"/>
                      <a:r>
                        <a:rPr lang="en-US" sz="1100" b="0" i="0" u="none" strike="noStrike" kern="1200" dirty="0">
                          <a:solidFill>
                            <a:srgbClr val="787878"/>
                          </a:solidFill>
                          <a:effectLst/>
                          <a:latin typeface="+mn-lt"/>
                          <a:ea typeface="+mn-ea"/>
                          <a:cs typeface="+mn-cs"/>
                        </a:rPr>
                        <a:t>48%</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dirty="0">
                          <a:solidFill>
                            <a:srgbClr val="787878"/>
                          </a:solidFill>
                          <a:effectLst/>
                          <a:latin typeface="+mn-lt"/>
                          <a:ea typeface="+mn-ea"/>
                          <a:cs typeface="+mn-cs"/>
                        </a:rPr>
                        <a:t>74%</a:t>
                      </a:r>
                      <a:r>
                        <a:rPr lang="en-US" sz="1100" b="1" i="0" u="none" strike="noStrike" kern="1200" baseline="30000" dirty="0">
                          <a:solidFill>
                            <a:srgbClr val="787878"/>
                          </a:solidFill>
                          <a:effectLst/>
                          <a:latin typeface="+mn-lt"/>
                          <a:ea typeface="+mn-ea"/>
                          <a:cs typeface="+mn-cs"/>
                        </a:rPr>
                        <a:t>CD</a:t>
                      </a:r>
                      <a:endParaRPr lang="en-US" sz="1100" b="1" i="0" u="none" strike="noStrike" kern="120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1" i="0" u="none" strike="noStrike" kern="1200" dirty="0">
                          <a:solidFill>
                            <a:srgbClr val="787878"/>
                          </a:solidFill>
                          <a:effectLst/>
                          <a:latin typeface="+mn-lt"/>
                          <a:ea typeface="+mn-ea"/>
                          <a:cs typeface="+mn-cs"/>
                        </a:rPr>
                        <a:t>74%</a:t>
                      </a:r>
                      <a:r>
                        <a:rPr lang="en-US" sz="1100" b="1" i="0" u="none" strike="noStrike" kern="1200" baseline="30000" dirty="0">
                          <a:solidFill>
                            <a:srgbClr val="787878"/>
                          </a:solidFill>
                          <a:effectLst/>
                          <a:latin typeface="+mn-lt"/>
                          <a:ea typeface="+mn-ea"/>
                          <a:cs typeface="+mn-cs"/>
                        </a:rPr>
                        <a:t>CD</a:t>
                      </a:r>
                      <a:endParaRPr lang="en-US" sz="1100" b="1" i="0" u="none" strike="noStrike" kern="120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dirty="0">
                          <a:solidFill>
                            <a:srgbClr val="787878"/>
                          </a:solidFill>
                          <a:effectLst/>
                          <a:latin typeface="+mn-lt"/>
                          <a:ea typeface="+mn-ea"/>
                          <a:cs typeface="+mn-cs"/>
                        </a:rPr>
                        <a:t>62%</a:t>
                      </a:r>
                    </a:p>
                  </a:txBody>
                  <a:tcPr marL="7620" marR="7620" marT="7620" marB="0" anchor="ctr">
                    <a:lnL w="12700" cap="flat" cmpd="sng" algn="ctr">
                      <a:solidFill>
                        <a:schemeClr val="tx1"/>
                      </a:solidFill>
                      <a:prstDash val="dash"/>
                      <a:round/>
                      <a:headEnd type="none" w="med" len="med"/>
                      <a:tailEnd type="none" w="med" len="med"/>
                    </a:lnL>
                  </a:tcPr>
                </a:tc>
                <a:tc>
                  <a:txBody>
                    <a:bodyPr/>
                    <a:lstStyle/>
                    <a:p>
                      <a:pPr algn="ctr" fontAlgn="t"/>
                      <a:r>
                        <a:rPr lang="en-US" sz="1100" b="0" i="0" u="none" strike="noStrike" kern="1200" dirty="0">
                          <a:solidFill>
                            <a:srgbClr val="787878"/>
                          </a:solidFill>
                          <a:effectLst/>
                          <a:latin typeface="+mn-lt"/>
                          <a:ea typeface="+mn-ea"/>
                          <a:cs typeface="+mn-cs"/>
                        </a:rPr>
                        <a:t>63%</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56%</a:t>
                      </a:r>
                    </a:p>
                  </a:txBody>
                  <a:tcPr marL="7620" marR="7620" marT="7620" marB="0" anchor="ctr"/>
                </a:tc>
                <a:extLst>
                  <a:ext uri="{0D108BD9-81ED-4DB2-BD59-A6C34878D82A}">
                    <a16:rowId xmlns:a16="http://schemas.microsoft.com/office/drawing/2014/main" val="3512869750"/>
                  </a:ext>
                </a:extLst>
              </a:tr>
              <a:tr h="182880">
                <a:tc>
                  <a:txBody>
                    <a:bodyPr/>
                    <a:lstStyle/>
                    <a:p>
                      <a:pPr marL="91440"/>
                      <a:r>
                        <a:rPr lang="en-US" sz="1100" dirty="0">
                          <a:solidFill>
                            <a:srgbClr val="787878"/>
                          </a:solidFill>
                        </a:rPr>
                        <a:t>Drive after using illegal drugs other than marijuana</a:t>
                      </a:r>
                    </a:p>
                  </a:txBody>
                  <a:tcPr anchor="ctr"/>
                </a:tc>
                <a:tc>
                  <a:txBody>
                    <a:bodyPr/>
                    <a:lstStyle/>
                    <a:p>
                      <a:pPr algn="ctr" fontAlgn="t"/>
                      <a:r>
                        <a:rPr lang="en-US" sz="1100" b="0" i="0" u="none" strike="noStrike" kern="1200" dirty="0">
                          <a:solidFill>
                            <a:srgbClr val="787878"/>
                          </a:solidFill>
                          <a:effectLst/>
                          <a:latin typeface="+mn-lt"/>
                          <a:ea typeface="+mn-ea"/>
                          <a:cs typeface="+mn-cs"/>
                        </a:rPr>
                        <a:t>53%</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50%</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55%</a:t>
                      </a:r>
                    </a:p>
                  </a:txBody>
                  <a:tcPr marL="7620" marR="7620" marT="7620" marB="0" anchor="ctr">
                    <a:lnT w="12700" cap="flat" cmpd="sng" algn="ctr">
                      <a:solidFill>
                        <a:schemeClr val="tx1"/>
                      </a:solidFill>
                      <a:prstDash val="dash"/>
                      <a:round/>
                      <a:headEnd type="none" w="med" len="med"/>
                      <a:tailEnd type="none" w="med" len="med"/>
                    </a:lnT>
                  </a:tcPr>
                </a:tc>
                <a:tc>
                  <a:txBody>
                    <a:bodyPr/>
                    <a:lstStyle/>
                    <a:p>
                      <a:pPr algn="ctr" fontAlgn="t"/>
                      <a:r>
                        <a:rPr lang="en-US" sz="1100" b="0" i="0" u="none" strike="noStrike" kern="1200" dirty="0">
                          <a:solidFill>
                            <a:srgbClr val="787878"/>
                          </a:solidFill>
                          <a:effectLst/>
                          <a:latin typeface="+mn-lt"/>
                          <a:ea typeface="+mn-ea"/>
                          <a:cs typeface="+mn-cs"/>
                        </a:rPr>
                        <a:t>53%</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42%</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dirty="0">
                          <a:solidFill>
                            <a:srgbClr val="787878"/>
                          </a:solidFill>
                          <a:effectLst/>
                          <a:latin typeface="+mn-lt"/>
                          <a:ea typeface="+mn-ea"/>
                          <a:cs typeface="+mn-cs"/>
                        </a:rPr>
                        <a:t>62%</a:t>
                      </a:r>
                      <a:r>
                        <a:rPr lang="en-US" sz="1100" b="1" i="0" u="none" strike="noStrike" kern="1200" baseline="30000" dirty="0">
                          <a:solidFill>
                            <a:srgbClr val="787878"/>
                          </a:solidFill>
                          <a:effectLst/>
                          <a:latin typeface="+mn-lt"/>
                          <a:ea typeface="+mn-ea"/>
                          <a:cs typeface="+mn-cs"/>
                        </a:rPr>
                        <a:t>D</a:t>
                      </a:r>
                      <a:endParaRPr lang="en-US" sz="1100" b="1" i="0" u="none" strike="noStrike" kern="120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dirty="0">
                          <a:solidFill>
                            <a:srgbClr val="787878"/>
                          </a:solidFill>
                          <a:effectLst/>
                          <a:latin typeface="+mn-lt"/>
                          <a:ea typeface="+mn-ea"/>
                          <a:cs typeface="+mn-cs"/>
                        </a:rPr>
                        <a:t>52%</a:t>
                      </a:r>
                    </a:p>
                  </a:txBody>
                  <a:tcPr marL="7620" marR="7620" marT="7620" marB="0"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algn="ctr" fontAlgn="t"/>
                      <a:r>
                        <a:rPr lang="en-US" sz="1100" b="0" i="0" u="none" strike="noStrike" kern="1200" dirty="0">
                          <a:solidFill>
                            <a:srgbClr val="787878"/>
                          </a:solidFill>
                          <a:effectLst/>
                          <a:latin typeface="+mn-lt"/>
                          <a:ea typeface="+mn-ea"/>
                          <a:cs typeface="+mn-cs"/>
                        </a:rPr>
                        <a:t>47%</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58%</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53%</a:t>
                      </a:r>
                    </a:p>
                  </a:txBody>
                  <a:tcPr marL="7620" marR="7620" marT="7620" marB="0" anchor="ctr"/>
                </a:tc>
                <a:extLst>
                  <a:ext uri="{0D108BD9-81ED-4DB2-BD59-A6C34878D82A}">
                    <a16:rowId xmlns:a16="http://schemas.microsoft.com/office/drawing/2014/main" val="3132470888"/>
                  </a:ext>
                </a:extLst>
              </a:tr>
              <a:tr h="182880">
                <a:tc>
                  <a:txBody>
                    <a:bodyPr/>
                    <a:lstStyle/>
                    <a:p>
                      <a:pPr marL="91440"/>
                      <a:r>
                        <a:rPr lang="en-US" sz="1100" dirty="0">
                          <a:solidFill>
                            <a:srgbClr val="787878"/>
                          </a:solidFill>
                        </a:rPr>
                        <a:t>Drive after consuming three or more alcoholic drinks in a two-hour period</a:t>
                      </a:r>
                    </a:p>
                  </a:txBody>
                  <a:tcPr anchor="ctr"/>
                </a:tc>
                <a:tc>
                  <a:txBody>
                    <a:bodyPr/>
                    <a:lstStyle/>
                    <a:p>
                      <a:pPr algn="ctr" fontAlgn="t"/>
                      <a:r>
                        <a:rPr lang="en-US" sz="1100" b="0" i="0" u="none" strike="noStrike" kern="1200" dirty="0">
                          <a:solidFill>
                            <a:srgbClr val="787878"/>
                          </a:solidFill>
                          <a:effectLst/>
                          <a:latin typeface="+mn-lt"/>
                          <a:ea typeface="+mn-ea"/>
                          <a:cs typeface="+mn-cs"/>
                        </a:rPr>
                        <a:t>49%</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44%</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53%</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44%</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43%</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dirty="0">
                          <a:solidFill>
                            <a:srgbClr val="787878"/>
                          </a:solidFill>
                          <a:effectLst/>
                          <a:latin typeface="+mn-lt"/>
                          <a:ea typeface="+mn-ea"/>
                          <a:cs typeface="+mn-cs"/>
                        </a:rPr>
                        <a:t>61%</a:t>
                      </a:r>
                      <a:r>
                        <a:rPr lang="en-US" sz="1100" b="1" i="0" u="none" strike="noStrike" kern="1200" baseline="30000" dirty="0">
                          <a:solidFill>
                            <a:srgbClr val="787878"/>
                          </a:solidFill>
                          <a:effectLst/>
                          <a:latin typeface="+mn-lt"/>
                          <a:ea typeface="+mn-ea"/>
                          <a:cs typeface="+mn-cs"/>
                        </a:rPr>
                        <a:t>CD</a:t>
                      </a:r>
                      <a:endParaRPr lang="en-US" sz="1100" b="1" i="0" u="none" strike="noStrike" kern="120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dirty="0">
                          <a:solidFill>
                            <a:srgbClr val="787878"/>
                          </a:solidFill>
                          <a:effectLst/>
                          <a:latin typeface="+mn-lt"/>
                          <a:ea typeface="+mn-ea"/>
                          <a:cs typeface="+mn-cs"/>
                        </a:rPr>
                        <a:t>48%</a:t>
                      </a:r>
                    </a:p>
                  </a:txBody>
                  <a:tcPr marL="7620" marR="7620" marT="7620" marB="0" anchor="ctr">
                    <a:lnL w="12700" cap="flat" cmpd="sng" algn="ctr">
                      <a:solidFill>
                        <a:schemeClr val="tx1"/>
                      </a:solidFill>
                      <a:prstDash val="dash"/>
                      <a:round/>
                      <a:headEnd type="none" w="med" len="med"/>
                      <a:tailEnd type="none" w="med" len="med"/>
                    </a:lnL>
                  </a:tcPr>
                </a:tc>
                <a:tc>
                  <a:txBody>
                    <a:bodyPr/>
                    <a:lstStyle/>
                    <a:p>
                      <a:pPr algn="ctr" fontAlgn="t"/>
                      <a:r>
                        <a:rPr lang="en-US" sz="1100" b="0" i="0" u="none" strike="noStrike" kern="1200" dirty="0">
                          <a:solidFill>
                            <a:srgbClr val="787878"/>
                          </a:solidFill>
                          <a:effectLst/>
                          <a:latin typeface="+mn-lt"/>
                          <a:ea typeface="+mn-ea"/>
                          <a:cs typeface="+mn-cs"/>
                        </a:rPr>
                        <a:t>44%</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54%</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50%</a:t>
                      </a:r>
                    </a:p>
                  </a:txBody>
                  <a:tcPr marL="7620" marR="7620" marT="7620" marB="0" anchor="ctr"/>
                </a:tc>
                <a:extLst>
                  <a:ext uri="{0D108BD9-81ED-4DB2-BD59-A6C34878D82A}">
                    <a16:rowId xmlns:a16="http://schemas.microsoft.com/office/drawing/2014/main" val="788660944"/>
                  </a:ext>
                </a:extLst>
              </a:tr>
              <a:tr h="182880">
                <a:tc>
                  <a:txBody>
                    <a:bodyPr/>
                    <a:lstStyle/>
                    <a:p>
                      <a:pPr marL="91440"/>
                      <a:r>
                        <a:rPr lang="en-US" sz="1100" dirty="0">
                          <a:solidFill>
                            <a:srgbClr val="787878"/>
                          </a:solidFill>
                        </a:rPr>
                        <a:t>Drive after using marijuana</a:t>
                      </a:r>
                    </a:p>
                  </a:txBody>
                  <a:tcPr anchor="ctr"/>
                </a:tc>
                <a:tc>
                  <a:txBody>
                    <a:bodyPr/>
                    <a:lstStyle/>
                    <a:p>
                      <a:pPr algn="ctr" fontAlgn="t"/>
                      <a:r>
                        <a:rPr lang="en-US" sz="1100" b="0" i="0" u="none" strike="noStrike" kern="1200" dirty="0">
                          <a:solidFill>
                            <a:srgbClr val="787878"/>
                          </a:solidFill>
                          <a:effectLst/>
                          <a:latin typeface="+mn-lt"/>
                          <a:ea typeface="+mn-ea"/>
                          <a:cs typeface="+mn-cs"/>
                        </a:rPr>
                        <a:t>26%</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25%</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27%</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16%</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21%</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dirty="0">
                          <a:solidFill>
                            <a:srgbClr val="787878"/>
                          </a:solidFill>
                          <a:effectLst/>
                          <a:latin typeface="+mn-lt"/>
                          <a:ea typeface="+mn-ea"/>
                          <a:cs typeface="+mn-cs"/>
                        </a:rPr>
                        <a:t>36%</a:t>
                      </a:r>
                      <a:r>
                        <a:rPr lang="en-US" sz="1100" b="1" i="0" u="none" strike="noStrike" kern="1200" baseline="30000" dirty="0">
                          <a:solidFill>
                            <a:srgbClr val="787878"/>
                          </a:solidFill>
                          <a:effectLst/>
                          <a:latin typeface="+mn-lt"/>
                          <a:ea typeface="+mn-ea"/>
                          <a:cs typeface="+mn-cs"/>
                        </a:rPr>
                        <a:t>CD</a:t>
                      </a:r>
                      <a:endParaRPr lang="en-US" sz="1100" b="1" i="0" u="none" strike="noStrike" kern="120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dirty="0">
                          <a:solidFill>
                            <a:srgbClr val="787878"/>
                          </a:solidFill>
                          <a:effectLst/>
                          <a:latin typeface="+mn-lt"/>
                          <a:ea typeface="+mn-ea"/>
                          <a:cs typeface="+mn-cs"/>
                        </a:rPr>
                        <a:t>28%</a:t>
                      </a:r>
                    </a:p>
                  </a:txBody>
                  <a:tcPr marL="7620" marR="7620" marT="7620" marB="0" anchor="ctr">
                    <a:lnL w="12700" cap="flat" cmpd="sng" algn="ctr">
                      <a:solidFill>
                        <a:schemeClr val="tx1"/>
                      </a:solidFill>
                      <a:prstDash val="dash"/>
                      <a:round/>
                      <a:headEnd type="none" w="med" len="med"/>
                      <a:tailEnd type="none" w="med" len="med"/>
                    </a:lnL>
                  </a:tcPr>
                </a:tc>
                <a:tc>
                  <a:txBody>
                    <a:bodyPr/>
                    <a:lstStyle/>
                    <a:p>
                      <a:pPr algn="ctr" fontAlgn="t"/>
                      <a:r>
                        <a:rPr lang="en-US" sz="1100" b="0" i="0" u="none" strike="noStrike" kern="1200" dirty="0">
                          <a:solidFill>
                            <a:srgbClr val="787878"/>
                          </a:solidFill>
                          <a:effectLst/>
                          <a:latin typeface="+mn-lt"/>
                          <a:ea typeface="+mn-ea"/>
                          <a:cs typeface="+mn-cs"/>
                        </a:rPr>
                        <a:t>25%</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26%</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26%</a:t>
                      </a:r>
                    </a:p>
                  </a:txBody>
                  <a:tcPr marL="7620" marR="7620" marT="7620" marB="0" anchor="ctr"/>
                </a:tc>
                <a:extLst>
                  <a:ext uri="{0D108BD9-81ED-4DB2-BD59-A6C34878D82A}">
                    <a16:rowId xmlns:a16="http://schemas.microsoft.com/office/drawing/2014/main" val="3040023540"/>
                  </a:ext>
                </a:extLst>
              </a:tr>
              <a:tr h="182880">
                <a:tc>
                  <a:txBody>
                    <a:bodyPr/>
                    <a:lstStyle/>
                    <a:p>
                      <a:pPr marL="91440"/>
                      <a:r>
                        <a:rPr lang="en-US" sz="1100" dirty="0">
                          <a:solidFill>
                            <a:srgbClr val="787878"/>
                          </a:solidFill>
                        </a:rPr>
                        <a:t>Drive ten or more miles over the posted speed limit</a:t>
                      </a:r>
                    </a:p>
                  </a:txBody>
                  <a:tcPr anchor="ctr"/>
                </a:tc>
                <a:tc>
                  <a:txBody>
                    <a:bodyPr/>
                    <a:lstStyle/>
                    <a:p>
                      <a:pPr algn="ctr" fontAlgn="t"/>
                      <a:r>
                        <a:rPr lang="en-US" sz="1100" b="0" i="0" u="none" strike="noStrike" kern="1200" dirty="0">
                          <a:solidFill>
                            <a:srgbClr val="787878"/>
                          </a:solidFill>
                          <a:effectLst/>
                          <a:latin typeface="+mn-lt"/>
                          <a:ea typeface="+mn-ea"/>
                          <a:cs typeface="+mn-cs"/>
                        </a:rPr>
                        <a:t>11%</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8%</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12%</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12%</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9%</a:t>
                      </a:r>
                    </a:p>
                  </a:txBody>
                  <a:tcPr marL="7620" marR="7620" marT="7620" marB="0" anchor="ctr">
                    <a:lnR w="12700" cap="flat" cmpd="sng" algn="ctr">
                      <a:noFill/>
                      <a:prstDash val="dash"/>
                      <a:round/>
                      <a:headEnd type="none" w="med" len="med"/>
                      <a:tailEnd type="none" w="med" len="med"/>
                    </a:lnR>
                  </a:tcPr>
                </a:tc>
                <a:tc>
                  <a:txBody>
                    <a:bodyPr/>
                    <a:lstStyle/>
                    <a:p>
                      <a:pPr algn="ctr" fontAlgn="t"/>
                      <a:r>
                        <a:rPr lang="en-US" sz="1100" b="0" i="0" u="none" strike="noStrike" kern="1200" dirty="0">
                          <a:solidFill>
                            <a:srgbClr val="787878"/>
                          </a:solidFill>
                          <a:effectLst/>
                          <a:latin typeface="+mn-lt"/>
                          <a:ea typeface="+mn-ea"/>
                          <a:cs typeface="+mn-cs"/>
                        </a:rPr>
                        <a:t>15%</a:t>
                      </a:r>
                    </a:p>
                  </a:txBody>
                  <a:tcPr marL="7620" marR="7620" marT="762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dirty="0">
                          <a:solidFill>
                            <a:srgbClr val="787878"/>
                          </a:solidFill>
                          <a:effectLst/>
                          <a:latin typeface="+mn-lt"/>
                          <a:ea typeface="+mn-ea"/>
                          <a:cs typeface="+mn-cs"/>
                        </a:rPr>
                        <a:t>6%</a:t>
                      </a:r>
                    </a:p>
                  </a:txBody>
                  <a:tcPr marL="7620" marR="7620" marT="7620" marB="0" anchor="ctr">
                    <a:lnL w="12700" cap="flat" cmpd="sng" algn="ctr">
                      <a:noFill/>
                      <a:prstDash val="dash"/>
                      <a:round/>
                      <a:headEnd type="none" w="med" len="med"/>
                      <a:tailEnd type="none" w="med" len="med"/>
                    </a:lnL>
                  </a:tcPr>
                </a:tc>
                <a:tc>
                  <a:txBody>
                    <a:bodyPr/>
                    <a:lstStyle/>
                    <a:p>
                      <a:pPr algn="ctr" fontAlgn="t"/>
                      <a:r>
                        <a:rPr lang="en-US" sz="1100" b="0" i="0" u="none" strike="noStrike" kern="1200" dirty="0">
                          <a:solidFill>
                            <a:srgbClr val="787878"/>
                          </a:solidFill>
                          <a:effectLst/>
                          <a:latin typeface="+mn-lt"/>
                          <a:ea typeface="+mn-ea"/>
                          <a:cs typeface="+mn-cs"/>
                        </a:rPr>
                        <a:t>10%</a:t>
                      </a:r>
                    </a:p>
                  </a:txBody>
                  <a:tcPr marL="7620" marR="7620" marT="7620" marB="0" anchor="ctr">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dirty="0">
                          <a:solidFill>
                            <a:srgbClr val="787878"/>
                          </a:solidFill>
                          <a:effectLst/>
                          <a:latin typeface="+mn-lt"/>
                          <a:ea typeface="+mn-ea"/>
                          <a:cs typeface="+mn-cs"/>
                        </a:rPr>
                        <a:t>12%</a:t>
                      </a:r>
                    </a:p>
                  </a:txBody>
                  <a:tcPr marL="7620" marR="7620" marT="7620" marB="0" anchor="ctr">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dirty="0">
                          <a:solidFill>
                            <a:srgbClr val="787878"/>
                          </a:solidFill>
                          <a:effectLst/>
                          <a:latin typeface="+mn-lt"/>
                          <a:ea typeface="+mn-ea"/>
                          <a:cs typeface="+mn-cs"/>
                        </a:rPr>
                        <a:t>10%</a:t>
                      </a:r>
                    </a:p>
                  </a:txBody>
                  <a:tcPr marL="7620" marR="7620" marT="7620" marB="0" anchor="ctr"/>
                </a:tc>
                <a:extLst>
                  <a:ext uri="{0D108BD9-81ED-4DB2-BD59-A6C34878D82A}">
                    <a16:rowId xmlns:a16="http://schemas.microsoft.com/office/drawing/2014/main" val="406805872"/>
                  </a:ext>
                </a:extLst>
              </a:tr>
              <a:tr h="182880">
                <a:tc>
                  <a:txBody>
                    <a:bodyPr/>
                    <a:lstStyle/>
                    <a:p>
                      <a:pPr marL="91440"/>
                      <a:r>
                        <a:rPr lang="en-US" sz="1100" dirty="0">
                          <a:solidFill>
                            <a:srgbClr val="787878"/>
                          </a:solidFill>
                        </a:rPr>
                        <a:t>Drive after taking a prescription drug as directed by doctor</a:t>
                      </a:r>
                    </a:p>
                  </a:txBody>
                  <a:tcPr anchor="ctr"/>
                </a:tc>
                <a:tc>
                  <a:txBody>
                    <a:bodyPr/>
                    <a:lstStyle/>
                    <a:p>
                      <a:pPr algn="ctr" fontAlgn="t"/>
                      <a:r>
                        <a:rPr lang="en-US" sz="1100" b="0" i="0" u="none" strike="noStrike" kern="1200" dirty="0">
                          <a:solidFill>
                            <a:srgbClr val="787878"/>
                          </a:solidFill>
                          <a:effectLst/>
                          <a:latin typeface="+mn-lt"/>
                          <a:ea typeface="+mn-ea"/>
                          <a:cs typeface="+mn-cs"/>
                        </a:rPr>
                        <a:t>12%</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12%</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11%</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15%</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9%</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dirty="0">
                          <a:solidFill>
                            <a:srgbClr val="787878"/>
                          </a:solidFill>
                          <a:effectLst/>
                          <a:latin typeface="+mn-lt"/>
                          <a:ea typeface="+mn-ea"/>
                          <a:cs typeface="+mn-cs"/>
                        </a:rPr>
                        <a:t>15%</a:t>
                      </a:r>
                      <a:r>
                        <a:rPr lang="en-US" sz="1100" b="1" i="0" u="none" strike="noStrike" kern="1200" baseline="30000" dirty="0">
                          <a:solidFill>
                            <a:srgbClr val="787878"/>
                          </a:solidFill>
                          <a:effectLst/>
                          <a:latin typeface="+mn-lt"/>
                          <a:ea typeface="+mn-ea"/>
                          <a:cs typeface="+mn-cs"/>
                        </a:rPr>
                        <a:t>F</a:t>
                      </a:r>
                      <a:endParaRPr lang="en-US" sz="1100" b="1" i="0" u="none" strike="noStrike" kern="120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fontAlgn="t"/>
                      <a:r>
                        <a:rPr lang="en-US" sz="1100" b="0" i="0" u="none" strike="noStrike" kern="1200" dirty="0">
                          <a:solidFill>
                            <a:srgbClr val="787878"/>
                          </a:solidFill>
                          <a:effectLst/>
                          <a:latin typeface="+mn-lt"/>
                          <a:ea typeface="+mn-ea"/>
                          <a:cs typeface="+mn-cs"/>
                        </a:rPr>
                        <a:t>6%</a:t>
                      </a: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dirty="0">
                          <a:solidFill>
                            <a:srgbClr val="787878"/>
                          </a:solidFill>
                          <a:effectLst/>
                          <a:latin typeface="+mn-lt"/>
                          <a:ea typeface="+mn-ea"/>
                          <a:cs typeface="+mn-cs"/>
                        </a:rPr>
                        <a:t>15%</a:t>
                      </a:r>
                      <a:r>
                        <a:rPr lang="en-US" sz="1100" b="1" i="0" u="none" strike="noStrike" kern="1200" baseline="30000" dirty="0">
                          <a:solidFill>
                            <a:srgbClr val="787878"/>
                          </a:solidFill>
                          <a:effectLst/>
                          <a:latin typeface="+mn-lt"/>
                          <a:ea typeface="+mn-ea"/>
                          <a:cs typeface="+mn-cs"/>
                        </a:rPr>
                        <a:t>I</a:t>
                      </a:r>
                      <a:endParaRPr lang="en-US" sz="1100" b="1" i="0" u="none" strike="noStrike" kern="120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fontAlgn="t"/>
                      <a:r>
                        <a:rPr lang="en-US" sz="1100" b="1" i="0" u="none" strike="noStrike" kern="1200" dirty="0">
                          <a:solidFill>
                            <a:srgbClr val="787878"/>
                          </a:solidFill>
                          <a:effectLst/>
                          <a:latin typeface="+mn-lt"/>
                          <a:ea typeface="+mn-ea"/>
                          <a:cs typeface="+mn-cs"/>
                        </a:rPr>
                        <a:t>16%</a:t>
                      </a:r>
                      <a:r>
                        <a:rPr lang="en-US" sz="1100" b="1" i="0" u="none" strike="noStrike" kern="1200" baseline="30000" dirty="0">
                          <a:solidFill>
                            <a:srgbClr val="787878"/>
                          </a:solidFill>
                          <a:effectLst/>
                          <a:latin typeface="+mn-lt"/>
                          <a:ea typeface="+mn-ea"/>
                          <a:cs typeface="+mn-cs"/>
                        </a:rPr>
                        <a:t>I</a:t>
                      </a:r>
                      <a:endParaRPr lang="en-US" sz="1100" b="1" i="0" u="none" strike="noStrike" kern="120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fontAlgn="t"/>
                      <a:r>
                        <a:rPr lang="en-US" sz="1100" b="0" i="0" u="none" strike="noStrike" kern="1200" dirty="0">
                          <a:solidFill>
                            <a:srgbClr val="787878"/>
                          </a:solidFill>
                          <a:effectLst/>
                          <a:latin typeface="+mn-lt"/>
                          <a:ea typeface="+mn-ea"/>
                          <a:cs typeface="+mn-cs"/>
                        </a:rPr>
                        <a:t>8%</a:t>
                      </a:r>
                    </a:p>
                  </a:txBody>
                  <a:tcPr marL="7620" marR="7620" marT="7620" marB="0"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2906584200"/>
                  </a:ext>
                </a:extLst>
              </a:tr>
            </a:tbl>
          </a:graphicData>
        </a:graphic>
      </p:graphicFrame>
      <p:graphicFrame>
        <p:nvGraphicFramePr>
          <p:cNvPr id="5" name="Table 4">
            <a:extLst>
              <a:ext uri="{FF2B5EF4-FFF2-40B4-BE49-F238E27FC236}">
                <a16:creationId xmlns:a16="http://schemas.microsoft.com/office/drawing/2014/main" id="{B214A058-CEE7-450F-BB3C-7DB1157A4A0E}"/>
              </a:ext>
            </a:extLst>
          </p:cNvPr>
          <p:cNvGraphicFramePr>
            <a:graphicFrameLocks noGrp="1"/>
          </p:cNvGraphicFramePr>
          <p:nvPr>
            <p:extLst>
              <p:ext uri="{D42A27DB-BD31-4B8C-83A1-F6EECF244321}">
                <p14:modId xmlns:p14="http://schemas.microsoft.com/office/powerpoint/2010/main" val="849319651"/>
              </p:ext>
            </p:extLst>
          </p:nvPr>
        </p:nvGraphicFramePr>
        <p:xfrm>
          <a:off x="1101416" y="3546028"/>
          <a:ext cx="9989165" cy="2930076"/>
        </p:xfrm>
        <a:graphic>
          <a:graphicData uri="http://schemas.openxmlformats.org/drawingml/2006/table">
            <a:tbl>
              <a:tblPr firstRow="1" bandRow="1">
                <a:tableStyleId>{5C22544A-7EE6-4342-B048-85BDC9FD1C3A}</a:tableStyleId>
              </a:tblPr>
              <a:tblGrid>
                <a:gridCol w="4792761">
                  <a:extLst>
                    <a:ext uri="{9D8B030D-6E8A-4147-A177-3AD203B41FA5}">
                      <a16:colId xmlns:a16="http://schemas.microsoft.com/office/drawing/2014/main" val="1240681540"/>
                    </a:ext>
                  </a:extLst>
                </a:gridCol>
                <a:gridCol w="668757">
                  <a:extLst>
                    <a:ext uri="{9D8B030D-6E8A-4147-A177-3AD203B41FA5}">
                      <a16:colId xmlns:a16="http://schemas.microsoft.com/office/drawing/2014/main" val="2570402629"/>
                    </a:ext>
                  </a:extLst>
                </a:gridCol>
                <a:gridCol w="780217">
                  <a:extLst>
                    <a:ext uri="{9D8B030D-6E8A-4147-A177-3AD203B41FA5}">
                      <a16:colId xmlns:a16="http://schemas.microsoft.com/office/drawing/2014/main" val="1027386494"/>
                    </a:ext>
                  </a:extLst>
                </a:gridCol>
                <a:gridCol w="682292">
                  <a:extLst>
                    <a:ext uri="{9D8B030D-6E8A-4147-A177-3AD203B41FA5}">
                      <a16:colId xmlns:a16="http://schemas.microsoft.com/office/drawing/2014/main" val="4259349456"/>
                    </a:ext>
                  </a:extLst>
                </a:gridCol>
                <a:gridCol w="1003136">
                  <a:extLst>
                    <a:ext uri="{9D8B030D-6E8A-4147-A177-3AD203B41FA5}">
                      <a16:colId xmlns:a16="http://schemas.microsoft.com/office/drawing/2014/main" val="92412485"/>
                    </a:ext>
                  </a:extLst>
                </a:gridCol>
                <a:gridCol w="891677">
                  <a:extLst>
                    <a:ext uri="{9D8B030D-6E8A-4147-A177-3AD203B41FA5}">
                      <a16:colId xmlns:a16="http://schemas.microsoft.com/office/drawing/2014/main" val="650289322"/>
                    </a:ext>
                  </a:extLst>
                </a:gridCol>
                <a:gridCol w="1170325">
                  <a:extLst>
                    <a:ext uri="{9D8B030D-6E8A-4147-A177-3AD203B41FA5}">
                      <a16:colId xmlns:a16="http://schemas.microsoft.com/office/drawing/2014/main" val="526547109"/>
                    </a:ext>
                  </a:extLst>
                </a:gridCol>
              </a:tblGrid>
              <a:tr h="182880">
                <a:tc>
                  <a:txBody>
                    <a:bodyPr/>
                    <a:lstStyle/>
                    <a:p>
                      <a:endParaRPr lang="en-US" sz="1100" dirty="0"/>
                    </a:p>
                  </a:txBody>
                  <a:tcPr/>
                </a:tc>
                <a:tc>
                  <a:txBody>
                    <a:bodyPr/>
                    <a:lstStyle/>
                    <a:p>
                      <a:pPr algn="ctr"/>
                      <a:endParaRPr lang="en-US" sz="1100" dirty="0"/>
                    </a:p>
                  </a:txBody>
                  <a:tcPr anchor="ctr"/>
                </a:tc>
                <a:tc gridSpan="5">
                  <a:txBody>
                    <a:bodyPr/>
                    <a:lstStyle/>
                    <a:p>
                      <a:pPr algn="ctr"/>
                      <a:r>
                        <a:rPr lang="en-US" sz="1100" dirty="0"/>
                        <a:t>Demographic Summary</a:t>
                      </a:r>
                    </a:p>
                  </a:txBody>
                  <a:tcPr anchor="ctr"/>
                </a:tc>
                <a:tc hMerge="1">
                  <a:txBody>
                    <a:bodyPr/>
                    <a:lstStyle/>
                    <a:p>
                      <a:pPr algn="ctr"/>
                      <a:endParaRPr lang="en-US" sz="1100" dirty="0"/>
                    </a:p>
                  </a:txBody>
                  <a:tcPr anchor="ctr"/>
                </a:tc>
                <a:tc hMerge="1">
                  <a:txBody>
                    <a:bodyPr/>
                    <a:lstStyle/>
                    <a:p>
                      <a:pPr algn="ctr"/>
                      <a:endParaRPr lang="en-US" sz="1100" dirty="0"/>
                    </a:p>
                  </a:txBody>
                  <a:tcPr anchor="ctr"/>
                </a:tc>
                <a:tc hMerge="1">
                  <a:txBody>
                    <a:bodyPr/>
                    <a:lstStyle/>
                    <a:p>
                      <a:pPr algn="ctr"/>
                      <a:endParaRPr lang="en-US" sz="1100" dirty="0"/>
                    </a:p>
                  </a:txBody>
                  <a:tcPr anchor="ctr"/>
                </a:tc>
                <a:tc hMerge="1">
                  <a:txBody>
                    <a:bodyPr/>
                    <a:lstStyle/>
                    <a:p>
                      <a:pPr algn="ctr"/>
                      <a:endParaRPr lang="en-US" sz="1100" dirty="0"/>
                    </a:p>
                  </a:txBody>
                  <a:tcPr anchor="ctr"/>
                </a:tc>
                <a:extLst>
                  <a:ext uri="{0D108BD9-81ED-4DB2-BD59-A6C34878D82A}">
                    <a16:rowId xmlns:a16="http://schemas.microsoft.com/office/drawing/2014/main" val="2492643119"/>
                  </a:ext>
                </a:extLst>
              </a:tr>
              <a:tr h="381226">
                <a:tc>
                  <a:txBody>
                    <a:bodyPr/>
                    <a:lstStyle/>
                    <a:p>
                      <a:endParaRPr lang="en-US" sz="1100" dirty="0">
                        <a:solidFill>
                          <a:srgbClr val="787878"/>
                        </a:solidFill>
                      </a:endParaRPr>
                    </a:p>
                  </a:txBody>
                  <a:tcPr/>
                </a:tc>
                <a:tc>
                  <a:txBody>
                    <a:bodyPr/>
                    <a:lstStyle/>
                    <a:p>
                      <a:pPr algn="ctr"/>
                      <a:r>
                        <a:rPr lang="en-US" sz="1100" dirty="0">
                          <a:solidFill>
                            <a:srgbClr val="787878"/>
                          </a:solidFill>
                        </a:rPr>
                        <a:t>Total</a:t>
                      </a:r>
                    </a:p>
                  </a:txBody>
                  <a:tcPr anchor="b"/>
                </a:tc>
                <a:tc>
                  <a:txBody>
                    <a:bodyPr/>
                    <a:lstStyle/>
                    <a:p>
                      <a:pPr algn="ctr"/>
                      <a:r>
                        <a:rPr lang="en-US" sz="1100" dirty="0">
                          <a:solidFill>
                            <a:srgbClr val="787878"/>
                          </a:solidFill>
                        </a:rPr>
                        <a:t>White</a:t>
                      </a:r>
                    </a:p>
                    <a:p>
                      <a:pPr algn="ctr"/>
                      <a:r>
                        <a:rPr lang="en-US" sz="1100" dirty="0">
                          <a:solidFill>
                            <a:srgbClr val="787878"/>
                          </a:solidFill>
                        </a:rPr>
                        <a:t>(J)</a:t>
                      </a:r>
                    </a:p>
                  </a:txBody>
                  <a:tcPr anchor="b"/>
                </a:tc>
                <a:tc>
                  <a:txBody>
                    <a:bodyPr/>
                    <a:lstStyle/>
                    <a:p>
                      <a:pPr algn="ctr"/>
                      <a:r>
                        <a:rPr lang="en-US" sz="1100" dirty="0">
                          <a:solidFill>
                            <a:srgbClr val="787878"/>
                          </a:solidFill>
                        </a:rPr>
                        <a:t>Black</a:t>
                      </a:r>
                    </a:p>
                    <a:p>
                      <a:pPr algn="ctr"/>
                      <a:r>
                        <a:rPr lang="en-US" sz="1100" dirty="0">
                          <a:solidFill>
                            <a:srgbClr val="787878"/>
                          </a:solidFill>
                        </a:rPr>
                        <a:t>(K)</a:t>
                      </a:r>
                    </a:p>
                  </a:txBody>
                  <a:tcPr anchor="b"/>
                </a:tc>
                <a:tc>
                  <a:txBody>
                    <a:bodyPr/>
                    <a:lstStyle/>
                    <a:p>
                      <a:pPr algn="ctr"/>
                      <a:r>
                        <a:rPr lang="en-US" sz="1100" dirty="0">
                          <a:solidFill>
                            <a:srgbClr val="787878"/>
                          </a:solidFill>
                        </a:rPr>
                        <a:t>Hispanic</a:t>
                      </a:r>
                    </a:p>
                    <a:p>
                      <a:pPr algn="ctr"/>
                      <a:r>
                        <a:rPr lang="en-US" sz="1100" dirty="0">
                          <a:solidFill>
                            <a:srgbClr val="787878"/>
                          </a:solidFill>
                        </a:rPr>
                        <a:t>(L)</a:t>
                      </a:r>
                    </a:p>
                  </a:txBody>
                  <a:tcPr anchor="b"/>
                </a:tc>
                <a:tc>
                  <a:txBody>
                    <a:bodyPr/>
                    <a:lstStyle/>
                    <a:p>
                      <a:pPr algn="ctr"/>
                      <a:r>
                        <a:rPr lang="en-US" sz="1100" dirty="0">
                          <a:solidFill>
                            <a:srgbClr val="787878"/>
                          </a:solidFill>
                        </a:rPr>
                        <a:t>Married</a:t>
                      </a:r>
                    </a:p>
                    <a:p>
                      <a:pPr algn="ctr"/>
                      <a:r>
                        <a:rPr lang="en-US" sz="1100" dirty="0">
                          <a:solidFill>
                            <a:srgbClr val="787878"/>
                          </a:solidFill>
                        </a:rPr>
                        <a:t>(M)</a:t>
                      </a:r>
                    </a:p>
                  </a:txBody>
                  <a:tcPr anchor="b"/>
                </a:tc>
                <a:tc>
                  <a:txBody>
                    <a:bodyPr/>
                    <a:lstStyle/>
                    <a:p>
                      <a:pPr algn="ctr"/>
                      <a:r>
                        <a:rPr lang="en-US" sz="1100" dirty="0">
                          <a:solidFill>
                            <a:srgbClr val="787878"/>
                          </a:solidFill>
                        </a:rPr>
                        <a:t>Not Married</a:t>
                      </a:r>
                    </a:p>
                    <a:p>
                      <a:pPr algn="ctr"/>
                      <a:r>
                        <a:rPr lang="en-US" sz="1100" dirty="0">
                          <a:solidFill>
                            <a:srgbClr val="787878"/>
                          </a:solidFill>
                        </a:rPr>
                        <a:t>(N)</a:t>
                      </a:r>
                    </a:p>
                  </a:txBody>
                  <a:tcPr anchor="b"/>
                </a:tc>
                <a:extLst>
                  <a:ext uri="{0D108BD9-81ED-4DB2-BD59-A6C34878D82A}">
                    <a16:rowId xmlns:a16="http://schemas.microsoft.com/office/drawing/2014/main" val="2101787618"/>
                  </a:ext>
                </a:extLst>
              </a:tr>
              <a:tr h="182880">
                <a:tc>
                  <a:txBody>
                    <a:bodyPr/>
                    <a:lstStyle/>
                    <a:p>
                      <a:r>
                        <a:rPr lang="en-US" sz="1100" dirty="0">
                          <a:solidFill>
                            <a:srgbClr val="787878"/>
                          </a:solidFill>
                        </a:rPr>
                        <a:t>Total</a:t>
                      </a:r>
                    </a:p>
                  </a:txBody>
                  <a:tcPr anchor="ctr"/>
                </a:tc>
                <a:tc>
                  <a:txBody>
                    <a:bodyPr/>
                    <a:lstStyle/>
                    <a:p>
                      <a:pPr marL="0" algn="ctr" defTabSz="914400" rtl="0" eaLnBrk="1" fontAlgn="t" latinLnBrk="0" hangingPunct="1"/>
                      <a:r>
                        <a:rPr lang="en-US" sz="1100" b="0" i="0" u="none" strike="noStrike" kern="1200" dirty="0">
                          <a:solidFill>
                            <a:srgbClr val="787878"/>
                          </a:solidFill>
                          <a:effectLst/>
                          <a:latin typeface="+mn-lt"/>
                          <a:ea typeface="+mn-ea"/>
                          <a:cs typeface="+mn-cs"/>
                        </a:rPr>
                        <a:t>783</a:t>
                      </a:r>
                    </a:p>
                  </a:txBody>
                  <a:tcPr marL="7620" marR="7620" marT="7620" marB="0" anchor="ctr"/>
                </a:tc>
                <a:tc>
                  <a:txBody>
                    <a:bodyPr/>
                    <a:lstStyle/>
                    <a:p>
                      <a:pPr marL="0" algn="ctr" defTabSz="914400" rtl="0" eaLnBrk="1" latinLnBrk="0" hangingPunct="1"/>
                      <a:r>
                        <a:rPr lang="en-US" sz="1100" b="0" i="0" u="none" strike="noStrike" kern="1200" dirty="0">
                          <a:solidFill>
                            <a:srgbClr val="787878"/>
                          </a:solidFill>
                          <a:effectLst/>
                          <a:latin typeface="+mn-lt"/>
                          <a:ea typeface="+mn-ea"/>
                          <a:cs typeface="+mn-cs"/>
                        </a:rPr>
                        <a:t>580</a:t>
                      </a:r>
                    </a:p>
                  </a:txBody>
                  <a:tcPr anchor="ctr"/>
                </a:tc>
                <a:tc>
                  <a:txBody>
                    <a:bodyPr/>
                    <a:lstStyle/>
                    <a:p>
                      <a:pPr marL="0" algn="ctr" defTabSz="914400" rtl="0" eaLnBrk="1" latinLnBrk="0" hangingPunct="1"/>
                      <a:r>
                        <a:rPr lang="en-US" sz="1100" b="0" i="0" u="none" strike="noStrike" kern="1200" dirty="0">
                          <a:solidFill>
                            <a:srgbClr val="787878"/>
                          </a:solidFill>
                          <a:effectLst/>
                          <a:latin typeface="+mn-lt"/>
                          <a:ea typeface="+mn-ea"/>
                          <a:cs typeface="+mn-cs"/>
                        </a:rPr>
                        <a:t>129</a:t>
                      </a:r>
                    </a:p>
                  </a:txBody>
                  <a:tcPr anchor="ctr"/>
                </a:tc>
                <a:tc>
                  <a:txBody>
                    <a:bodyPr/>
                    <a:lstStyle/>
                    <a:p>
                      <a:pPr marL="0" algn="ctr" defTabSz="914400" rtl="0" eaLnBrk="1" latinLnBrk="0" hangingPunct="1"/>
                      <a:r>
                        <a:rPr lang="en-US" sz="1100" b="0" i="0" u="none" strike="noStrike" kern="1200" dirty="0">
                          <a:solidFill>
                            <a:srgbClr val="787878"/>
                          </a:solidFill>
                          <a:effectLst/>
                          <a:latin typeface="+mn-lt"/>
                          <a:ea typeface="+mn-ea"/>
                          <a:cs typeface="+mn-cs"/>
                        </a:rPr>
                        <a:t>39*</a:t>
                      </a:r>
                    </a:p>
                  </a:txBody>
                  <a:tcPr anchor="ctr"/>
                </a:tc>
                <a:tc>
                  <a:txBody>
                    <a:bodyPr/>
                    <a:lstStyle/>
                    <a:p>
                      <a:pPr marL="0" algn="ctr" defTabSz="914400" rtl="0" eaLnBrk="1" latinLnBrk="0" hangingPunct="1"/>
                      <a:r>
                        <a:rPr lang="en-US" sz="1100" b="0" i="0" u="none" strike="noStrike" kern="1200" dirty="0">
                          <a:solidFill>
                            <a:srgbClr val="787878"/>
                          </a:solidFill>
                          <a:effectLst/>
                          <a:latin typeface="+mn-lt"/>
                          <a:ea typeface="+mn-ea"/>
                          <a:cs typeface="+mn-cs"/>
                        </a:rPr>
                        <a:t>358</a:t>
                      </a:r>
                    </a:p>
                  </a:txBody>
                  <a:tcPr anchor="ctr"/>
                </a:tc>
                <a:tc>
                  <a:txBody>
                    <a:bodyPr/>
                    <a:lstStyle/>
                    <a:p>
                      <a:pPr marL="0" algn="ctr" defTabSz="914400" rtl="0" eaLnBrk="1" latinLnBrk="0" hangingPunct="1"/>
                      <a:r>
                        <a:rPr lang="en-US" sz="1100" b="0" i="0" u="none" strike="noStrike" kern="1200" dirty="0">
                          <a:solidFill>
                            <a:srgbClr val="787878"/>
                          </a:solidFill>
                          <a:effectLst/>
                          <a:latin typeface="+mn-lt"/>
                          <a:ea typeface="+mn-ea"/>
                          <a:cs typeface="+mn-cs"/>
                        </a:rPr>
                        <a:t>425</a:t>
                      </a:r>
                    </a:p>
                  </a:txBody>
                  <a:tcPr anchor="ctr"/>
                </a:tc>
                <a:extLst>
                  <a:ext uri="{0D108BD9-81ED-4DB2-BD59-A6C34878D82A}">
                    <a16:rowId xmlns:a16="http://schemas.microsoft.com/office/drawing/2014/main" val="3210166124"/>
                  </a:ext>
                </a:extLst>
              </a:tr>
              <a:tr h="263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787878"/>
                          </a:solidFill>
                        </a:rPr>
                        <a:t>Extremely dangerous to…</a:t>
                      </a:r>
                    </a:p>
                  </a:txBody>
                  <a:tcPr anchor="ctr"/>
                </a:tc>
                <a:tc>
                  <a:txBody>
                    <a:bodyPr/>
                    <a:lstStyle/>
                    <a:p>
                      <a:pPr marL="0" algn="ctr" defTabSz="914400" rtl="0" eaLnBrk="1" fontAlgn="t" latinLnBrk="0" hangingPunct="1"/>
                      <a:endParaRPr lang="en-US" sz="1100" b="0" i="0" u="none" strike="noStrike" kern="1200" dirty="0">
                        <a:solidFill>
                          <a:srgbClr val="787878"/>
                        </a:solidFill>
                        <a:effectLst/>
                        <a:latin typeface="+mn-lt"/>
                        <a:ea typeface="+mn-ea"/>
                        <a:cs typeface="+mn-cs"/>
                      </a:endParaRPr>
                    </a:p>
                  </a:txBody>
                  <a:tcPr marL="7620" marR="7620" marT="7620" marB="0" anchor="ctr"/>
                </a:tc>
                <a:tc>
                  <a:txBody>
                    <a:bodyPr/>
                    <a:lstStyle/>
                    <a:p>
                      <a:pPr marL="0" algn="ctr" defTabSz="914400" rtl="0" eaLnBrk="1" fontAlgn="t" latinLnBrk="0" hangingPunct="1"/>
                      <a:endParaRPr lang="en-US" sz="1100" b="0" i="0" u="none" strike="noStrike" kern="1200" dirty="0">
                        <a:solidFill>
                          <a:srgbClr val="787878"/>
                        </a:solidFill>
                        <a:effectLst/>
                        <a:latin typeface="+mn-lt"/>
                        <a:ea typeface="+mn-ea"/>
                        <a:cs typeface="+mn-cs"/>
                      </a:endParaRPr>
                    </a:p>
                  </a:txBody>
                  <a:tcPr marL="7620" marR="7620" marT="7620" marB="0" anchor="ctr"/>
                </a:tc>
                <a:tc>
                  <a:txBody>
                    <a:bodyPr/>
                    <a:lstStyle/>
                    <a:p>
                      <a:pPr marL="0" algn="ctr" defTabSz="914400" rtl="0" eaLnBrk="1" fontAlgn="t" latinLnBrk="0" hangingPunct="1"/>
                      <a:endParaRPr lang="en-US" sz="1100" b="0" i="0" u="none" strike="noStrike" kern="1200" dirty="0">
                        <a:solidFill>
                          <a:srgbClr val="787878"/>
                        </a:solidFill>
                        <a:effectLst/>
                        <a:latin typeface="+mn-lt"/>
                        <a:ea typeface="+mn-ea"/>
                        <a:cs typeface="+mn-cs"/>
                      </a:endParaRPr>
                    </a:p>
                  </a:txBody>
                  <a:tcPr marL="7620" marR="7620" marT="7620" marB="0" anchor="ctr">
                    <a:lnB w="12700" cap="flat" cmpd="sng" algn="ctr">
                      <a:solidFill>
                        <a:schemeClr val="tx1"/>
                      </a:solidFill>
                      <a:prstDash val="dash"/>
                      <a:round/>
                      <a:headEnd type="none" w="med" len="med"/>
                      <a:tailEnd type="none" w="med" len="med"/>
                    </a:lnB>
                  </a:tcPr>
                </a:tc>
                <a:tc>
                  <a:txBody>
                    <a:bodyPr/>
                    <a:lstStyle/>
                    <a:p>
                      <a:pPr marL="0" algn="ctr" defTabSz="914400" rtl="0" eaLnBrk="1" fontAlgn="t" latinLnBrk="0" hangingPunct="1"/>
                      <a:endParaRPr lang="en-US" sz="1100" b="0" i="0" u="none" strike="noStrike" kern="1200" dirty="0">
                        <a:solidFill>
                          <a:srgbClr val="787878"/>
                        </a:solidFill>
                        <a:effectLst/>
                        <a:latin typeface="+mn-lt"/>
                        <a:ea typeface="+mn-ea"/>
                        <a:cs typeface="+mn-cs"/>
                      </a:endParaRPr>
                    </a:p>
                  </a:txBody>
                  <a:tcPr marL="7620" marR="7620" marT="7620" marB="0" anchor="ctr"/>
                </a:tc>
                <a:tc>
                  <a:txBody>
                    <a:bodyPr/>
                    <a:lstStyle/>
                    <a:p>
                      <a:pPr marL="0" algn="ctr" defTabSz="914400" rtl="0" eaLnBrk="1" latinLnBrk="0" hangingPunct="1"/>
                      <a:endParaRPr lang="en-US" sz="1100" b="0" i="0" u="none" strike="noStrike" kern="1200" dirty="0">
                        <a:solidFill>
                          <a:srgbClr val="787878"/>
                        </a:solidFill>
                        <a:effectLst/>
                        <a:latin typeface="+mn-lt"/>
                        <a:ea typeface="+mn-ea"/>
                        <a:cs typeface="+mn-cs"/>
                      </a:endParaRPr>
                    </a:p>
                  </a:txBody>
                  <a:tcPr anchor="ctr"/>
                </a:tc>
                <a:tc>
                  <a:txBody>
                    <a:bodyPr/>
                    <a:lstStyle/>
                    <a:p>
                      <a:pPr marL="0" algn="ctr" defTabSz="914400" rtl="0" eaLnBrk="1" latinLnBrk="0" hangingPunct="1"/>
                      <a:endParaRPr lang="en-US" sz="1100" b="0" i="0" u="none" strike="noStrike" kern="1200" dirty="0">
                        <a:solidFill>
                          <a:srgbClr val="787878"/>
                        </a:solidFill>
                        <a:effectLst/>
                        <a:latin typeface="+mn-lt"/>
                        <a:ea typeface="+mn-ea"/>
                        <a:cs typeface="+mn-cs"/>
                      </a:endParaRPr>
                    </a:p>
                  </a:txBody>
                  <a:tcPr anchor="ctr"/>
                </a:tc>
                <a:extLst>
                  <a:ext uri="{0D108BD9-81ED-4DB2-BD59-A6C34878D82A}">
                    <a16:rowId xmlns:a16="http://schemas.microsoft.com/office/drawing/2014/main" val="3981907156"/>
                  </a:ext>
                </a:extLst>
              </a:tr>
              <a:tr h="182880">
                <a:tc>
                  <a:txBody>
                    <a:bodyPr/>
                    <a:lstStyle/>
                    <a:p>
                      <a:pPr marL="91440"/>
                      <a:r>
                        <a:rPr lang="en-US" sz="1100" dirty="0">
                          <a:solidFill>
                            <a:srgbClr val="787878"/>
                          </a:solidFill>
                        </a:rPr>
                        <a:t>Text while driving</a:t>
                      </a:r>
                    </a:p>
                  </a:txBody>
                  <a:tcPr anchor="ctr"/>
                </a:tc>
                <a:tc>
                  <a:txBody>
                    <a:bodyPr/>
                    <a:lstStyle/>
                    <a:p>
                      <a:pPr marL="0" algn="ctr" defTabSz="914400" rtl="0" eaLnBrk="1" fontAlgn="t" latinLnBrk="0" hangingPunct="1"/>
                      <a:r>
                        <a:rPr lang="en-US" sz="1100" b="0" i="0" u="none" strike="noStrike" kern="1200" dirty="0">
                          <a:solidFill>
                            <a:srgbClr val="787878"/>
                          </a:solidFill>
                          <a:effectLst/>
                          <a:latin typeface="+mn-lt"/>
                          <a:ea typeface="+mn-ea"/>
                          <a:cs typeface="+mn-cs"/>
                        </a:rPr>
                        <a:t>60%</a:t>
                      </a:r>
                    </a:p>
                  </a:txBody>
                  <a:tcPr marL="7620" marR="7620" marT="7620" marB="0" anchor="ctr"/>
                </a:tc>
                <a:tc>
                  <a:txBody>
                    <a:bodyPr/>
                    <a:lstStyle/>
                    <a:p>
                      <a:pPr marL="0" algn="ctr" defTabSz="914400" rtl="0" eaLnBrk="1" fontAlgn="t" latinLnBrk="0" hangingPunct="1"/>
                      <a:r>
                        <a:rPr lang="en-US" sz="1100" b="0" i="0" u="none" strike="noStrike" kern="1200" dirty="0">
                          <a:solidFill>
                            <a:srgbClr val="787878"/>
                          </a:solidFill>
                          <a:effectLst/>
                          <a:latin typeface="+mn-lt"/>
                          <a:ea typeface="+mn-ea"/>
                          <a:cs typeface="+mn-cs"/>
                        </a:rPr>
                        <a:t>60%</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marL="0" algn="ctr" defTabSz="914400" rtl="0" eaLnBrk="1" fontAlgn="t" latinLnBrk="0" hangingPunct="1"/>
                      <a:r>
                        <a:rPr lang="en-US" sz="1100" b="1" i="0" u="none" strike="noStrike" kern="1200" dirty="0">
                          <a:solidFill>
                            <a:srgbClr val="787878"/>
                          </a:solidFill>
                          <a:effectLst/>
                          <a:latin typeface="+mn-lt"/>
                          <a:ea typeface="+mn-ea"/>
                          <a:cs typeface="+mn-cs"/>
                        </a:rPr>
                        <a:t>73%</a:t>
                      </a:r>
                      <a:r>
                        <a:rPr lang="en-US" sz="1100" b="1" i="0" u="none" strike="noStrike" kern="1200" baseline="30000" dirty="0">
                          <a:solidFill>
                            <a:srgbClr val="787878"/>
                          </a:solidFill>
                          <a:effectLst/>
                          <a:latin typeface="+mn-lt"/>
                          <a:ea typeface="+mn-ea"/>
                          <a:cs typeface="+mn-cs"/>
                        </a:rPr>
                        <a:t>JL</a:t>
                      </a:r>
                      <a:endParaRPr lang="en-US" sz="1100" b="1" i="0" u="none" strike="noStrike" kern="120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marL="0" algn="ctr" defTabSz="914400" rtl="0" eaLnBrk="1" fontAlgn="t" latinLnBrk="0" hangingPunct="1"/>
                      <a:r>
                        <a:rPr lang="en-US" sz="1100" b="0" i="0" u="none" strike="noStrike" kern="1200" dirty="0">
                          <a:solidFill>
                            <a:srgbClr val="787878"/>
                          </a:solidFill>
                          <a:effectLst/>
                          <a:latin typeface="+mn-lt"/>
                          <a:ea typeface="+mn-ea"/>
                          <a:cs typeface="+mn-cs"/>
                        </a:rPr>
                        <a:t>48%</a:t>
                      </a:r>
                    </a:p>
                  </a:txBody>
                  <a:tcPr marL="7620" marR="7620" marT="7620" marB="0" anchor="ctr">
                    <a:lnL w="12700" cap="flat" cmpd="sng" algn="ctr">
                      <a:solidFill>
                        <a:schemeClr val="tx1"/>
                      </a:solidFill>
                      <a:prstDash val="dash"/>
                      <a:round/>
                      <a:headEnd type="none" w="med" len="med"/>
                      <a:tailEnd type="none" w="med" len="med"/>
                    </a:lnL>
                  </a:tcPr>
                </a:tc>
                <a:tc>
                  <a:txBody>
                    <a:bodyPr/>
                    <a:lstStyle/>
                    <a:p>
                      <a:pPr marL="0" algn="ctr" defTabSz="914400" rtl="0" eaLnBrk="1" latinLnBrk="0" hangingPunct="1"/>
                      <a:r>
                        <a:rPr lang="en-US" sz="1100" b="0" i="0" u="none" strike="noStrike" kern="1200" dirty="0">
                          <a:solidFill>
                            <a:srgbClr val="787878"/>
                          </a:solidFill>
                          <a:effectLst/>
                          <a:latin typeface="+mn-lt"/>
                          <a:ea typeface="+mn-ea"/>
                          <a:cs typeface="+mn-cs"/>
                        </a:rPr>
                        <a:t>62%</a:t>
                      </a:r>
                    </a:p>
                  </a:txBody>
                  <a:tcPr anchor="ctr"/>
                </a:tc>
                <a:tc>
                  <a:txBody>
                    <a:bodyPr/>
                    <a:lstStyle/>
                    <a:p>
                      <a:pPr marL="0" algn="ctr" defTabSz="914400" rtl="0" eaLnBrk="1" latinLnBrk="0" hangingPunct="1"/>
                      <a:r>
                        <a:rPr lang="en-US" sz="1100" b="0" i="0" u="none" strike="noStrike" kern="1200" dirty="0">
                          <a:solidFill>
                            <a:srgbClr val="787878"/>
                          </a:solidFill>
                          <a:effectLst/>
                          <a:latin typeface="+mn-lt"/>
                          <a:ea typeface="+mn-ea"/>
                          <a:cs typeface="+mn-cs"/>
                        </a:rPr>
                        <a:t>56%</a:t>
                      </a:r>
                    </a:p>
                  </a:txBody>
                  <a:tcPr anchor="ctr"/>
                </a:tc>
                <a:extLst>
                  <a:ext uri="{0D108BD9-81ED-4DB2-BD59-A6C34878D82A}">
                    <a16:rowId xmlns:a16="http://schemas.microsoft.com/office/drawing/2014/main" val="3512869750"/>
                  </a:ext>
                </a:extLst>
              </a:tr>
              <a:tr h="182880">
                <a:tc>
                  <a:txBody>
                    <a:bodyPr/>
                    <a:lstStyle/>
                    <a:p>
                      <a:pPr marL="91440"/>
                      <a:r>
                        <a:rPr lang="en-US" sz="1100" dirty="0">
                          <a:solidFill>
                            <a:srgbClr val="787878"/>
                          </a:solidFill>
                        </a:rPr>
                        <a:t>Drive after using illegal drugs other than marijuana</a:t>
                      </a:r>
                    </a:p>
                  </a:txBody>
                  <a:tcPr anchor="ctr"/>
                </a:tc>
                <a:tc>
                  <a:txBody>
                    <a:bodyPr/>
                    <a:lstStyle/>
                    <a:p>
                      <a:pPr marL="0" algn="ctr" defTabSz="914400" rtl="0" eaLnBrk="1" fontAlgn="t" latinLnBrk="0" hangingPunct="1"/>
                      <a:r>
                        <a:rPr lang="en-US" sz="1100" b="0" i="0" u="none" strike="noStrike" kern="1200" dirty="0">
                          <a:solidFill>
                            <a:srgbClr val="787878"/>
                          </a:solidFill>
                          <a:effectLst/>
                          <a:latin typeface="+mn-lt"/>
                          <a:ea typeface="+mn-ea"/>
                          <a:cs typeface="+mn-cs"/>
                        </a:rPr>
                        <a:t>53%</a:t>
                      </a:r>
                    </a:p>
                  </a:txBody>
                  <a:tcPr marL="7620" marR="7620" marT="7620" marB="0" anchor="ctr"/>
                </a:tc>
                <a:tc>
                  <a:txBody>
                    <a:bodyPr/>
                    <a:lstStyle/>
                    <a:p>
                      <a:pPr marL="0" algn="ctr" defTabSz="914400" rtl="0" eaLnBrk="1" fontAlgn="t" latinLnBrk="0" hangingPunct="1"/>
                      <a:r>
                        <a:rPr lang="en-US" sz="1100" b="0" i="0" u="none" strike="noStrike" kern="1200" dirty="0">
                          <a:solidFill>
                            <a:srgbClr val="787878"/>
                          </a:solidFill>
                          <a:effectLst/>
                          <a:latin typeface="+mn-lt"/>
                          <a:ea typeface="+mn-ea"/>
                          <a:cs typeface="+mn-cs"/>
                        </a:rPr>
                        <a:t>52%</a:t>
                      </a:r>
                    </a:p>
                  </a:txBody>
                  <a:tcPr marL="7620" marR="7620" marT="7620" marB="0" anchor="ctr"/>
                </a:tc>
                <a:tc>
                  <a:txBody>
                    <a:bodyPr/>
                    <a:lstStyle/>
                    <a:p>
                      <a:pPr marL="0" algn="ctr" defTabSz="914400" rtl="0" eaLnBrk="1" fontAlgn="t" latinLnBrk="0" hangingPunct="1"/>
                      <a:r>
                        <a:rPr lang="en-US" sz="1100" b="0" i="0" u="none" strike="noStrike" kern="1200" dirty="0">
                          <a:solidFill>
                            <a:srgbClr val="787878"/>
                          </a:solidFill>
                          <a:effectLst/>
                          <a:latin typeface="+mn-lt"/>
                          <a:ea typeface="+mn-ea"/>
                          <a:cs typeface="+mn-cs"/>
                        </a:rPr>
                        <a:t>61%</a:t>
                      </a:r>
                    </a:p>
                  </a:txBody>
                  <a:tcPr marL="7620" marR="7620" marT="7620" marB="0"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marL="0" algn="ctr" defTabSz="914400" rtl="0" eaLnBrk="1" fontAlgn="t" latinLnBrk="0" hangingPunct="1"/>
                      <a:r>
                        <a:rPr lang="en-US" sz="1100" b="0" i="0" u="none" strike="noStrike" kern="1200" dirty="0">
                          <a:solidFill>
                            <a:srgbClr val="787878"/>
                          </a:solidFill>
                          <a:effectLst/>
                          <a:latin typeface="+mn-lt"/>
                          <a:ea typeface="+mn-ea"/>
                          <a:cs typeface="+mn-cs"/>
                        </a:rPr>
                        <a:t>48%</a:t>
                      </a:r>
                    </a:p>
                  </a:txBody>
                  <a:tcPr marL="7620" marR="7620" marT="7620" marB="0" anchor="ctr"/>
                </a:tc>
                <a:tc>
                  <a:txBody>
                    <a:bodyPr/>
                    <a:lstStyle/>
                    <a:p>
                      <a:pPr marL="0" algn="ctr" defTabSz="914400" rtl="0" eaLnBrk="1" latinLnBrk="0" hangingPunct="1"/>
                      <a:r>
                        <a:rPr lang="en-US" sz="1100" b="0" i="0" u="none" strike="noStrike" kern="1200" dirty="0">
                          <a:solidFill>
                            <a:srgbClr val="787878"/>
                          </a:solidFill>
                          <a:effectLst/>
                          <a:latin typeface="+mn-lt"/>
                          <a:ea typeface="+mn-ea"/>
                          <a:cs typeface="+mn-cs"/>
                        </a:rPr>
                        <a:t>55%</a:t>
                      </a:r>
                    </a:p>
                  </a:txBody>
                  <a:tcPr anchor="ctr"/>
                </a:tc>
                <a:tc>
                  <a:txBody>
                    <a:bodyPr/>
                    <a:lstStyle/>
                    <a:p>
                      <a:pPr marL="0" algn="ctr" defTabSz="914400" rtl="0" eaLnBrk="1" latinLnBrk="0" hangingPunct="1"/>
                      <a:r>
                        <a:rPr lang="en-US" sz="1100" b="0" i="0" u="none" strike="noStrike" kern="1200" dirty="0">
                          <a:solidFill>
                            <a:srgbClr val="787878"/>
                          </a:solidFill>
                          <a:effectLst/>
                          <a:latin typeface="+mn-lt"/>
                          <a:ea typeface="+mn-ea"/>
                          <a:cs typeface="+mn-cs"/>
                        </a:rPr>
                        <a:t>48%</a:t>
                      </a:r>
                    </a:p>
                  </a:txBody>
                  <a:tcPr anchor="ctr"/>
                </a:tc>
                <a:extLst>
                  <a:ext uri="{0D108BD9-81ED-4DB2-BD59-A6C34878D82A}">
                    <a16:rowId xmlns:a16="http://schemas.microsoft.com/office/drawing/2014/main" val="3132470888"/>
                  </a:ext>
                </a:extLst>
              </a:tr>
              <a:tr h="182880">
                <a:tc>
                  <a:txBody>
                    <a:bodyPr/>
                    <a:lstStyle/>
                    <a:p>
                      <a:pPr marL="91440"/>
                      <a:r>
                        <a:rPr lang="en-US" sz="1100" dirty="0">
                          <a:solidFill>
                            <a:srgbClr val="787878"/>
                          </a:solidFill>
                        </a:rPr>
                        <a:t>Drive after consuming three or more alcoholic drinks in a two-hour period</a:t>
                      </a:r>
                    </a:p>
                  </a:txBody>
                  <a:tcPr anchor="ctr"/>
                </a:tc>
                <a:tc>
                  <a:txBody>
                    <a:bodyPr/>
                    <a:lstStyle/>
                    <a:p>
                      <a:pPr marL="0" algn="ctr" defTabSz="914400" rtl="0" eaLnBrk="1" fontAlgn="t" latinLnBrk="0" hangingPunct="1"/>
                      <a:r>
                        <a:rPr lang="en-US" sz="1100" b="0" i="0" u="none" strike="noStrike" kern="1200" dirty="0">
                          <a:solidFill>
                            <a:srgbClr val="787878"/>
                          </a:solidFill>
                          <a:effectLst/>
                          <a:latin typeface="+mn-lt"/>
                          <a:ea typeface="+mn-ea"/>
                          <a:cs typeface="+mn-cs"/>
                        </a:rPr>
                        <a:t>49%</a:t>
                      </a:r>
                    </a:p>
                  </a:txBody>
                  <a:tcPr marL="7620" marR="7620" marT="7620" marB="0" anchor="ctr"/>
                </a:tc>
                <a:tc>
                  <a:txBody>
                    <a:bodyPr/>
                    <a:lstStyle/>
                    <a:p>
                      <a:pPr marL="0" algn="ctr" defTabSz="914400" rtl="0" eaLnBrk="1" fontAlgn="t" latinLnBrk="0" hangingPunct="1"/>
                      <a:r>
                        <a:rPr lang="en-US" sz="1100" b="0" i="0" u="none" strike="noStrike" kern="1200" dirty="0">
                          <a:solidFill>
                            <a:srgbClr val="787878"/>
                          </a:solidFill>
                          <a:effectLst/>
                          <a:latin typeface="+mn-lt"/>
                          <a:ea typeface="+mn-ea"/>
                          <a:cs typeface="+mn-cs"/>
                        </a:rPr>
                        <a:t>48%</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marL="0" algn="ctr" defTabSz="914400" rtl="0" eaLnBrk="1" fontAlgn="t" latinLnBrk="0" hangingPunct="1"/>
                      <a:r>
                        <a:rPr lang="en-US" sz="1100" b="1" i="0" u="none" strike="noStrike" kern="1200" dirty="0">
                          <a:solidFill>
                            <a:srgbClr val="787878"/>
                          </a:solidFill>
                          <a:effectLst/>
                          <a:latin typeface="+mn-lt"/>
                          <a:ea typeface="+mn-ea"/>
                          <a:cs typeface="+mn-cs"/>
                        </a:rPr>
                        <a:t>64%</a:t>
                      </a:r>
                      <a:r>
                        <a:rPr lang="en-US" sz="1100" b="1" i="0" u="none" strike="noStrike" kern="1200" baseline="30000" dirty="0">
                          <a:solidFill>
                            <a:srgbClr val="787878"/>
                          </a:solidFill>
                          <a:effectLst/>
                          <a:latin typeface="+mn-lt"/>
                          <a:ea typeface="+mn-ea"/>
                          <a:cs typeface="+mn-cs"/>
                        </a:rPr>
                        <a:t>J</a:t>
                      </a:r>
                      <a:endParaRPr lang="en-US" sz="1100" b="1" i="0" u="none" strike="noStrike" kern="120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marL="0" algn="ctr" defTabSz="914400" rtl="0" eaLnBrk="1" fontAlgn="t" latinLnBrk="0" hangingPunct="1"/>
                      <a:r>
                        <a:rPr lang="en-US" sz="1100" b="0" i="0" u="none" strike="noStrike" kern="1200" dirty="0">
                          <a:solidFill>
                            <a:srgbClr val="787878"/>
                          </a:solidFill>
                          <a:effectLst/>
                          <a:latin typeface="+mn-lt"/>
                          <a:ea typeface="+mn-ea"/>
                          <a:cs typeface="+mn-cs"/>
                        </a:rPr>
                        <a:t>49%</a:t>
                      </a:r>
                    </a:p>
                  </a:txBody>
                  <a:tcPr marL="7620" marR="7620" marT="7620" marB="0" anchor="ctr">
                    <a:lnL w="12700" cap="flat" cmpd="sng" algn="ctr">
                      <a:solidFill>
                        <a:schemeClr val="tx1"/>
                      </a:solidFill>
                      <a:prstDash val="dash"/>
                      <a:round/>
                      <a:headEnd type="none" w="med" len="med"/>
                      <a:tailEnd type="none" w="med" len="med"/>
                    </a:lnL>
                  </a:tcPr>
                </a:tc>
                <a:tc>
                  <a:txBody>
                    <a:bodyPr/>
                    <a:lstStyle/>
                    <a:p>
                      <a:pPr marL="0" algn="ctr" defTabSz="914400" rtl="0" eaLnBrk="1" latinLnBrk="0" hangingPunct="1"/>
                      <a:r>
                        <a:rPr lang="en-US" sz="1100" b="0" i="0" u="none" strike="noStrike" kern="1200" dirty="0">
                          <a:solidFill>
                            <a:srgbClr val="787878"/>
                          </a:solidFill>
                          <a:effectLst/>
                          <a:latin typeface="+mn-lt"/>
                          <a:ea typeface="+mn-ea"/>
                          <a:cs typeface="+mn-cs"/>
                        </a:rPr>
                        <a:t>49%</a:t>
                      </a:r>
                    </a:p>
                  </a:txBody>
                  <a:tcPr anchor="ctr"/>
                </a:tc>
                <a:tc>
                  <a:txBody>
                    <a:bodyPr/>
                    <a:lstStyle/>
                    <a:p>
                      <a:pPr marL="0" algn="ctr" defTabSz="914400" rtl="0" eaLnBrk="1" latinLnBrk="0" hangingPunct="1"/>
                      <a:r>
                        <a:rPr lang="en-US" sz="1100" b="0" i="0" u="none" strike="noStrike" kern="1200" dirty="0">
                          <a:solidFill>
                            <a:srgbClr val="787878"/>
                          </a:solidFill>
                          <a:effectLst/>
                          <a:latin typeface="+mn-lt"/>
                          <a:ea typeface="+mn-ea"/>
                          <a:cs typeface="+mn-cs"/>
                        </a:rPr>
                        <a:t>50%</a:t>
                      </a:r>
                    </a:p>
                  </a:txBody>
                  <a:tcPr anchor="ctr"/>
                </a:tc>
                <a:extLst>
                  <a:ext uri="{0D108BD9-81ED-4DB2-BD59-A6C34878D82A}">
                    <a16:rowId xmlns:a16="http://schemas.microsoft.com/office/drawing/2014/main" val="788660944"/>
                  </a:ext>
                </a:extLst>
              </a:tr>
              <a:tr h="182880">
                <a:tc>
                  <a:txBody>
                    <a:bodyPr/>
                    <a:lstStyle/>
                    <a:p>
                      <a:pPr marL="91440"/>
                      <a:r>
                        <a:rPr lang="en-US" sz="1100" dirty="0">
                          <a:solidFill>
                            <a:srgbClr val="787878"/>
                          </a:solidFill>
                        </a:rPr>
                        <a:t>Drive after using marijuana</a:t>
                      </a:r>
                    </a:p>
                  </a:txBody>
                  <a:tcPr anchor="ctr"/>
                </a:tc>
                <a:tc>
                  <a:txBody>
                    <a:bodyPr/>
                    <a:lstStyle/>
                    <a:p>
                      <a:pPr marL="0" algn="ctr" defTabSz="914400" rtl="0" eaLnBrk="1" fontAlgn="t" latinLnBrk="0" hangingPunct="1"/>
                      <a:r>
                        <a:rPr lang="en-US" sz="1100" b="0" i="0" u="none" strike="noStrike" kern="1200" dirty="0">
                          <a:solidFill>
                            <a:srgbClr val="787878"/>
                          </a:solidFill>
                          <a:effectLst/>
                          <a:latin typeface="+mn-lt"/>
                          <a:ea typeface="+mn-ea"/>
                          <a:cs typeface="+mn-cs"/>
                        </a:rPr>
                        <a:t>26%</a:t>
                      </a:r>
                    </a:p>
                  </a:txBody>
                  <a:tcPr marL="7620" marR="7620" marT="7620" marB="0" anchor="ctr"/>
                </a:tc>
                <a:tc>
                  <a:txBody>
                    <a:bodyPr/>
                    <a:lstStyle/>
                    <a:p>
                      <a:pPr marL="0" algn="ctr" defTabSz="914400" rtl="0" eaLnBrk="1" fontAlgn="t" latinLnBrk="0" hangingPunct="1"/>
                      <a:r>
                        <a:rPr lang="en-US" sz="1100" b="0" i="0" u="none" strike="noStrike" kern="1200" dirty="0">
                          <a:solidFill>
                            <a:srgbClr val="787878"/>
                          </a:solidFill>
                          <a:effectLst/>
                          <a:latin typeface="+mn-lt"/>
                          <a:ea typeface="+mn-ea"/>
                          <a:cs typeface="+mn-cs"/>
                        </a:rPr>
                        <a:t>23%</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marL="0" algn="ctr" defTabSz="914400" rtl="0" eaLnBrk="1" fontAlgn="t" latinLnBrk="0" hangingPunct="1"/>
                      <a:r>
                        <a:rPr lang="en-US" sz="1100" b="1" i="0" u="none" strike="noStrike" kern="1200" dirty="0">
                          <a:solidFill>
                            <a:srgbClr val="787878"/>
                          </a:solidFill>
                          <a:effectLst/>
                          <a:latin typeface="+mn-lt"/>
                          <a:ea typeface="+mn-ea"/>
                          <a:cs typeface="+mn-cs"/>
                        </a:rPr>
                        <a:t>38%</a:t>
                      </a:r>
                      <a:r>
                        <a:rPr lang="en-US" sz="1100" b="1" i="0" u="none" strike="noStrike" kern="1200" baseline="30000" dirty="0">
                          <a:solidFill>
                            <a:srgbClr val="787878"/>
                          </a:solidFill>
                          <a:effectLst/>
                          <a:latin typeface="+mn-lt"/>
                          <a:ea typeface="+mn-ea"/>
                          <a:cs typeface="+mn-cs"/>
                        </a:rPr>
                        <a:t>J</a:t>
                      </a:r>
                      <a:endParaRPr lang="en-US" sz="1100" b="1" i="0" u="none" strike="noStrike" kern="120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marL="0" algn="ctr" defTabSz="914400" rtl="0" eaLnBrk="1" fontAlgn="t" latinLnBrk="0" hangingPunct="1"/>
                      <a:r>
                        <a:rPr lang="en-US" sz="1100" b="0" i="0" u="none" strike="noStrike" kern="1200" dirty="0">
                          <a:solidFill>
                            <a:srgbClr val="787878"/>
                          </a:solidFill>
                          <a:effectLst/>
                          <a:latin typeface="+mn-lt"/>
                          <a:ea typeface="+mn-ea"/>
                          <a:cs typeface="+mn-cs"/>
                        </a:rPr>
                        <a:t>25%</a:t>
                      </a:r>
                    </a:p>
                  </a:txBody>
                  <a:tcPr marL="7620" marR="7620" marT="7620" marB="0" anchor="ctr">
                    <a:lnL w="12700" cap="flat" cmpd="sng" algn="ctr">
                      <a:solidFill>
                        <a:schemeClr val="tx1"/>
                      </a:solidFill>
                      <a:prstDash val="dash"/>
                      <a:round/>
                      <a:headEnd type="none" w="med" len="med"/>
                      <a:tailEnd type="none" w="med" len="med"/>
                    </a:lnL>
                  </a:tcPr>
                </a:tc>
                <a:tc>
                  <a:txBody>
                    <a:bodyPr/>
                    <a:lstStyle/>
                    <a:p>
                      <a:pPr marL="0" algn="ctr" defTabSz="914400" rtl="0" eaLnBrk="1" latinLnBrk="0" hangingPunct="1"/>
                      <a:r>
                        <a:rPr lang="en-US" sz="1100" b="0" i="0" u="none" strike="noStrike" kern="1200" dirty="0">
                          <a:solidFill>
                            <a:srgbClr val="787878"/>
                          </a:solidFill>
                          <a:effectLst/>
                          <a:latin typeface="+mn-lt"/>
                          <a:ea typeface="+mn-ea"/>
                          <a:cs typeface="+mn-cs"/>
                        </a:rPr>
                        <a:t>28%</a:t>
                      </a:r>
                    </a:p>
                  </a:txBody>
                  <a:tcPr anchor="ctr"/>
                </a:tc>
                <a:tc>
                  <a:txBody>
                    <a:bodyPr/>
                    <a:lstStyle/>
                    <a:p>
                      <a:pPr marL="0" algn="ctr" defTabSz="914400" rtl="0" eaLnBrk="1" latinLnBrk="0" hangingPunct="1"/>
                      <a:r>
                        <a:rPr lang="en-US" sz="1100" b="0" i="0" u="none" strike="noStrike" kern="1200" dirty="0">
                          <a:solidFill>
                            <a:srgbClr val="787878"/>
                          </a:solidFill>
                          <a:effectLst/>
                          <a:latin typeface="+mn-lt"/>
                          <a:ea typeface="+mn-ea"/>
                          <a:cs typeface="+mn-cs"/>
                        </a:rPr>
                        <a:t>22%</a:t>
                      </a: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3040023540"/>
                  </a:ext>
                </a:extLst>
              </a:tr>
              <a:tr h="182880">
                <a:tc>
                  <a:txBody>
                    <a:bodyPr/>
                    <a:lstStyle/>
                    <a:p>
                      <a:pPr marL="91440"/>
                      <a:r>
                        <a:rPr lang="en-US" sz="1100" dirty="0">
                          <a:solidFill>
                            <a:srgbClr val="787878"/>
                          </a:solidFill>
                        </a:rPr>
                        <a:t>Drive ten or more miles over the posted speed limit</a:t>
                      </a:r>
                    </a:p>
                  </a:txBody>
                  <a:tcPr anchor="ctr"/>
                </a:tc>
                <a:tc>
                  <a:txBody>
                    <a:bodyPr/>
                    <a:lstStyle/>
                    <a:p>
                      <a:pPr marL="0" algn="ctr" defTabSz="914400" rtl="0" eaLnBrk="1" fontAlgn="t" latinLnBrk="0" hangingPunct="1"/>
                      <a:r>
                        <a:rPr lang="en-US" sz="1100" b="0" i="0" u="none" strike="noStrike" kern="1200" dirty="0">
                          <a:solidFill>
                            <a:srgbClr val="787878"/>
                          </a:solidFill>
                          <a:effectLst/>
                          <a:latin typeface="+mn-lt"/>
                          <a:ea typeface="+mn-ea"/>
                          <a:cs typeface="+mn-cs"/>
                        </a:rPr>
                        <a:t>11%</a:t>
                      </a:r>
                    </a:p>
                  </a:txBody>
                  <a:tcPr marL="7620" marR="7620" marT="7620" marB="0" anchor="ctr"/>
                </a:tc>
                <a:tc>
                  <a:txBody>
                    <a:bodyPr/>
                    <a:lstStyle/>
                    <a:p>
                      <a:pPr marL="0" algn="ctr" defTabSz="914400" rtl="0" eaLnBrk="1" fontAlgn="t" latinLnBrk="0" hangingPunct="1"/>
                      <a:r>
                        <a:rPr lang="en-US" sz="1100" b="0" i="0" u="none" strike="noStrike" kern="1200" dirty="0">
                          <a:solidFill>
                            <a:srgbClr val="787878"/>
                          </a:solidFill>
                          <a:effectLst/>
                          <a:latin typeface="+mn-lt"/>
                          <a:ea typeface="+mn-ea"/>
                          <a:cs typeface="+mn-cs"/>
                        </a:rPr>
                        <a:t>8%</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marL="0" algn="ctr" defTabSz="914400" rtl="0" eaLnBrk="1" fontAlgn="t" latinLnBrk="0" hangingPunct="1"/>
                      <a:r>
                        <a:rPr lang="en-US" sz="1100" b="1" i="0" u="none" strike="noStrike" kern="1200" dirty="0">
                          <a:solidFill>
                            <a:srgbClr val="787878"/>
                          </a:solidFill>
                          <a:effectLst/>
                          <a:latin typeface="+mn-lt"/>
                          <a:ea typeface="+mn-ea"/>
                          <a:cs typeface="+mn-cs"/>
                        </a:rPr>
                        <a:t>24%</a:t>
                      </a:r>
                      <a:r>
                        <a:rPr lang="en-US" sz="1100" b="1" i="0" u="none" strike="noStrike" kern="1200" baseline="30000" dirty="0">
                          <a:solidFill>
                            <a:srgbClr val="787878"/>
                          </a:solidFill>
                          <a:effectLst/>
                          <a:latin typeface="+mn-lt"/>
                          <a:ea typeface="+mn-ea"/>
                          <a:cs typeface="+mn-cs"/>
                        </a:rPr>
                        <a:t>J</a:t>
                      </a:r>
                      <a:endParaRPr lang="en-US" sz="1100" b="1" i="0" u="none" strike="noStrike" kern="120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marL="0" algn="ctr" defTabSz="914400" rtl="0" eaLnBrk="1" fontAlgn="t" latinLnBrk="0" hangingPunct="1"/>
                      <a:r>
                        <a:rPr lang="en-US" sz="1100" b="0" i="0" u="none" strike="noStrike" kern="1200" dirty="0">
                          <a:solidFill>
                            <a:srgbClr val="787878"/>
                          </a:solidFill>
                          <a:effectLst/>
                          <a:latin typeface="+mn-lt"/>
                          <a:ea typeface="+mn-ea"/>
                          <a:cs typeface="+mn-cs"/>
                        </a:rPr>
                        <a:t>13%</a:t>
                      </a:r>
                    </a:p>
                  </a:txBody>
                  <a:tcPr marL="7620" marR="7620" marT="7620" marB="0" anchor="ctr">
                    <a:lnL w="12700" cap="flat" cmpd="sng" algn="ctr">
                      <a:solidFill>
                        <a:schemeClr val="tx1"/>
                      </a:solidFill>
                      <a:prstDash val="dash"/>
                      <a:round/>
                      <a:headEnd type="none" w="med" len="med"/>
                      <a:tailEnd type="none" w="med" len="med"/>
                    </a:lnL>
                  </a:tcPr>
                </a:tc>
                <a:tc>
                  <a:txBody>
                    <a:bodyPr/>
                    <a:lstStyle/>
                    <a:p>
                      <a:pPr marL="0" algn="ctr" defTabSz="914400" rtl="0" eaLnBrk="1" latinLnBrk="0" hangingPunct="1"/>
                      <a:r>
                        <a:rPr lang="en-US" sz="1100" b="0" i="0" u="none" strike="noStrike" kern="1200" dirty="0">
                          <a:solidFill>
                            <a:srgbClr val="787878"/>
                          </a:solidFill>
                          <a:effectLst/>
                          <a:latin typeface="+mn-lt"/>
                          <a:ea typeface="+mn-ea"/>
                          <a:cs typeface="+mn-cs"/>
                        </a:rPr>
                        <a:t>8%</a:t>
                      </a:r>
                    </a:p>
                  </a:txBody>
                  <a:tcPr anchor="ctr">
                    <a:lnR w="12700" cap="flat" cmpd="sng" algn="ctr">
                      <a:solidFill>
                        <a:schemeClr val="tx1"/>
                      </a:solidFill>
                      <a:prstDash val="dash"/>
                      <a:round/>
                      <a:headEnd type="none" w="med" len="med"/>
                      <a:tailEnd type="none" w="med" len="med"/>
                    </a:lnR>
                  </a:tcPr>
                </a:tc>
                <a:tc>
                  <a:txBody>
                    <a:bodyPr/>
                    <a:lstStyle/>
                    <a:p>
                      <a:pPr marL="0" algn="ctr" defTabSz="914400" rtl="0" eaLnBrk="1" latinLnBrk="0" hangingPunct="1"/>
                      <a:r>
                        <a:rPr lang="en-US" sz="1100" b="1" i="0" u="none" strike="noStrike" kern="1200" dirty="0">
                          <a:solidFill>
                            <a:srgbClr val="787878"/>
                          </a:solidFill>
                          <a:effectLst/>
                          <a:latin typeface="+mn-lt"/>
                          <a:ea typeface="+mn-ea"/>
                          <a:cs typeface="+mn-cs"/>
                        </a:rPr>
                        <a:t>15%</a:t>
                      </a:r>
                      <a:r>
                        <a:rPr lang="en-US" sz="1100" b="1" i="0" u="none" strike="noStrike" kern="1200" baseline="30000" dirty="0">
                          <a:solidFill>
                            <a:srgbClr val="787878"/>
                          </a:solidFill>
                          <a:effectLst/>
                          <a:latin typeface="+mn-lt"/>
                          <a:ea typeface="+mn-ea"/>
                          <a:cs typeface="+mn-cs"/>
                        </a:rPr>
                        <a:t>M</a:t>
                      </a:r>
                      <a:endParaRPr lang="en-US" sz="1100" b="1" i="0" u="none" strike="noStrike" kern="1200" dirty="0">
                        <a:solidFill>
                          <a:srgbClr val="787878"/>
                        </a:solidFill>
                        <a:effectLst/>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406805872"/>
                  </a:ext>
                </a:extLst>
              </a:tr>
              <a:tr h="182880">
                <a:tc>
                  <a:txBody>
                    <a:bodyPr/>
                    <a:lstStyle/>
                    <a:p>
                      <a:pPr marL="91440"/>
                      <a:r>
                        <a:rPr lang="en-US" sz="1100" dirty="0">
                          <a:solidFill>
                            <a:srgbClr val="787878"/>
                          </a:solidFill>
                        </a:rPr>
                        <a:t>Drive after taking a prescription drug as directed by doctor</a:t>
                      </a:r>
                    </a:p>
                  </a:txBody>
                  <a:tcPr anchor="ctr"/>
                </a:tc>
                <a:tc>
                  <a:txBody>
                    <a:bodyPr/>
                    <a:lstStyle/>
                    <a:p>
                      <a:pPr marL="0" algn="ctr" defTabSz="914400" rtl="0" eaLnBrk="1" fontAlgn="t" latinLnBrk="0" hangingPunct="1"/>
                      <a:r>
                        <a:rPr lang="en-US" sz="1100" b="0" i="0" u="none" strike="noStrike" kern="1200" dirty="0">
                          <a:solidFill>
                            <a:srgbClr val="787878"/>
                          </a:solidFill>
                          <a:effectLst/>
                          <a:latin typeface="+mn-lt"/>
                          <a:ea typeface="+mn-ea"/>
                          <a:cs typeface="+mn-cs"/>
                        </a:rPr>
                        <a:t>12%</a:t>
                      </a:r>
                    </a:p>
                  </a:txBody>
                  <a:tcPr marL="7620" marR="7620" marT="7620" marB="0" anchor="ctr"/>
                </a:tc>
                <a:tc>
                  <a:txBody>
                    <a:bodyPr/>
                    <a:lstStyle/>
                    <a:p>
                      <a:pPr marL="0" algn="ctr" defTabSz="914400" rtl="0" eaLnBrk="1" fontAlgn="t" latinLnBrk="0" hangingPunct="1"/>
                      <a:r>
                        <a:rPr lang="en-US" sz="1100" b="0" i="0" u="none" strike="noStrike" kern="1200" dirty="0">
                          <a:solidFill>
                            <a:srgbClr val="787878"/>
                          </a:solidFill>
                          <a:effectLst/>
                          <a:latin typeface="+mn-lt"/>
                          <a:ea typeface="+mn-ea"/>
                          <a:cs typeface="+mn-cs"/>
                        </a:rPr>
                        <a:t>9%</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marL="0" algn="ctr" defTabSz="914400" rtl="0" eaLnBrk="1" fontAlgn="t" latinLnBrk="0" hangingPunct="1"/>
                      <a:r>
                        <a:rPr lang="en-US" sz="1100" b="1" i="0" u="none" strike="noStrike" kern="1200" dirty="0">
                          <a:solidFill>
                            <a:srgbClr val="787878"/>
                          </a:solidFill>
                          <a:effectLst/>
                          <a:latin typeface="+mn-lt"/>
                          <a:ea typeface="+mn-ea"/>
                          <a:cs typeface="+mn-cs"/>
                        </a:rPr>
                        <a:t>21%</a:t>
                      </a:r>
                      <a:r>
                        <a:rPr lang="en-US" sz="1100" b="1" i="0" u="none" strike="noStrike" kern="1200" baseline="30000" dirty="0">
                          <a:solidFill>
                            <a:srgbClr val="787878"/>
                          </a:solidFill>
                          <a:effectLst/>
                          <a:latin typeface="+mn-lt"/>
                          <a:ea typeface="+mn-ea"/>
                          <a:cs typeface="+mn-cs"/>
                        </a:rPr>
                        <a:t>J</a:t>
                      </a:r>
                      <a:endParaRPr lang="en-US" sz="1100" b="1" i="0" u="none" strike="noStrike" kern="120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marL="0" algn="ctr" defTabSz="914400" rtl="0" eaLnBrk="1" fontAlgn="t" latinLnBrk="0" hangingPunct="1"/>
                      <a:r>
                        <a:rPr lang="en-US" sz="1100" b="0" i="0" u="none" strike="noStrike" kern="1200" dirty="0">
                          <a:solidFill>
                            <a:srgbClr val="787878"/>
                          </a:solidFill>
                          <a:effectLst/>
                          <a:latin typeface="+mn-lt"/>
                          <a:ea typeface="+mn-ea"/>
                          <a:cs typeface="+mn-cs"/>
                        </a:rPr>
                        <a:t>13%</a:t>
                      </a:r>
                    </a:p>
                  </a:txBody>
                  <a:tcPr marL="7620" marR="7620" marT="7620" marB="0" anchor="ctr">
                    <a:lnL w="12700" cap="flat" cmpd="sng" algn="ctr">
                      <a:solidFill>
                        <a:schemeClr val="tx1"/>
                      </a:solidFill>
                      <a:prstDash val="dash"/>
                      <a:round/>
                      <a:headEnd type="none" w="med" len="med"/>
                      <a:tailEnd type="none" w="med" len="med"/>
                    </a:lnL>
                  </a:tcPr>
                </a:tc>
                <a:tc>
                  <a:txBody>
                    <a:bodyPr/>
                    <a:lstStyle/>
                    <a:p>
                      <a:pPr marL="0" algn="ctr" defTabSz="914400" rtl="0" eaLnBrk="1" latinLnBrk="0" hangingPunct="1"/>
                      <a:r>
                        <a:rPr lang="en-US" sz="1100" b="0" i="0" u="none" strike="noStrike" kern="1200" dirty="0">
                          <a:solidFill>
                            <a:srgbClr val="787878"/>
                          </a:solidFill>
                          <a:effectLst/>
                          <a:latin typeface="+mn-lt"/>
                          <a:ea typeface="+mn-ea"/>
                          <a:cs typeface="+mn-cs"/>
                        </a:rPr>
                        <a:t>11%</a:t>
                      </a:r>
                    </a:p>
                  </a:txBody>
                  <a:tcPr anchor="ctr"/>
                </a:tc>
                <a:tc>
                  <a:txBody>
                    <a:bodyPr/>
                    <a:lstStyle/>
                    <a:p>
                      <a:pPr marL="0" algn="ctr" defTabSz="914400" rtl="0" eaLnBrk="1" latinLnBrk="0" hangingPunct="1"/>
                      <a:r>
                        <a:rPr lang="en-US" sz="1100" b="0" i="0" u="none" strike="noStrike" kern="1200" dirty="0">
                          <a:solidFill>
                            <a:srgbClr val="787878"/>
                          </a:solidFill>
                          <a:effectLst/>
                          <a:latin typeface="+mn-lt"/>
                          <a:ea typeface="+mn-ea"/>
                          <a:cs typeface="+mn-cs"/>
                        </a:rPr>
                        <a:t>13%</a:t>
                      </a: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2906584200"/>
                  </a:ext>
                </a:extLst>
              </a:tr>
            </a:tbl>
          </a:graphicData>
        </a:graphic>
      </p:graphicFrame>
      <p:sp>
        <p:nvSpPr>
          <p:cNvPr id="7" name="Rectangle 6">
            <a:extLst>
              <a:ext uri="{FF2B5EF4-FFF2-40B4-BE49-F238E27FC236}">
                <a16:creationId xmlns:a16="http://schemas.microsoft.com/office/drawing/2014/main" id="{67F9FE5B-369C-4095-8513-3657503823DB}"/>
              </a:ext>
            </a:extLst>
          </p:cNvPr>
          <p:cNvSpPr/>
          <p:nvPr/>
        </p:nvSpPr>
        <p:spPr>
          <a:xfrm>
            <a:off x="7466369" y="6488744"/>
            <a:ext cx="4012276" cy="215444"/>
          </a:xfrm>
          <a:prstGeom prst="rect">
            <a:avLst/>
          </a:prstGeom>
        </p:spPr>
        <p:txBody>
          <a:bodyPr wrap="square">
            <a:spAutoFit/>
          </a:bodyPr>
          <a:lstStyle/>
          <a:p>
            <a:pPr marL="342900" indent="-342900" fontAlgn="base">
              <a:spcBef>
                <a:spcPct val="0"/>
              </a:spcBef>
              <a:spcAft>
                <a:spcPct val="0"/>
              </a:spcAft>
              <a:tabLst>
                <a:tab pos="346075" algn="l"/>
              </a:tabLst>
            </a:pPr>
            <a:r>
              <a:rPr lang="en-US" sz="800" i="1" dirty="0">
                <a:solidFill>
                  <a:srgbClr val="787878"/>
                </a:solidFill>
                <a:ea typeface="ＭＳ Ｐゴシック" charset="0"/>
                <a:sym typeface="Symbol" pitchFamily="18" charset="2"/>
              </a:rPr>
              <a:t>A/B, C/D/E/F, G/H/I, J/K, L/M/N Denotes Significance at the 95% confidence level</a:t>
            </a:r>
            <a:endParaRPr lang="en-US" sz="800" i="1" dirty="0">
              <a:solidFill>
                <a:srgbClr val="787878"/>
              </a:solidFill>
              <a:ea typeface="ＭＳ Ｐゴシック" charset="0"/>
            </a:endParaRPr>
          </a:p>
        </p:txBody>
      </p:sp>
      <p:sp>
        <p:nvSpPr>
          <p:cNvPr id="2" name="Rectangle 1">
            <a:extLst>
              <a:ext uri="{FF2B5EF4-FFF2-40B4-BE49-F238E27FC236}">
                <a16:creationId xmlns:a16="http://schemas.microsoft.com/office/drawing/2014/main" id="{9CC5524F-1AFF-1332-3D78-969CD76530BE}"/>
              </a:ext>
            </a:extLst>
          </p:cNvPr>
          <p:cNvSpPr/>
          <p:nvPr/>
        </p:nvSpPr>
        <p:spPr>
          <a:xfrm>
            <a:off x="10130703" y="6642556"/>
            <a:ext cx="1141659" cy="215444"/>
          </a:xfrm>
          <a:prstGeom prst="rect">
            <a:avLst/>
          </a:prstGeom>
        </p:spPr>
        <p:txBody>
          <a:bodyPr wrap="none">
            <a:spAutoFit/>
          </a:bodyPr>
          <a:lstStyle/>
          <a:p>
            <a:r>
              <a:rPr lang="en-US" sz="800" baseline="30000" dirty="0">
                <a:solidFill>
                  <a:srgbClr val="787878"/>
                </a:solidFill>
              </a:rPr>
              <a:t>+ </a:t>
            </a:r>
            <a:r>
              <a:rPr lang="en-US" sz="800" i="1" dirty="0">
                <a:solidFill>
                  <a:srgbClr val="787878"/>
                </a:solidFill>
              </a:rPr>
              <a:t>Caution: Small base</a:t>
            </a:r>
          </a:p>
        </p:txBody>
      </p:sp>
    </p:spTree>
    <p:extLst>
      <p:ext uri="{BB962C8B-B14F-4D97-AF65-F5344CB8AC3E}">
        <p14:creationId xmlns:p14="http://schemas.microsoft.com/office/powerpoint/2010/main" val="25128868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D0ECD85-CE7B-4D18-8110-A983E22C2AC6}"/>
              </a:ext>
            </a:extLst>
          </p:cNvPr>
          <p:cNvGraphicFramePr>
            <a:graphicFrameLocks noGrp="1"/>
          </p:cNvGraphicFramePr>
          <p:nvPr>
            <p:extLst>
              <p:ext uri="{D42A27DB-BD31-4B8C-83A1-F6EECF244321}">
                <p14:modId xmlns:p14="http://schemas.microsoft.com/office/powerpoint/2010/main" val="2042643542"/>
              </p:ext>
            </p:extLst>
          </p:nvPr>
        </p:nvGraphicFramePr>
        <p:xfrm>
          <a:off x="79442" y="1196501"/>
          <a:ext cx="12033117" cy="4191000"/>
        </p:xfrm>
        <a:graphic>
          <a:graphicData uri="http://schemas.openxmlformats.org/drawingml/2006/table">
            <a:tbl>
              <a:tblPr firstRow="1" bandRow="1">
                <a:tableStyleId>{5C22544A-7EE6-4342-B048-85BDC9FD1C3A}</a:tableStyleId>
              </a:tblPr>
              <a:tblGrid>
                <a:gridCol w="2651760">
                  <a:extLst>
                    <a:ext uri="{9D8B030D-6E8A-4147-A177-3AD203B41FA5}">
                      <a16:colId xmlns:a16="http://schemas.microsoft.com/office/drawing/2014/main" val="1240681540"/>
                    </a:ext>
                  </a:extLst>
                </a:gridCol>
                <a:gridCol w="548640">
                  <a:extLst>
                    <a:ext uri="{9D8B030D-6E8A-4147-A177-3AD203B41FA5}">
                      <a16:colId xmlns:a16="http://schemas.microsoft.com/office/drawing/2014/main" val="2570402629"/>
                    </a:ext>
                  </a:extLst>
                </a:gridCol>
                <a:gridCol w="731520">
                  <a:extLst>
                    <a:ext uri="{9D8B030D-6E8A-4147-A177-3AD203B41FA5}">
                      <a16:colId xmlns:a16="http://schemas.microsoft.com/office/drawing/2014/main" val="2157340710"/>
                    </a:ext>
                  </a:extLst>
                </a:gridCol>
                <a:gridCol w="822960">
                  <a:extLst>
                    <a:ext uri="{9D8B030D-6E8A-4147-A177-3AD203B41FA5}">
                      <a16:colId xmlns:a16="http://schemas.microsoft.com/office/drawing/2014/main" val="3142903325"/>
                    </a:ext>
                  </a:extLst>
                </a:gridCol>
                <a:gridCol w="1005840">
                  <a:extLst>
                    <a:ext uri="{9D8B030D-6E8A-4147-A177-3AD203B41FA5}">
                      <a16:colId xmlns:a16="http://schemas.microsoft.com/office/drawing/2014/main" val="2265794705"/>
                    </a:ext>
                  </a:extLst>
                </a:gridCol>
                <a:gridCol w="822960">
                  <a:extLst>
                    <a:ext uri="{9D8B030D-6E8A-4147-A177-3AD203B41FA5}">
                      <a16:colId xmlns:a16="http://schemas.microsoft.com/office/drawing/2014/main" val="30671488"/>
                    </a:ext>
                  </a:extLst>
                </a:gridCol>
                <a:gridCol w="1005840">
                  <a:extLst>
                    <a:ext uri="{9D8B030D-6E8A-4147-A177-3AD203B41FA5}">
                      <a16:colId xmlns:a16="http://schemas.microsoft.com/office/drawing/2014/main" val="4001363844"/>
                    </a:ext>
                  </a:extLst>
                </a:gridCol>
                <a:gridCol w="627759">
                  <a:extLst>
                    <a:ext uri="{9D8B030D-6E8A-4147-A177-3AD203B41FA5}">
                      <a16:colId xmlns:a16="http://schemas.microsoft.com/office/drawing/2014/main" val="246323658"/>
                    </a:ext>
                  </a:extLst>
                </a:gridCol>
                <a:gridCol w="731520">
                  <a:extLst>
                    <a:ext uri="{9D8B030D-6E8A-4147-A177-3AD203B41FA5}">
                      <a16:colId xmlns:a16="http://schemas.microsoft.com/office/drawing/2014/main" val="2651140064"/>
                    </a:ext>
                  </a:extLst>
                </a:gridCol>
                <a:gridCol w="731520">
                  <a:extLst>
                    <a:ext uri="{9D8B030D-6E8A-4147-A177-3AD203B41FA5}">
                      <a16:colId xmlns:a16="http://schemas.microsoft.com/office/drawing/2014/main" val="4027087062"/>
                    </a:ext>
                  </a:extLst>
                </a:gridCol>
                <a:gridCol w="627759">
                  <a:extLst>
                    <a:ext uri="{9D8B030D-6E8A-4147-A177-3AD203B41FA5}">
                      <a16:colId xmlns:a16="http://schemas.microsoft.com/office/drawing/2014/main" val="1027386494"/>
                    </a:ext>
                  </a:extLst>
                </a:gridCol>
                <a:gridCol w="627759">
                  <a:extLst>
                    <a:ext uri="{9D8B030D-6E8A-4147-A177-3AD203B41FA5}">
                      <a16:colId xmlns:a16="http://schemas.microsoft.com/office/drawing/2014/main" val="4259349456"/>
                    </a:ext>
                  </a:extLst>
                </a:gridCol>
                <a:gridCol w="548640">
                  <a:extLst>
                    <a:ext uri="{9D8B030D-6E8A-4147-A177-3AD203B41FA5}">
                      <a16:colId xmlns:a16="http://schemas.microsoft.com/office/drawing/2014/main" val="92412485"/>
                    </a:ext>
                  </a:extLst>
                </a:gridCol>
                <a:gridCol w="548640">
                  <a:extLst>
                    <a:ext uri="{9D8B030D-6E8A-4147-A177-3AD203B41FA5}">
                      <a16:colId xmlns:a16="http://schemas.microsoft.com/office/drawing/2014/main" val="650289322"/>
                    </a:ext>
                  </a:extLst>
                </a:gridCol>
              </a:tblGrid>
              <a:tr h="274320">
                <a:tc>
                  <a:txBody>
                    <a:bodyPr/>
                    <a:lstStyle/>
                    <a:p>
                      <a:endParaRPr lang="en-US" sz="1100" dirty="0"/>
                    </a:p>
                  </a:txBody>
                  <a:tcPr/>
                </a:tc>
                <a:tc>
                  <a:txBody>
                    <a:bodyPr/>
                    <a:lstStyle/>
                    <a:p>
                      <a:pPr algn="ctr"/>
                      <a:endParaRPr lang="en-US" sz="1100" dirty="0"/>
                    </a:p>
                  </a:txBody>
                  <a:tcPr anchor="ctr"/>
                </a:tc>
                <a:tc gridSpan="3">
                  <a:txBody>
                    <a:bodyPr/>
                    <a:lstStyle/>
                    <a:p>
                      <a:pPr algn="ctr"/>
                      <a:r>
                        <a:rPr lang="en-US" sz="1100" dirty="0"/>
                        <a:t>Type of Car Driven</a:t>
                      </a:r>
                    </a:p>
                  </a:txBody>
                  <a:tcPr anchor="ctr"/>
                </a:tc>
                <a:tc hMerge="1">
                  <a:txBody>
                    <a:bodyPr/>
                    <a:lstStyle/>
                    <a:p>
                      <a:pPr algn="ctr"/>
                      <a:endParaRPr lang="en-US" sz="1100" dirty="0"/>
                    </a:p>
                  </a:txBody>
                  <a:tcPr anchor="ctr"/>
                </a:tc>
                <a:tc hMerge="1">
                  <a:txBody>
                    <a:bodyPr/>
                    <a:lstStyle/>
                    <a:p>
                      <a:pPr algn="ctr"/>
                      <a:endParaRPr lang="en-US" sz="1100" dirty="0"/>
                    </a:p>
                  </a:txBody>
                  <a:tcPr anchor="ctr"/>
                </a:tc>
                <a:tc gridSpan="3">
                  <a:txBody>
                    <a:bodyPr/>
                    <a:lstStyle/>
                    <a:p>
                      <a:pPr algn="ctr"/>
                      <a:r>
                        <a:rPr lang="en-US" sz="1100" dirty="0">
                          <a:solidFill>
                            <a:schemeClr val="bg1"/>
                          </a:solidFill>
                        </a:rPr>
                        <a:t>Driving Between 11PM and 4AM</a:t>
                      </a:r>
                    </a:p>
                  </a:txBody>
                  <a:tcPr anchor="ctr"/>
                </a:tc>
                <a:tc hMerge="1">
                  <a:txBody>
                    <a:bodyPr/>
                    <a:lstStyle/>
                    <a:p>
                      <a:pPr algn="ctr"/>
                      <a:endParaRPr lang="en-US" sz="1100" dirty="0"/>
                    </a:p>
                  </a:txBody>
                  <a:tcPr anchor="ctr"/>
                </a:tc>
                <a:tc hMerge="1">
                  <a:txBody>
                    <a:bodyPr/>
                    <a:lstStyle/>
                    <a:p>
                      <a:pPr algn="ctr"/>
                      <a:endParaRPr lang="en-US" sz="1100" dirty="0"/>
                    </a:p>
                  </a:txBody>
                  <a:tcPr anchor="ctr"/>
                </a:tc>
                <a:tc gridSpan="2">
                  <a:txBody>
                    <a:bodyPr/>
                    <a:lstStyle/>
                    <a:p>
                      <a:pPr algn="ctr"/>
                      <a:r>
                        <a:rPr lang="en-US" sz="1100" dirty="0"/>
                        <a:t>Citation Past Year</a:t>
                      </a:r>
                    </a:p>
                  </a:txBody>
                  <a:tcPr anchor="ctr"/>
                </a:tc>
                <a:tc hMerge="1">
                  <a:txBody>
                    <a:bodyPr/>
                    <a:lstStyle/>
                    <a:p>
                      <a:pPr algn="ctr"/>
                      <a:endParaRPr lang="en-US" sz="1100" dirty="0"/>
                    </a:p>
                  </a:txBody>
                  <a:tcPr anchor="ctr"/>
                </a:tc>
                <a:tc gridSpan="2">
                  <a:txBody>
                    <a:bodyPr/>
                    <a:lstStyle/>
                    <a:p>
                      <a:pPr algn="ctr"/>
                      <a:r>
                        <a:rPr lang="en-US" sz="1100" dirty="0"/>
                        <a:t>Crash Past Year</a:t>
                      </a:r>
                    </a:p>
                  </a:txBody>
                  <a:tcPr anchor="ctr"/>
                </a:tc>
                <a:tc hMerge="1">
                  <a:txBody>
                    <a:bodyPr/>
                    <a:lstStyle/>
                    <a:p>
                      <a:pPr algn="ctr"/>
                      <a:endParaRPr lang="en-US" sz="1100" dirty="0"/>
                    </a:p>
                  </a:txBody>
                  <a:tcPr anchor="ctr"/>
                </a:tc>
                <a:tc gridSpan="2">
                  <a:txBody>
                    <a:bodyPr/>
                    <a:lstStyle/>
                    <a:p>
                      <a:pPr algn="ctr"/>
                      <a:r>
                        <a:rPr lang="en-US" sz="1100" dirty="0"/>
                        <a:t>Arrested for Driving While Intoxicated</a:t>
                      </a:r>
                    </a:p>
                  </a:txBody>
                  <a:tcPr anchor="ctr"/>
                </a:tc>
                <a:tc hMerge="1">
                  <a:txBody>
                    <a:bodyPr/>
                    <a:lstStyle/>
                    <a:p>
                      <a:pPr algn="ctr"/>
                      <a:endParaRPr lang="en-US" sz="1100" dirty="0"/>
                    </a:p>
                  </a:txBody>
                  <a:tcPr anchor="ctr"/>
                </a:tc>
                <a:extLst>
                  <a:ext uri="{0D108BD9-81ED-4DB2-BD59-A6C34878D82A}">
                    <a16:rowId xmlns:a16="http://schemas.microsoft.com/office/drawing/2014/main" val="1366374539"/>
                  </a:ext>
                </a:extLst>
              </a:tr>
              <a:tr h="381226">
                <a:tc>
                  <a:txBody>
                    <a:bodyPr/>
                    <a:lstStyle/>
                    <a:p>
                      <a:endParaRPr lang="en-US" sz="1100" dirty="0">
                        <a:solidFill>
                          <a:srgbClr val="787878"/>
                        </a:solidFill>
                      </a:endParaRPr>
                    </a:p>
                  </a:txBody>
                  <a:tcPr/>
                </a:tc>
                <a:tc>
                  <a:txBody>
                    <a:bodyPr/>
                    <a:lstStyle/>
                    <a:p>
                      <a:pPr algn="ctr"/>
                      <a:r>
                        <a:rPr lang="en-US" sz="1100" dirty="0">
                          <a:solidFill>
                            <a:srgbClr val="787878"/>
                          </a:solidFill>
                        </a:rPr>
                        <a:t>Total</a:t>
                      </a:r>
                    </a:p>
                  </a:txBody>
                  <a:tcPr anchor="b"/>
                </a:tc>
                <a:tc>
                  <a:txBody>
                    <a:bodyPr/>
                    <a:lstStyle/>
                    <a:p>
                      <a:pPr algn="ctr"/>
                      <a:r>
                        <a:rPr lang="en-US" sz="1100" dirty="0">
                          <a:solidFill>
                            <a:srgbClr val="787878"/>
                          </a:solidFill>
                        </a:rPr>
                        <a:t>Sedan/</a:t>
                      </a:r>
                    </a:p>
                    <a:p>
                      <a:pPr algn="ctr"/>
                      <a:r>
                        <a:rPr lang="en-US" sz="1100" dirty="0">
                          <a:solidFill>
                            <a:srgbClr val="787878"/>
                          </a:solidFill>
                        </a:rPr>
                        <a:t>Coupe</a:t>
                      </a:r>
                    </a:p>
                    <a:p>
                      <a:pPr algn="ctr"/>
                      <a:r>
                        <a:rPr lang="en-US" sz="1100" dirty="0">
                          <a:solidFill>
                            <a:srgbClr val="787878"/>
                          </a:solidFill>
                        </a:rPr>
                        <a:t>(A)</a:t>
                      </a:r>
                    </a:p>
                  </a:txBody>
                  <a:tcPr anchor="b"/>
                </a:tc>
                <a:tc>
                  <a:txBody>
                    <a:bodyPr/>
                    <a:lstStyle/>
                    <a:p>
                      <a:pPr algn="ctr"/>
                      <a:r>
                        <a:rPr lang="en-US" sz="1100" dirty="0">
                          <a:solidFill>
                            <a:srgbClr val="787878"/>
                          </a:solidFill>
                        </a:rPr>
                        <a:t>Truck/</a:t>
                      </a:r>
                    </a:p>
                    <a:p>
                      <a:pPr algn="ctr"/>
                      <a:r>
                        <a:rPr lang="en-US" sz="1100" dirty="0">
                          <a:solidFill>
                            <a:srgbClr val="787878"/>
                          </a:solidFill>
                        </a:rPr>
                        <a:t>SUV/Van</a:t>
                      </a:r>
                    </a:p>
                    <a:p>
                      <a:pPr algn="ctr"/>
                      <a:r>
                        <a:rPr lang="en-US" sz="1100" dirty="0">
                          <a:solidFill>
                            <a:srgbClr val="787878"/>
                          </a:solidFill>
                        </a:rPr>
                        <a:t>(B)</a:t>
                      </a:r>
                    </a:p>
                  </a:txBody>
                  <a:tcPr anchor="b"/>
                </a:tc>
                <a:tc>
                  <a:txBody>
                    <a:bodyPr/>
                    <a:lstStyle/>
                    <a:p>
                      <a:pPr algn="ctr"/>
                      <a:r>
                        <a:rPr lang="en-US" sz="1100" dirty="0">
                          <a:solidFill>
                            <a:srgbClr val="787878"/>
                          </a:solidFill>
                        </a:rPr>
                        <a:t>Motorcycle/</a:t>
                      </a:r>
                    </a:p>
                    <a:p>
                      <a:pPr algn="ctr"/>
                      <a:r>
                        <a:rPr lang="en-US" sz="1100" dirty="0">
                          <a:solidFill>
                            <a:srgbClr val="787878"/>
                          </a:solidFill>
                        </a:rPr>
                        <a:t>Other</a:t>
                      </a:r>
                    </a:p>
                    <a:p>
                      <a:pPr algn="ctr"/>
                      <a:r>
                        <a:rPr lang="en-US" sz="1100" dirty="0">
                          <a:solidFill>
                            <a:srgbClr val="787878"/>
                          </a:solidFill>
                        </a:rPr>
                        <a:t>(C)</a:t>
                      </a:r>
                    </a:p>
                  </a:txBody>
                  <a:tcPr anchor="b"/>
                </a:tc>
                <a:tc>
                  <a:txBody>
                    <a:bodyPr/>
                    <a:lstStyle/>
                    <a:p>
                      <a:pPr algn="ctr"/>
                      <a:r>
                        <a:rPr lang="en-US" sz="1100" dirty="0">
                          <a:solidFill>
                            <a:srgbClr val="787878"/>
                          </a:solidFill>
                        </a:rPr>
                        <a:t>Regularly</a:t>
                      </a:r>
                    </a:p>
                    <a:p>
                      <a:pPr algn="ctr"/>
                      <a:r>
                        <a:rPr lang="en-US" sz="1100" dirty="0">
                          <a:solidFill>
                            <a:srgbClr val="787878"/>
                          </a:solidFill>
                        </a:rPr>
                        <a:t>(D)</a:t>
                      </a:r>
                    </a:p>
                  </a:txBody>
                  <a:tcPr anchor="b"/>
                </a:tc>
                <a:tc>
                  <a:txBody>
                    <a:bodyPr/>
                    <a:lstStyle/>
                    <a:p>
                      <a:pPr algn="ctr"/>
                      <a:r>
                        <a:rPr lang="en-US" sz="1100" dirty="0">
                          <a:solidFill>
                            <a:srgbClr val="787878"/>
                          </a:solidFill>
                        </a:rPr>
                        <a:t>Occasionally</a:t>
                      </a:r>
                    </a:p>
                    <a:p>
                      <a:pPr algn="ctr"/>
                      <a:r>
                        <a:rPr lang="en-US" sz="1100" dirty="0">
                          <a:solidFill>
                            <a:srgbClr val="787878"/>
                          </a:solidFill>
                        </a:rPr>
                        <a:t>(E)</a:t>
                      </a:r>
                    </a:p>
                  </a:txBody>
                  <a:tcPr anchor="b"/>
                </a:tc>
                <a:tc>
                  <a:txBody>
                    <a:bodyPr/>
                    <a:lstStyle/>
                    <a:p>
                      <a:pPr algn="ctr"/>
                      <a:r>
                        <a:rPr lang="en-US" sz="1100" dirty="0">
                          <a:solidFill>
                            <a:srgbClr val="787878"/>
                          </a:solidFill>
                        </a:rPr>
                        <a:t>Never</a:t>
                      </a:r>
                    </a:p>
                    <a:p>
                      <a:pPr algn="ctr"/>
                      <a:r>
                        <a:rPr lang="en-US" sz="1100" dirty="0">
                          <a:solidFill>
                            <a:srgbClr val="787878"/>
                          </a:solidFill>
                        </a:rPr>
                        <a:t>(F)</a:t>
                      </a:r>
                    </a:p>
                  </a:txBody>
                  <a:tcPr anchor="b"/>
                </a:tc>
                <a:tc>
                  <a:txBody>
                    <a:bodyPr/>
                    <a:lstStyle/>
                    <a:p>
                      <a:pPr algn="ctr"/>
                      <a:r>
                        <a:rPr lang="en-US" sz="1100" dirty="0">
                          <a:solidFill>
                            <a:srgbClr val="787878"/>
                          </a:solidFill>
                        </a:rPr>
                        <a:t>Yes</a:t>
                      </a:r>
                    </a:p>
                    <a:p>
                      <a:pPr algn="ctr"/>
                      <a:r>
                        <a:rPr lang="en-US" sz="1100" dirty="0">
                          <a:solidFill>
                            <a:srgbClr val="787878"/>
                          </a:solidFill>
                        </a:rPr>
                        <a:t>(G)</a:t>
                      </a:r>
                    </a:p>
                  </a:txBody>
                  <a:tcPr anchor="b"/>
                </a:tc>
                <a:tc>
                  <a:txBody>
                    <a:bodyPr/>
                    <a:lstStyle/>
                    <a:p>
                      <a:pPr algn="ctr"/>
                      <a:r>
                        <a:rPr lang="en-US" sz="1100" dirty="0">
                          <a:solidFill>
                            <a:srgbClr val="787878"/>
                          </a:solidFill>
                        </a:rPr>
                        <a:t>No</a:t>
                      </a:r>
                    </a:p>
                    <a:p>
                      <a:pPr algn="ctr"/>
                      <a:r>
                        <a:rPr lang="en-US" sz="1100" dirty="0">
                          <a:solidFill>
                            <a:srgbClr val="787878"/>
                          </a:solidFill>
                        </a:rPr>
                        <a:t>(H)</a:t>
                      </a:r>
                    </a:p>
                  </a:txBody>
                  <a:tcPr anchor="b"/>
                </a:tc>
                <a:tc>
                  <a:txBody>
                    <a:bodyPr/>
                    <a:lstStyle/>
                    <a:p>
                      <a:pPr algn="ctr"/>
                      <a:r>
                        <a:rPr lang="en-US" sz="1100" dirty="0">
                          <a:solidFill>
                            <a:srgbClr val="787878"/>
                          </a:solidFill>
                        </a:rPr>
                        <a:t>Yes</a:t>
                      </a:r>
                    </a:p>
                    <a:p>
                      <a:pPr algn="ctr"/>
                      <a:r>
                        <a:rPr lang="en-US" sz="1100" dirty="0">
                          <a:solidFill>
                            <a:srgbClr val="787878"/>
                          </a:solidFill>
                        </a:rPr>
                        <a:t>(I)</a:t>
                      </a:r>
                    </a:p>
                  </a:txBody>
                  <a:tcPr anchor="b"/>
                </a:tc>
                <a:tc>
                  <a:txBody>
                    <a:bodyPr/>
                    <a:lstStyle/>
                    <a:p>
                      <a:pPr algn="ctr"/>
                      <a:r>
                        <a:rPr lang="en-US" sz="1100" dirty="0">
                          <a:solidFill>
                            <a:srgbClr val="787878"/>
                          </a:solidFill>
                        </a:rPr>
                        <a:t>No</a:t>
                      </a:r>
                    </a:p>
                    <a:p>
                      <a:pPr algn="ctr"/>
                      <a:r>
                        <a:rPr lang="en-US" sz="1100" dirty="0">
                          <a:solidFill>
                            <a:srgbClr val="787878"/>
                          </a:solidFill>
                        </a:rPr>
                        <a:t>(J)</a:t>
                      </a:r>
                    </a:p>
                  </a:txBody>
                  <a:tcPr anchor="b"/>
                </a:tc>
                <a:tc>
                  <a:txBody>
                    <a:bodyPr/>
                    <a:lstStyle/>
                    <a:p>
                      <a:pPr algn="ctr"/>
                      <a:r>
                        <a:rPr lang="en-US" sz="1100" dirty="0">
                          <a:solidFill>
                            <a:srgbClr val="787878"/>
                          </a:solidFill>
                        </a:rPr>
                        <a:t>Yes</a:t>
                      </a:r>
                    </a:p>
                    <a:p>
                      <a:pPr algn="ctr"/>
                      <a:r>
                        <a:rPr lang="en-US" sz="1100" dirty="0">
                          <a:solidFill>
                            <a:srgbClr val="787878"/>
                          </a:solidFill>
                        </a:rPr>
                        <a:t>(K)</a:t>
                      </a:r>
                    </a:p>
                  </a:txBody>
                  <a:tcPr anchor="b"/>
                </a:tc>
                <a:tc>
                  <a:txBody>
                    <a:bodyPr/>
                    <a:lstStyle/>
                    <a:p>
                      <a:pPr algn="ctr"/>
                      <a:r>
                        <a:rPr lang="en-US" sz="1100" dirty="0">
                          <a:solidFill>
                            <a:srgbClr val="787878"/>
                          </a:solidFill>
                        </a:rPr>
                        <a:t>No</a:t>
                      </a:r>
                    </a:p>
                    <a:p>
                      <a:pPr algn="ctr"/>
                      <a:r>
                        <a:rPr lang="en-US" sz="1100" dirty="0">
                          <a:solidFill>
                            <a:srgbClr val="787878"/>
                          </a:solidFill>
                        </a:rPr>
                        <a:t>(L)</a:t>
                      </a:r>
                    </a:p>
                  </a:txBody>
                  <a:tcPr anchor="b"/>
                </a:tc>
                <a:extLst>
                  <a:ext uri="{0D108BD9-81ED-4DB2-BD59-A6C34878D82A}">
                    <a16:rowId xmlns:a16="http://schemas.microsoft.com/office/drawing/2014/main" val="210178761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787878"/>
                          </a:solidFill>
                        </a:rPr>
                        <a:t>Total</a:t>
                      </a:r>
                    </a:p>
                  </a:txBody>
                  <a:tcPr anchor="ctr"/>
                </a:tc>
                <a:tc>
                  <a:txBody>
                    <a:bodyPr/>
                    <a:lstStyle/>
                    <a:p>
                      <a:pPr algn="ctr" fontAlgn="t"/>
                      <a:r>
                        <a:rPr lang="en-US" sz="1100" b="0" i="0" u="none" strike="noStrike" kern="1200" baseline="0" dirty="0">
                          <a:solidFill>
                            <a:srgbClr val="787878"/>
                          </a:solidFill>
                          <a:effectLst/>
                          <a:latin typeface="+mn-lt"/>
                          <a:ea typeface="+mn-ea"/>
                          <a:cs typeface="+mn-cs"/>
                        </a:rPr>
                        <a:t>783</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411</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349</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23*</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156</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350</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277</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69*</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714</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62*</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721</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62*</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721</a:t>
                      </a:r>
                    </a:p>
                  </a:txBody>
                  <a:tcPr marL="7620" marR="7620" marT="7620" marB="0" anchor="ctr"/>
                </a:tc>
                <a:extLst>
                  <a:ext uri="{0D108BD9-81ED-4DB2-BD59-A6C34878D82A}">
                    <a16:rowId xmlns:a16="http://schemas.microsoft.com/office/drawing/2014/main" val="4035534165"/>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787878"/>
                        </a:solidFill>
                      </a:endParaRPr>
                    </a:p>
                  </a:txBody>
                  <a:tcPr anchor="ctr"/>
                </a:tc>
                <a:tc>
                  <a:txBody>
                    <a:bodyPr/>
                    <a:lstStyle/>
                    <a:p>
                      <a:pPr algn="ctr" fontAlgn="t"/>
                      <a:endParaRPr lang="en-US" sz="1100" b="0" i="0" u="none" strike="noStrike" dirty="0">
                        <a:solidFill>
                          <a:srgbClr val="787878"/>
                        </a:solidFill>
                        <a:effectLst/>
                        <a:latin typeface="+mn-lt"/>
                      </a:endParaRPr>
                    </a:p>
                  </a:txBody>
                  <a:tcPr marL="7620" marR="7620" marT="7620" marB="0" anchor="ctr"/>
                </a:tc>
                <a:tc>
                  <a:txBody>
                    <a:bodyPr/>
                    <a:lstStyle/>
                    <a:p>
                      <a:pPr algn="ctr" fontAlgn="t"/>
                      <a:endParaRPr lang="en-US" sz="1100" b="0" i="0" u="none" strike="noStrike" dirty="0">
                        <a:solidFill>
                          <a:srgbClr val="787878"/>
                        </a:solidFill>
                        <a:effectLst/>
                        <a:latin typeface="+mn-lt"/>
                      </a:endParaRPr>
                    </a:p>
                  </a:txBody>
                  <a:tcPr marL="7620" marR="7620" marT="7620" marB="0" anchor="ctr"/>
                </a:tc>
                <a:tc>
                  <a:txBody>
                    <a:bodyPr/>
                    <a:lstStyle/>
                    <a:p>
                      <a:pPr algn="ctr" fontAlgn="t"/>
                      <a:endParaRPr lang="en-US" sz="1100" b="0" i="0" u="none" strike="noStrike" dirty="0">
                        <a:solidFill>
                          <a:srgbClr val="787878"/>
                        </a:solidFill>
                        <a:effectLst/>
                        <a:latin typeface="+mn-lt"/>
                      </a:endParaRPr>
                    </a:p>
                  </a:txBody>
                  <a:tcPr marL="7620" marR="7620" marT="7620" marB="0" anchor="ctr"/>
                </a:tc>
                <a:tc>
                  <a:txBody>
                    <a:bodyPr/>
                    <a:lstStyle/>
                    <a:p>
                      <a:pPr algn="ctr" fontAlgn="t"/>
                      <a:endParaRPr lang="en-US" sz="1100" b="0" i="0" u="none" strike="noStrike" dirty="0">
                        <a:solidFill>
                          <a:srgbClr val="787878"/>
                        </a:solidFill>
                        <a:effectLst/>
                        <a:latin typeface="+mn-lt"/>
                      </a:endParaRPr>
                    </a:p>
                  </a:txBody>
                  <a:tcPr marL="7620" marR="7620" marT="7620" marB="0" anchor="ctr"/>
                </a:tc>
                <a:tc>
                  <a:txBody>
                    <a:bodyPr/>
                    <a:lstStyle/>
                    <a:p>
                      <a:pPr algn="ctr" fontAlgn="t"/>
                      <a:endParaRPr lang="en-US" sz="1100" b="0" i="0" u="none" strike="noStrike" dirty="0">
                        <a:solidFill>
                          <a:srgbClr val="787878"/>
                        </a:solidFill>
                        <a:effectLst/>
                        <a:latin typeface="+mn-lt"/>
                      </a:endParaRPr>
                    </a:p>
                  </a:txBody>
                  <a:tcPr marL="7620" marR="7620" marT="7620" marB="0" anchor="ctr"/>
                </a:tc>
                <a:tc>
                  <a:txBody>
                    <a:bodyPr/>
                    <a:lstStyle/>
                    <a:p>
                      <a:pPr algn="ctr" fontAlgn="t"/>
                      <a:endParaRPr lang="en-US" sz="1100" b="0" i="0" u="none" strike="noStrike" baseline="30000" dirty="0">
                        <a:solidFill>
                          <a:srgbClr val="787878"/>
                        </a:solidFill>
                        <a:effectLst/>
                        <a:latin typeface="+mn-lt"/>
                      </a:endParaRPr>
                    </a:p>
                  </a:txBody>
                  <a:tcPr marL="7620" marR="7620" marT="7620" marB="0" anchor="ctr"/>
                </a:tc>
                <a:tc>
                  <a:txBody>
                    <a:bodyPr/>
                    <a:lstStyle/>
                    <a:p>
                      <a:pPr algn="ctr" fontAlgn="t"/>
                      <a:endParaRPr lang="en-US" sz="1100" b="0" i="0" u="none" strike="noStrike" dirty="0">
                        <a:solidFill>
                          <a:srgbClr val="787878"/>
                        </a:solidFill>
                        <a:effectLst/>
                        <a:latin typeface="+mn-lt"/>
                      </a:endParaRPr>
                    </a:p>
                  </a:txBody>
                  <a:tcPr marL="7620" marR="7620" marT="7620" marB="0" anchor="ctr"/>
                </a:tc>
                <a:tc>
                  <a:txBody>
                    <a:bodyPr/>
                    <a:lstStyle/>
                    <a:p>
                      <a:pPr algn="ctr" fontAlgn="t"/>
                      <a:endParaRPr lang="en-US" sz="1100" b="0" i="0" u="none" strike="noStrike" dirty="0">
                        <a:solidFill>
                          <a:srgbClr val="787878"/>
                        </a:solidFill>
                        <a:effectLst/>
                        <a:latin typeface="+mn-lt"/>
                      </a:endParaRPr>
                    </a:p>
                  </a:txBody>
                  <a:tcPr marL="7620" marR="7620" marT="7620" marB="0" anchor="ctr"/>
                </a:tc>
                <a:tc>
                  <a:txBody>
                    <a:bodyPr/>
                    <a:lstStyle/>
                    <a:p>
                      <a:pPr algn="ctr" fontAlgn="t"/>
                      <a:endParaRPr lang="en-US" sz="1100" b="0" i="0" u="none" strike="noStrike" dirty="0">
                        <a:solidFill>
                          <a:srgbClr val="787878"/>
                        </a:solidFill>
                        <a:effectLst/>
                        <a:latin typeface="+mn-lt"/>
                      </a:endParaRPr>
                    </a:p>
                  </a:txBody>
                  <a:tcPr marL="7620" marR="7620" marT="7620" marB="0" anchor="ctr"/>
                </a:tc>
                <a:tc>
                  <a:txBody>
                    <a:bodyPr/>
                    <a:lstStyle/>
                    <a:p>
                      <a:pPr algn="ctr" fontAlgn="t"/>
                      <a:endParaRPr lang="en-US" sz="1100" b="0" i="0" u="none" strike="noStrike" dirty="0">
                        <a:solidFill>
                          <a:srgbClr val="787878"/>
                        </a:solidFill>
                        <a:effectLst/>
                        <a:latin typeface="+mn-lt"/>
                      </a:endParaRPr>
                    </a:p>
                  </a:txBody>
                  <a:tcPr marL="7620" marR="7620" marT="7620" marB="0" anchor="ctr"/>
                </a:tc>
                <a:tc>
                  <a:txBody>
                    <a:bodyPr/>
                    <a:lstStyle/>
                    <a:p>
                      <a:pPr algn="ctr" fontAlgn="t"/>
                      <a:endParaRPr lang="en-US" sz="1100" b="0" i="0" u="none" strike="noStrike" baseline="30000" dirty="0">
                        <a:solidFill>
                          <a:srgbClr val="787878"/>
                        </a:solidFill>
                        <a:effectLst/>
                        <a:latin typeface="+mn-lt"/>
                      </a:endParaRPr>
                    </a:p>
                  </a:txBody>
                  <a:tcPr marL="7620" marR="7620" marT="7620" marB="0" anchor="ctr"/>
                </a:tc>
                <a:tc>
                  <a:txBody>
                    <a:bodyPr/>
                    <a:lstStyle/>
                    <a:p>
                      <a:pPr algn="ctr" fontAlgn="t"/>
                      <a:endParaRPr lang="en-US" sz="1100" b="0" i="0" u="none" strike="noStrike" dirty="0">
                        <a:solidFill>
                          <a:srgbClr val="787878"/>
                        </a:solidFill>
                        <a:effectLst/>
                        <a:latin typeface="+mn-lt"/>
                      </a:endParaRPr>
                    </a:p>
                  </a:txBody>
                  <a:tcPr marL="7620" marR="7620" marT="7620" marB="0" anchor="ctr"/>
                </a:tc>
                <a:tc>
                  <a:txBody>
                    <a:bodyPr/>
                    <a:lstStyle/>
                    <a:p>
                      <a:pPr algn="ctr" fontAlgn="t"/>
                      <a:endParaRPr lang="en-US" sz="1100" b="0" i="0" u="none" strike="noStrike" dirty="0">
                        <a:solidFill>
                          <a:srgbClr val="787878"/>
                        </a:solidFill>
                        <a:effectLst/>
                        <a:latin typeface="+mn-lt"/>
                      </a:endParaRPr>
                    </a:p>
                  </a:txBody>
                  <a:tcPr marL="7620" marR="7620" marT="7620" marB="0" anchor="ctr"/>
                </a:tc>
                <a:extLst>
                  <a:ext uri="{0D108BD9-81ED-4DB2-BD59-A6C34878D82A}">
                    <a16:rowId xmlns:a16="http://schemas.microsoft.com/office/drawing/2014/main" val="31508096"/>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787878"/>
                          </a:solidFill>
                        </a:rPr>
                        <a:t>Extremely dangerous to…</a:t>
                      </a:r>
                    </a:p>
                  </a:txBody>
                  <a:tcPr anchor="ctr"/>
                </a:tc>
                <a:tc>
                  <a:txBody>
                    <a:bodyPr/>
                    <a:lstStyle/>
                    <a:p>
                      <a:pPr algn="ctr" fontAlgn="t"/>
                      <a:endParaRPr lang="en-US" sz="1100" b="0" i="0" u="none" strike="noStrike" kern="1200" dirty="0">
                        <a:solidFill>
                          <a:srgbClr val="787878"/>
                        </a:solidFill>
                        <a:effectLst/>
                        <a:latin typeface="+mn-lt"/>
                        <a:ea typeface="+mn-ea"/>
                        <a:cs typeface="+mn-cs"/>
                      </a:endParaRPr>
                    </a:p>
                  </a:txBody>
                  <a:tcPr marL="7620" marR="7620" marT="7620" marB="0" anchor="ctr"/>
                </a:tc>
                <a:tc>
                  <a:txBody>
                    <a:bodyPr/>
                    <a:lstStyle/>
                    <a:p>
                      <a:pPr algn="ctr" fontAlgn="t"/>
                      <a:endParaRPr lang="en-US" sz="1100" b="0" i="0" u="none" strike="noStrike" kern="1200" dirty="0">
                        <a:solidFill>
                          <a:srgbClr val="787878"/>
                        </a:solidFill>
                        <a:effectLst/>
                        <a:latin typeface="+mn-lt"/>
                        <a:ea typeface="+mn-ea"/>
                        <a:cs typeface="+mn-cs"/>
                      </a:endParaRPr>
                    </a:p>
                  </a:txBody>
                  <a:tcPr marL="7620" marR="7620" marT="7620" marB="0" anchor="ctr"/>
                </a:tc>
                <a:tc>
                  <a:txBody>
                    <a:bodyPr/>
                    <a:lstStyle/>
                    <a:p>
                      <a:pPr algn="ctr" fontAlgn="t"/>
                      <a:endParaRPr lang="en-US" sz="1100" b="0" i="0" u="none" strike="noStrike" kern="1200" dirty="0">
                        <a:solidFill>
                          <a:srgbClr val="787878"/>
                        </a:solidFill>
                        <a:effectLst/>
                        <a:latin typeface="+mn-lt"/>
                        <a:ea typeface="+mn-ea"/>
                        <a:cs typeface="+mn-cs"/>
                      </a:endParaRPr>
                    </a:p>
                  </a:txBody>
                  <a:tcPr marL="7620" marR="7620" marT="7620" marB="0" anchor="ctr"/>
                </a:tc>
                <a:tc>
                  <a:txBody>
                    <a:bodyPr/>
                    <a:lstStyle/>
                    <a:p>
                      <a:pPr algn="ctr" fontAlgn="t"/>
                      <a:endParaRPr lang="en-US" sz="1100" b="0" i="0" u="none" strike="noStrike" kern="1200" dirty="0">
                        <a:solidFill>
                          <a:srgbClr val="787878"/>
                        </a:solidFill>
                        <a:effectLst/>
                        <a:latin typeface="+mn-lt"/>
                        <a:ea typeface="+mn-ea"/>
                        <a:cs typeface="+mn-cs"/>
                      </a:endParaRPr>
                    </a:p>
                  </a:txBody>
                  <a:tcPr marL="7620" marR="7620" marT="7620" marB="0" anchor="ctr"/>
                </a:tc>
                <a:tc>
                  <a:txBody>
                    <a:bodyPr/>
                    <a:lstStyle/>
                    <a:p>
                      <a:pPr algn="ctr" fontAlgn="t"/>
                      <a:endParaRPr lang="en-US" sz="1100" b="0" i="0" u="none" strike="noStrike" kern="1200" dirty="0">
                        <a:solidFill>
                          <a:srgbClr val="787878"/>
                        </a:solidFill>
                        <a:effectLst/>
                        <a:latin typeface="+mn-lt"/>
                        <a:ea typeface="+mn-ea"/>
                        <a:cs typeface="+mn-cs"/>
                      </a:endParaRPr>
                    </a:p>
                  </a:txBody>
                  <a:tcPr marL="7620" marR="7620" marT="7620" marB="0" anchor="ctr"/>
                </a:tc>
                <a:tc>
                  <a:txBody>
                    <a:bodyPr/>
                    <a:lstStyle/>
                    <a:p>
                      <a:pPr algn="ctr" fontAlgn="t"/>
                      <a:endParaRPr lang="en-US" sz="1100" b="0" i="0" u="none" strike="noStrike" kern="1200" dirty="0">
                        <a:solidFill>
                          <a:srgbClr val="787878"/>
                        </a:solidFill>
                        <a:effectLst/>
                        <a:latin typeface="+mn-lt"/>
                        <a:ea typeface="+mn-ea"/>
                        <a:cs typeface="+mn-cs"/>
                      </a:endParaRPr>
                    </a:p>
                  </a:txBody>
                  <a:tcPr marL="7620" marR="7620" marT="7620" marB="0" anchor="ctr"/>
                </a:tc>
                <a:tc>
                  <a:txBody>
                    <a:bodyPr/>
                    <a:lstStyle/>
                    <a:p>
                      <a:pPr algn="ctr" fontAlgn="t"/>
                      <a:endParaRPr lang="en-US" sz="1100" b="0" i="0" u="none" strike="noStrike" kern="1200" dirty="0">
                        <a:solidFill>
                          <a:srgbClr val="787878"/>
                        </a:solidFill>
                        <a:effectLst/>
                        <a:latin typeface="+mn-lt"/>
                        <a:ea typeface="+mn-ea"/>
                        <a:cs typeface="+mn-cs"/>
                      </a:endParaRPr>
                    </a:p>
                  </a:txBody>
                  <a:tcPr marL="7620" marR="7620" marT="7620" marB="0" anchor="ctr">
                    <a:lnB w="12700" cap="flat" cmpd="sng" algn="ctr">
                      <a:solidFill>
                        <a:schemeClr val="tx1"/>
                      </a:solidFill>
                      <a:prstDash val="dash"/>
                      <a:round/>
                      <a:headEnd type="none" w="med" len="med"/>
                      <a:tailEnd type="none" w="med" len="med"/>
                    </a:lnB>
                  </a:tcPr>
                </a:tc>
                <a:tc>
                  <a:txBody>
                    <a:bodyPr/>
                    <a:lstStyle/>
                    <a:p>
                      <a:pPr algn="ctr" fontAlgn="t"/>
                      <a:endParaRPr lang="en-US" sz="1100" b="0" i="0" u="none" strike="noStrike" kern="1200" dirty="0">
                        <a:solidFill>
                          <a:srgbClr val="787878"/>
                        </a:solidFill>
                        <a:effectLst/>
                        <a:latin typeface="+mn-lt"/>
                        <a:ea typeface="+mn-ea"/>
                        <a:cs typeface="+mn-cs"/>
                      </a:endParaRPr>
                    </a:p>
                  </a:txBody>
                  <a:tcPr marL="7620" marR="7620" marT="7620" marB="0" anchor="ctr"/>
                </a:tc>
                <a:tc>
                  <a:txBody>
                    <a:bodyPr/>
                    <a:lstStyle/>
                    <a:p>
                      <a:pPr algn="ctr" fontAlgn="t"/>
                      <a:endParaRPr lang="en-US" sz="1100" b="0" i="0" u="none" strike="noStrike" kern="1200" dirty="0">
                        <a:solidFill>
                          <a:srgbClr val="787878"/>
                        </a:solidFill>
                        <a:effectLst/>
                        <a:latin typeface="+mn-lt"/>
                        <a:ea typeface="+mn-ea"/>
                        <a:cs typeface="+mn-cs"/>
                      </a:endParaRPr>
                    </a:p>
                  </a:txBody>
                  <a:tcPr marL="7620" marR="7620" marT="7620" marB="0" anchor="ctr">
                    <a:lnB w="12700" cap="flat" cmpd="sng" algn="ctr">
                      <a:solidFill>
                        <a:schemeClr val="tx1"/>
                      </a:solidFill>
                      <a:prstDash val="dash"/>
                      <a:round/>
                      <a:headEnd type="none" w="med" len="med"/>
                      <a:tailEnd type="none" w="med" len="med"/>
                    </a:lnB>
                  </a:tcPr>
                </a:tc>
                <a:tc>
                  <a:txBody>
                    <a:bodyPr/>
                    <a:lstStyle/>
                    <a:p>
                      <a:pPr algn="ctr" fontAlgn="t"/>
                      <a:endParaRPr lang="en-US" sz="1100" b="0" i="0" u="none" strike="noStrike" kern="1200" dirty="0">
                        <a:solidFill>
                          <a:srgbClr val="787878"/>
                        </a:solidFill>
                        <a:effectLst/>
                        <a:latin typeface="+mn-lt"/>
                        <a:ea typeface="+mn-ea"/>
                        <a:cs typeface="+mn-cs"/>
                      </a:endParaRPr>
                    </a:p>
                  </a:txBody>
                  <a:tcPr marL="7620" marR="7620" marT="7620" marB="0" anchor="ctr"/>
                </a:tc>
                <a:tc>
                  <a:txBody>
                    <a:bodyPr/>
                    <a:lstStyle/>
                    <a:p>
                      <a:pPr algn="ctr" fontAlgn="t"/>
                      <a:endParaRPr lang="en-US" sz="1100" b="0" i="0" u="none" strike="noStrike" kern="1200" dirty="0">
                        <a:solidFill>
                          <a:srgbClr val="787878"/>
                        </a:solidFill>
                        <a:effectLst/>
                        <a:latin typeface="+mn-lt"/>
                        <a:ea typeface="+mn-ea"/>
                        <a:cs typeface="+mn-cs"/>
                      </a:endParaRPr>
                    </a:p>
                  </a:txBody>
                  <a:tcPr marL="7620" marR="7620" marT="7620" marB="0" anchor="ctr">
                    <a:lnB w="12700" cap="flat" cmpd="sng" algn="ctr">
                      <a:solidFill>
                        <a:schemeClr val="tx1"/>
                      </a:solidFill>
                      <a:prstDash val="dash"/>
                      <a:round/>
                      <a:headEnd type="none" w="med" len="med"/>
                      <a:tailEnd type="none" w="med" len="med"/>
                    </a:lnB>
                  </a:tcPr>
                </a:tc>
                <a:tc>
                  <a:txBody>
                    <a:bodyPr/>
                    <a:lstStyle/>
                    <a:p>
                      <a:pPr algn="ctr" fontAlgn="t"/>
                      <a:endParaRPr lang="en-US" sz="1100" b="0" i="0" u="none" strike="noStrike" kern="1200" dirty="0">
                        <a:solidFill>
                          <a:srgbClr val="787878"/>
                        </a:solidFill>
                        <a:effectLst/>
                        <a:latin typeface="+mn-lt"/>
                        <a:ea typeface="+mn-ea"/>
                        <a:cs typeface="+mn-cs"/>
                      </a:endParaRPr>
                    </a:p>
                  </a:txBody>
                  <a:tcPr marL="7620" marR="7620" marT="7620" marB="0" anchor="ctr"/>
                </a:tc>
                <a:tc>
                  <a:txBody>
                    <a:bodyPr/>
                    <a:lstStyle/>
                    <a:p>
                      <a:pPr algn="ctr" fontAlgn="t"/>
                      <a:endParaRPr lang="en-US" sz="1100" b="0" i="0" u="none" strike="noStrike" kern="1200" dirty="0">
                        <a:solidFill>
                          <a:srgbClr val="787878"/>
                        </a:solidFill>
                        <a:effectLst/>
                        <a:latin typeface="+mn-lt"/>
                        <a:ea typeface="+mn-ea"/>
                        <a:cs typeface="+mn-cs"/>
                      </a:endParaRPr>
                    </a:p>
                  </a:txBody>
                  <a:tcPr marL="7620" marR="7620" marT="7620" marB="0"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268786352"/>
                  </a:ext>
                </a:extLst>
              </a:tr>
              <a:tr h="182880">
                <a:tc>
                  <a:txBody>
                    <a:bodyPr/>
                    <a:lstStyle/>
                    <a:p>
                      <a:pPr marL="91440"/>
                      <a:r>
                        <a:rPr lang="en-US" sz="1100" dirty="0">
                          <a:solidFill>
                            <a:srgbClr val="787878"/>
                          </a:solidFill>
                        </a:rPr>
                        <a:t>Text while driving</a:t>
                      </a:r>
                    </a:p>
                  </a:txBody>
                  <a:tcPr anchor="ctr"/>
                </a:tc>
                <a:tc>
                  <a:txBody>
                    <a:bodyPr/>
                    <a:lstStyle/>
                    <a:p>
                      <a:pPr algn="ctr" fontAlgn="t"/>
                      <a:r>
                        <a:rPr lang="en-US" sz="1100" b="0" i="0" u="none" strike="noStrike" kern="1200" dirty="0">
                          <a:solidFill>
                            <a:srgbClr val="787878"/>
                          </a:solidFill>
                          <a:effectLst/>
                          <a:latin typeface="+mn-lt"/>
                          <a:ea typeface="+mn-ea"/>
                          <a:cs typeface="+mn-cs"/>
                        </a:rPr>
                        <a:t>60%</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56%</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64%</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57%</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53%</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51%</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dirty="0">
                          <a:solidFill>
                            <a:srgbClr val="787878"/>
                          </a:solidFill>
                          <a:effectLst/>
                          <a:latin typeface="+mn-lt"/>
                          <a:ea typeface="+mn-ea"/>
                          <a:cs typeface="+mn-cs"/>
                        </a:rPr>
                        <a:t>74%</a:t>
                      </a:r>
                      <a:r>
                        <a:rPr lang="en-US" sz="1100" b="1" i="0" u="none" strike="noStrike" kern="1200" baseline="30000" dirty="0">
                          <a:solidFill>
                            <a:srgbClr val="787878"/>
                          </a:solidFill>
                          <a:effectLst/>
                          <a:latin typeface="+mn-lt"/>
                          <a:ea typeface="+mn-ea"/>
                          <a:cs typeface="+mn-cs"/>
                        </a:rPr>
                        <a:t>DE</a:t>
                      </a:r>
                      <a:endParaRPr lang="en-US" sz="1100" b="1" i="0" u="none" strike="noStrike" kern="120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dirty="0">
                          <a:solidFill>
                            <a:srgbClr val="787878"/>
                          </a:solidFill>
                          <a:effectLst/>
                          <a:latin typeface="+mn-lt"/>
                          <a:ea typeface="+mn-ea"/>
                          <a:cs typeface="+mn-cs"/>
                        </a:rPr>
                        <a:t>30%</a:t>
                      </a: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dirty="0">
                          <a:solidFill>
                            <a:srgbClr val="787878"/>
                          </a:solidFill>
                          <a:effectLst/>
                          <a:latin typeface="+mn-lt"/>
                          <a:ea typeface="+mn-ea"/>
                          <a:cs typeface="+mn-cs"/>
                        </a:rPr>
                        <a:t>62%</a:t>
                      </a:r>
                      <a:r>
                        <a:rPr lang="en-US" sz="1100" b="1" i="0" u="none" strike="noStrike" kern="1200" baseline="30000" dirty="0">
                          <a:solidFill>
                            <a:srgbClr val="787878"/>
                          </a:solidFill>
                          <a:effectLst/>
                          <a:latin typeface="+mn-lt"/>
                          <a:ea typeface="+mn-ea"/>
                          <a:cs typeface="+mn-cs"/>
                        </a:rPr>
                        <a:t>G</a:t>
                      </a:r>
                      <a:endParaRPr lang="en-US" sz="1100" b="1" i="0" u="none" strike="noStrike" kern="120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dirty="0">
                          <a:solidFill>
                            <a:srgbClr val="787878"/>
                          </a:solidFill>
                          <a:effectLst/>
                          <a:latin typeface="+mn-lt"/>
                          <a:ea typeface="+mn-ea"/>
                          <a:cs typeface="+mn-cs"/>
                        </a:rPr>
                        <a:t>41%</a:t>
                      </a: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dirty="0">
                          <a:solidFill>
                            <a:srgbClr val="787878"/>
                          </a:solidFill>
                          <a:effectLst/>
                          <a:latin typeface="+mn-lt"/>
                          <a:ea typeface="+mn-ea"/>
                          <a:cs typeface="+mn-cs"/>
                        </a:rPr>
                        <a:t>61%</a:t>
                      </a:r>
                      <a:r>
                        <a:rPr lang="en-US" sz="1100" b="1" i="0" u="none" strike="noStrike" kern="1200" baseline="30000" dirty="0">
                          <a:solidFill>
                            <a:srgbClr val="787878"/>
                          </a:solidFill>
                          <a:effectLst/>
                          <a:latin typeface="+mn-lt"/>
                          <a:ea typeface="+mn-ea"/>
                          <a:cs typeface="+mn-cs"/>
                        </a:rPr>
                        <a:t>I</a:t>
                      </a:r>
                      <a:endParaRPr lang="en-US" sz="1100" b="1" i="0" u="none" strike="noStrike" kern="120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dirty="0">
                          <a:solidFill>
                            <a:srgbClr val="787878"/>
                          </a:solidFill>
                          <a:effectLst/>
                          <a:latin typeface="+mn-lt"/>
                          <a:ea typeface="+mn-ea"/>
                          <a:cs typeface="+mn-cs"/>
                        </a:rPr>
                        <a:t>40%</a:t>
                      </a: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dirty="0">
                          <a:solidFill>
                            <a:srgbClr val="787878"/>
                          </a:solidFill>
                          <a:effectLst/>
                          <a:latin typeface="+mn-lt"/>
                          <a:ea typeface="+mn-ea"/>
                          <a:cs typeface="+mn-cs"/>
                        </a:rPr>
                        <a:t>61%</a:t>
                      </a:r>
                      <a:r>
                        <a:rPr lang="en-US" sz="1100" b="1" i="0" u="none" strike="noStrike" kern="1200" baseline="30000" dirty="0">
                          <a:solidFill>
                            <a:srgbClr val="787878"/>
                          </a:solidFill>
                          <a:effectLst/>
                          <a:latin typeface="+mn-lt"/>
                          <a:ea typeface="+mn-ea"/>
                          <a:cs typeface="+mn-cs"/>
                        </a:rPr>
                        <a:t>K</a:t>
                      </a:r>
                      <a:endParaRPr lang="en-US" sz="1100" b="1" i="0" u="none" strike="noStrike" kern="120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3512869750"/>
                  </a:ext>
                </a:extLst>
              </a:tr>
              <a:tr h="182880">
                <a:tc>
                  <a:txBody>
                    <a:bodyPr/>
                    <a:lstStyle/>
                    <a:p>
                      <a:pPr marL="91440"/>
                      <a:r>
                        <a:rPr lang="en-US" sz="1100" dirty="0">
                          <a:solidFill>
                            <a:srgbClr val="787878"/>
                          </a:solidFill>
                        </a:rPr>
                        <a:t>Drive after using illegal drugs other than marijuana</a:t>
                      </a:r>
                    </a:p>
                  </a:txBody>
                  <a:tcPr anchor="ctr"/>
                </a:tc>
                <a:tc>
                  <a:txBody>
                    <a:bodyPr/>
                    <a:lstStyle/>
                    <a:p>
                      <a:pPr algn="ctr" fontAlgn="t"/>
                      <a:r>
                        <a:rPr lang="en-US" sz="1100" b="0" i="0" u="none" strike="noStrike" kern="1200" dirty="0">
                          <a:solidFill>
                            <a:srgbClr val="787878"/>
                          </a:solidFill>
                          <a:effectLst/>
                          <a:latin typeface="+mn-lt"/>
                          <a:ea typeface="+mn-ea"/>
                          <a:cs typeface="+mn-cs"/>
                        </a:rPr>
                        <a:t>53%</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48%</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58%</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48%</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55%</a:t>
                      </a:r>
                    </a:p>
                  </a:txBody>
                  <a:tcPr marL="7620" marR="7620" marT="7620" marB="0" anchor="ctr">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dirty="0">
                          <a:solidFill>
                            <a:srgbClr val="787878"/>
                          </a:solidFill>
                          <a:effectLst/>
                          <a:latin typeface="+mn-lt"/>
                          <a:ea typeface="+mn-ea"/>
                          <a:cs typeface="+mn-cs"/>
                        </a:rPr>
                        <a:t>46%</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dirty="0">
                          <a:solidFill>
                            <a:srgbClr val="787878"/>
                          </a:solidFill>
                          <a:effectLst/>
                          <a:latin typeface="+mn-lt"/>
                          <a:ea typeface="+mn-ea"/>
                          <a:cs typeface="+mn-cs"/>
                        </a:rPr>
                        <a:t>60%</a:t>
                      </a:r>
                      <a:r>
                        <a:rPr lang="en-US" sz="1100" b="1" i="0" u="none" strike="noStrike" kern="1200" baseline="30000" dirty="0">
                          <a:solidFill>
                            <a:srgbClr val="787878"/>
                          </a:solidFill>
                          <a:effectLst/>
                          <a:latin typeface="+mn-lt"/>
                          <a:ea typeface="+mn-ea"/>
                          <a:cs typeface="+mn-cs"/>
                        </a:rPr>
                        <a:t>E</a:t>
                      </a:r>
                      <a:endParaRPr lang="en-US" sz="1100" b="1" i="0" u="none" strike="noStrike" kern="120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dirty="0">
                          <a:solidFill>
                            <a:srgbClr val="787878"/>
                          </a:solidFill>
                          <a:effectLst/>
                          <a:latin typeface="+mn-lt"/>
                          <a:ea typeface="+mn-ea"/>
                          <a:cs typeface="+mn-cs"/>
                        </a:rPr>
                        <a:t>37%</a:t>
                      </a:r>
                    </a:p>
                  </a:txBody>
                  <a:tcPr marL="7620" marR="7620" marT="7620" marB="0" anchor="ctr">
                    <a:lnL w="12700" cap="flat" cmpd="sng" algn="ctr">
                      <a:solidFill>
                        <a:schemeClr val="tx1"/>
                      </a:solidFill>
                      <a:prstDash val="dash"/>
                      <a:round/>
                      <a:headEnd type="none" w="med" len="med"/>
                      <a:tailEnd type="none" w="med" len="med"/>
                    </a:lnL>
                  </a:tcPr>
                </a:tc>
                <a:tc>
                  <a:txBody>
                    <a:bodyPr/>
                    <a:lstStyle/>
                    <a:p>
                      <a:pPr algn="ctr" fontAlgn="t"/>
                      <a:r>
                        <a:rPr lang="en-US" sz="1100" b="0" i="0" u="none" strike="noStrike" kern="1200" dirty="0">
                          <a:solidFill>
                            <a:srgbClr val="787878"/>
                          </a:solidFill>
                          <a:effectLst/>
                          <a:latin typeface="+mn-lt"/>
                          <a:ea typeface="+mn-ea"/>
                          <a:cs typeface="+mn-cs"/>
                        </a:rPr>
                        <a:t>54%</a:t>
                      </a:r>
                    </a:p>
                  </a:txBody>
                  <a:tcPr marL="7620" marR="7620" marT="7620" marB="0" anchor="ctr">
                    <a:lnT w="12700" cap="flat" cmpd="sng" algn="ctr">
                      <a:solidFill>
                        <a:schemeClr val="tx1"/>
                      </a:solidFill>
                      <a:prstDash val="dash"/>
                      <a:round/>
                      <a:headEnd type="none" w="med" len="med"/>
                      <a:tailEnd type="none" w="med" len="med"/>
                    </a:lnT>
                  </a:tcPr>
                </a:tc>
                <a:tc>
                  <a:txBody>
                    <a:bodyPr/>
                    <a:lstStyle/>
                    <a:p>
                      <a:pPr algn="ctr" fontAlgn="t"/>
                      <a:r>
                        <a:rPr lang="en-US" sz="1100" b="0" i="0" u="none" strike="noStrike" kern="1200" dirty="0">
                          <a:solidFill>
                            <a:srgbClr val="787878"/>
                          </a:solidFill>
                          <a:effectLst/>
                          <a:latin typeface="+mn-lt"/>
                          <a:ea typeface="+mn-ea"/>
                          <a:cs typeface="+mn-cs"/>
                        </a:rPr>
                        <a:t>42%</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53%</a:t>
                      </a:r>
                    </a:p>
                  </a:txBody>
                  <a:tcPr marL="7620" marR="7620" marT="7620" marB="0" anchor="ctr">
                    <a:lnT w="12700" cap="flat" cmpd="sng" algn="ctr">
                      <a:solidFill>
                        <a:schemeClr val="tx1"/>
                      </a:solidFill>
                      <a:prstDash val="dash"/>
                      <a:round/>
                      <a:headEnd type="none" w="med" len="med"/>
                      <a:tailEnd type="none" w="med" len="med"/>
                    </a:lnT>
                  </a:tcPr>
                </a:tc>
                <a:tc>
                  <a:txBody>
                    <a:bodyPr/>
                    <a:lstStyle/>
                    <a:p>
                      <a:pPr algn="ctr" fontAlgn="t"/>
                      <a:r>
                        <a:rPr lang="en-US" sz="1100" b="0" i="0" u="none" strike="noStrike" kern="1200" dirty="0">
                          <a:solidFill>
                            <a:srgbClr val="787878"/>
                          </a:solidFill>
                          <a:effectLst/>
                          <a:latin typeface="+mn-lt"/>
                          <a:ea typeface="+mn-ea"/>
                          <a:cs typeface="+mn-cs"/>
                        </a:rPr>
                        <a:t>36%</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54%</a:t>
                      </a:r>
                    </a:p>
                  </a:txBody>
                  <a:tcPr marL="7620" marR="7620" marT="7620" marB="0"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3132470888"/>
                  </a:ext>
                </a:extLst>
              </a:tr>
              <a:tr h="182880">
                <a:tc>
                  <a:txBody>
                    <a:bodyPr/>
                    <a:lstStyle/>
                    <a:p>
                      <a:pPr marL="91440"/>
                      <a:r>
                        <a:rPr lang="en-US" sz="1100" dirty="0">
                          <a:solidFill>
                            <a:srgbClr val="787878"/>
                          </a:solidFill>
                        </a:rPr>
                        <a:t>Drive after consuming three or more alcoholic drinks in a two-hour period</a:t>
                      </a:r>
                    </a:p>
                  </a:txBody>
                  <a:tcPr anchor="ctr"/>
                </a:tc>
                <a:tc>
                  <a:txBody>
                    <a:bodyPr/>
                    <a:lstStyle/>
                    <a:p>
                      <a:pPr algn="ctr" fontAlgn="t"/>
                      <a:r>
                        <a:rPr lang="en-US" sz="1100" b="0" i="0" u="none" strike="noStrike" kern="1200" dirty="0">
                          <a:solidFill>
                            <a:srgbClr val="787878"/>
                          </a:solidFill>
                          <a:effectLst/>
                          <a:latin typeface="+mn-lt"/>
                          <a:ea typeface="+mn-ea"/>
                          <a:cs typeface="+mn-cs"/>
                        </a:rPr>
                        <a:t>49%</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50%</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50%</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32%</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dirty="0">
                          <a:solidFill>
                            <a:srgbClr val="787878"/>
                          </a:solidFill>
                          <a:effectLst/>
                          <a:latin typeface="+mn-lt"/>
                          <a:ea typeface="+mn-ea"/>
                          <a:cs typeface="+mn-cs"/>
                        </a:rPr>
                        <a:t>55%</a:t>
                      </a:r>
                      <a:r>
                        <a:rPr lang="en-US" sz="1100" b="1" i="0" u="none" strike="noStrike" kern="1200" baseline="30000" dirty="0">
                          <a:solidFill>
                            <a:srgbClr val="787878"/>
                          </a:solidFill>
                          <a:effectLst/>
                          <a:latin typeface="+mn-lt"/>
                          <a:ea typeface="+mn-ea"/>
                          <a:cs typeface="+mn-cs"/>
                        </a:rPr>
                        <a:t>E</a:t>
                      </a:r>
                      <a:endParaRPr lang="en-US" sz="1100" b="1" i="0" u="none" strike="noStrike" kern="120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dirty="0">
                          <a:solidFill>
                            <a:srgbClr val="787878"/>
                          </a:solidFill>
                          <a:effectLst/>
                          <a:latin typeface="+mn-lt"/>
                          <a:ea typeface="+mn-ea"/>
                          <a:cs typeface="+mn-cs"/>
                        </a:rPr>
                        <a:t>41%</a:t>
                      </a: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dirty="0">
                          <a:solidFill>
                            <a:srgbClr val="787878"/>
                          </a:solidFill>
                          <a:effectLst/>
                          <a:latin typeface="+mn-lt"/>
                          <a:ea typeface="+mn-ea"/>
                          <a:cs typeface="+mn-cs"/>
                        </a:rPr>
                        <a:t>58%</a:t>
                      </a:r>
                      <a:r>
                        <a:rPr lang="en-US" sz="1100" b="1" i="0" u="none" strike="noStrike" kern="1200" baseline="30000" dirty="0">
                          <a:solidFill>
                            <a:srgbClr val="787878"/>
                          </a:solidFill>
                          <a:effectLst/>
                          <a:latin typeface="+mn-lt"/>
                          <a:ea typeface="+mn-ea"/>
                          <a:cs typeface="+mn-cs"/>
                        </a:rPr>
                        <a:t>E</a:t>
                      </a:r>
                      <a:endParaRPr lang="en-US" sz="1100" b="1" i="0" u="none" strike="noStrike" kern="120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dirty="0">
                          <a:solidFill>
                            <a:srgbClr val="787878"/>
                          </a:solidFill>
                          <a:effectLst/>
                          <a:latin typeface="+mn-lt"/>
                          <a:ea typeface="+mn-ea"/>
                          <a:cs typeface="+mn-cs"/>
                        </a:rPr>
                        <a:t>33%</a:t>
                      </a:r>
                    </a:p>
                  </a:txBody>
                  <a:tcPr marL="7620" marR="7620" marT="7620" marB="0" anchor="ctr">
                    <a:lnL w="12700" cap="flat" cmpd="sng" algn="ctr">
                      <a:solidFill>
                        <a:schemeClr val="tx1"/>
                      </a:solidFill>
                      <a:prstDash val="dash"/>
                      <a:round/>
                      <a:headEnd type="none" w="med" len="med"/>
                      <a:tailEnd type="none" w="med" len="med"/>
                    </a:lnL>
                  </a:tcPr>
                </a:tc>
                <a:tc>
                  <a:txBody>
                    <a:bodyPr/>
                    <a:lstStyle/>
                    <a:p>
                      <a:pPr algn="ctr" fontAlgn="t"/>
                      <a:r>
                        <a:rPr lang="en-US" sz="1100" b="0" i="0" u="none" strike="noStrike" kern="1200" dirty="0">
                          <a:solidFill>
                            <a:srgbClr val="787878"/>
                          </a:solidFill>
                          <a:effectLst/>
                          <a:latin typeface="+mn-lt"/>
                          <a:ea typeface="+mn-ea"/>
                          <a:cs typeface="+mn-cs"/>
                        </a:rPr>
                        <a:t>51%</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45%</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50%</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39%</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50%</a:t>
                      </a:r>
                    </a:p>
                  </a:txBody>
                  <a:tcPr marL="7620" marR="7620" marT="7620" marB="0" anchor="ctr"/>
                </a:tc>
                <a:extLst>
                  <a:ext uri="{0D108BD9-81ED-4DB2-BD59-A6C34878D82A}">
                    <a16:rowId xmlns:a16="http://schemas.microsoft.com/office/drawing/2014/main" val="788660944"/>
                  </a:ext>
                </a:extLst>
              </a:tr>
              <a:tr h="182880">
                <a:tc>
                  <a:txBody>
                    <a:bodyPr/>
                    <a:lstStyle/>
                    <a:p>
                      <a:pPr marL="91440"/>
                      <a:r>
                        <a:rPr lang="en-US" sz="1100" dirty="0">
                          <a:solidFill>
                            <a:srgbClr val="787878"/>
                          </a:solidFill>
                        </a:rPr>
                        <a:t>Drive after using marijuana</a:t>
                      </a:r>
                    </a:p>
                  </a:txBody>
                  <a:tcPr anchor="ctr"/>
                </a:tc>
                <a:tc>
                  <a:txBody>
                    <a:bodyPr/>
                    <a:lstStyle/>
                    <a:p>
                      <a:pPr algn="ctr" fontAlgn="t"/>
                      <a:r>
                        <a:rPr lang="en-US" sz="1100" b="0" i="0" u="none" strike="noStrike" kern="1200" dirty="0">
                          <a:solidFill>
                            <a:srgbClr val="787878"/>
                          </a:solidFill>
                          <a:effectLst/>
                          <a:latin typeface="+mn-lt"/>
                          <a:ea typeface="+mn-ea"/>
                          <a:cs typeface="+mn-cs"/>
                        </a:rPr>
                        <a:t>26%</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24%</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26%</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46%</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25%</a:t>
                      </a:r>
                    </a:p>
                  </a:txBody>
                  <a:tcPr marL="7620" marR="7620" marT="7620" marB="0"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dirty="0">
                          <a:solidFill>
                            <a:srgbClr val="787878"/>
                          </a:solidFill>
                          <a:effectLst/>
                          <a:latin typeface="+mn-lt"/>
                          <a:ea typeface="+mn-ea"/>
                          <a:cs typeface="+mn-cs"/>
                        </a:rPr>
                        <a:t>19%</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dirty="0">
                          <a:solidFill>
                            <a:srgbClr val="787878"/>
                          </a:solidFill>
                          <a:effectLst/>
                          <a:latin typeface="+mn-lt"/>
                          <a:ea typeface="+mn-ea"/>
                          <a:cs typeface="+mn-cs"/>
                        </a:rPr>
                        <a:t>35%</a:t>
                      </a:r>
                      <a:r>
                        <a:rPr lang="en-US" sz="1100" b="1" i="0" u="none" strike="noStrike" kern="1200" baseline="30000" dirty="0">
                          <a:solidFill>
                            <a:srgbClr val="787878"/>
                          </a:solidFill>
                          <a:effectLst/>
                          <a:latin typeface="+mn-lt"/>
                          <a:ea typeface="+mn-ea"/>
                          <a:cs typeface="+mn-cs"/>
                        </a:rPr>
                        <a:t>E</a:t>
                      </a:r>
                      <a:endParaRPr lang="en-US" sz="1100" b="1" i="0" u="none" strike="noStrike" kern="120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dirty="0">
                          <a:solidFill>
                            <a:srgbClr val="787878"/>
                          </a:solidFill>
                          <a:effectLst/>
                          <a:latin typeface="+mn-lt"/>
                          <a:ea typeface="+mn-ea"/>
                          <a:cs typeface="+mn-cs"/>
                        </a:rPr>
                        <a:t>20%</a:t>
                      </a:r>
                    </a:p>
                  </a:txBody>
                  <a:tcPr marL="7620" marR="7620" marT="7620" marB="0" anchor="ctr">
                    <a:lnL w="12700" cap="flat" cmpd="sng" algn="ctr">
                      <a:solidFill>
                        <a:schemeClr val="tx1"/>
                      </a:solidFill>
                      <a:prstDash val="dash"/>
                      <a:round/>
                      <a:headEnd type="none" w="med" len="med"/>
                      <a:tailEnd type="none" w="med" len="med"/>
                    </a:lnL>
                  </a:tcPr>
                </a:tc>
                <a:tc>
                  <a:txBody>
                    <a:bodyPr/>
                    <a:lstStyle/>
                    <a:p>
                      <a:pPr algn="ctr" fontAlgn="t"/>
                      <a:r>
                        <a:rPr lang="en-US" sz="1100" b="0" i="0" u="none" strike="noStrike" kern="1200" dirty="0">
                          <a:solidFill>
                            <a:srgbClr val="787878"/>
                          </a:solidFill>
                          <a:effectLst/>
                          <a:latin typeface="+mn-lt"/>
                          <a:ea typeface="+mn-ea"/>
                          <a:cs typeface="+mn-cs"/>
                        </a:rPr>
                        <a:t>26%</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18%</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26%</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11%</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27%</a:t>
                      </a:r>
                    </a:p>
                  </a:txBody>
                  <a:tcPr marL="7620" marR="7620" marT="7620" marB="0" anchor="ctr"/>
                </a:tc>
                <a:extLst>
                  <a:ext uri="{0D108BD9-81ED-4DB2-BD59-A6C34878D82A}">
                    <a16:rowId xmlns:a16="http://schemas.microsoft.com/office/drawing/2014/main" val="3040023540"/>
                  </a:ext>
                </a:extLst>
              </a:tr>
              <a:tr h="182880">
                <a:tc>
                  <a:txBody>
                    <a:bodyPr/>
                    <a:lstStyle/>
                    <a:p>
                      <a:pPr marL="91440"/>
                      <a:r>
                        <a:rPr lang="en-US" sz="1100" dirty="0">
                          <a:solidFill>
                            <a:srgbClr val="787878"/>
                          </a:solidFill>
                        </a:rPr>
                        <a:t>Drive ten or more miles over the posted speed limit</a:t>
                      </a:r>
                    </a:p>
                  </a:txBody>
                  <a:tcPr anchor="ctr"/>
                </a:tc>
                <a:tc>
                  <a:txBody>
                    <a:bodyPr/>
                    <a:lstStyle/>
                    <a:p>
                      <a:pPr algn="ctr" fontAlgn="t"/>
                      <a:r>
                        <a:rPr lang="en-US" sz="1100" b="0" i="0" u="none" strike="noStrike" kern="1200" dirty="0">
                          <a:solidFill>
                            <a:srgbClr val="787878"/>
                          </a:solidFill>
                          <a:effectLst/>
                          <a:latin typeface="+mn-lt"/>
                          <a:ea typeface="+mn-ea"/>
                          <a:cs typeface="+mn-cs"/>
                        </a:rPr>
                        <a:t>11%</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9%</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12%</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18%</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dirty="0">
                          <a:solidFill>
                            <a:srgbClr val="787878"/>
                          </a:solidFill>
                          <a:effectLst/>
                          <a:latin typeface="+mn-lt"/>
                          <a:ea typeface="+mn-ea"/>
                          <a:cs typeface="+mn-cs"/>
                        </a:rPr>
                        <a:t>18%</a:t>
                      </a:r>
                      <a:r>
                        <a:rPr lang="en-US" sz="1100" b="1" i="0" u="none" strike="noStrike" kern="1200" baseline="30000" dirty="0">
                          <a:solidFill>
                            <a:srgbClr val="787878"/>
                          </a:solidFill>
                          <a:effectLst/>
                          <a:latin typeface="+mn-lt"/>
                          <a:ea typeface="+mn-ea"/>
                          <a:cs typeface="+mn-cs"/>
                        </a:rPr>
                        <a:t>E</a:t>
                      </a:r>
                      <a:endParaRPr lang="en-US" sz="1100" b="1" i="0" u="none" strike="noStrike" kern="120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dirty="0">
                          <a:solidFill>
                            <a:srgbClr val="787878"/>
                          </a:solidFill>
                          <a:effectLst/>
                          <a:latin typeface="+mn-lt"/>
                          <a:ea typeface="+mn-ea"/>
                          <a:cs typeface="+mn-cs"/>
                        </a:rPr>
                        <a:t>7%</a:t>
                      </a:r>
                    </a:p>
                  </a:txBody>
                  <a:tcPr marL="7620" marR="7620" marT="7620" marB="0" anchor="ctr">
                    <a:lnL w="12700" cap="flat" cmpd="sng" algn="ctr">
                      <a:solidFill>
                        <a:schemeClr val="tx1"/>
                      </a:solidFill>
                      <a:prstDash val="dash"/>
                      <a:round/>
                      <a:headEnd type="none" w="med" len="med"/>
                      <a:tailEnd type="none" w="med" len="med"/>
                    </a:lnL>
                  </a:tcPr>
                </a:tc>
                <a:tc>
                  <a:txBody>
                    <a:bodyPr/>
                    <a:lstStyle/>
                    <a:p>
                      <a:pPr algn="ctr" fontAlgn="t"/>
                      <a:r>
                        <a:rPr lang="en-US" sz="1100" b="0" i="0" u="none" strike="noStrike" kern="1200" dirty="0">
                          <a:solidFill>
                            <a:srgbClr val="787878"/>
                          </a:solidFill>
                          <a:effectLst/>
                          <a:latin typeface="+mn-lt"/>
                          <a:ea typeface="+mn-ea"/>
                          <a:cs typeface="+mn-cs"/>
                        </a:rPr>
                        <a:t>12%</a:t>
                      </a:r>
                    </a:p>
                  </a:txBody>
                  <a:tcPr marL="7620" marR="7620" marT="7620" marB="0" anchor="ctr">
                    <a:lnT w="12700" cap="flat" cmpd="sng" algn="ctr">
                      <a:solidFill>
                        <a:schemeClr val="tx1"/>
                      </a:solidFill>
                      <a:prstDash val="dash"/>
                      <a:round/>
                      <a:headEnd type="none" w="med" len="med"/>
                      <a:tailEnd type="none" w="med" len="med"/>
                    </a:lnT>
                  </a:tcPr>
                </a:tc>
                <a:tc>
                  <a:txBody>
                    <a:bodyPr/>
                    <a:lstStyle/>
                    <a:p>
                      <a:pPr algn="ctr" fontAlgn="t"/>
                      <a:r>
                        <a:rPr lang="en-US" sz="1100" b="0" i="0" u="none" strike="noStrike" kern="1200" dirty="0">
                          <a:solidFill>
                            <a:srgbClr val="787878"/>
                          </a:solidFill>
                          <a:effectLst/>
                          <a:latin typeface="+mn-lt"/>
                          <a:ea typeface="+mn-ea"/>
                          <a:cs typeface="+mn-cs"/>
                        </a:rPr>
                        <a:t>6%</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11%</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5%</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11%</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4%</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11%</a:t>
                      </a:r>
                    </a:p>
                  </a:txBody>
                  <a:tcPr marL="7620" marR="7620" marT="7620" marB="0" anchor="ctr"/>
                </a:tc>
                <a:extLst>
                  <a:ext uri="{0D108BD9-81ED-4DB2-BD59-A6C34878D82A}">
                    <a16:rowId xmlns:a16="http://schemas.microsoft.com/office/drawing/2014/main" val="406805872"/>
                  </a:ext>
                </a:extLst>
              </a:tr>
              <a:tr h="182880">
                <a:tc>
                  <a:txBody>
                    <a:bodyPr/>
                    <a:lstStyle/>
                    <a:p>
                      <a:pPr marL="91440"/>
                      <a:r>
                        <a:rPr lang="en-US" sz="1100" dirty="0">
                          <a:solidFill>
                            <a:srgbClr val="787878"/>
                          </a:solidFill>
                        </a:rPr>
                        <a:t>Drive after taking a prescription drug as directed by doctor</a:t>
                      </a:r>
                    </a:p>
                  </a:txBody>
                  <a:tcPr anchor="ctr"/>
                </a:tc>
                <a:tc>
                  <a:txBody>
                    <a:bodyPr/>
                    <a:lstStyle/>
                    <a:p>
                      <a:pPr algn="ctr" fontAlgn="t"/>
                      <a:r>
                        <a:rPr lang="en-US" sz="1100" b="0" i="0" u="none" strike="noStrike" kern="1200" dirty="0">
                          <a:solidFill>
                            <a:srgbClr val="787878"/>
                          </a:solidFill>
                          <a:effectLst/>
                          <a:latin typeface="+mn-lt"/>
                          <a:ea typeface="+mn-ea"/>
                          <a:cs typeface="+mn-cs"/>
                        </a:rPr>
                        <a:t>12%</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14%</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9%</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12%</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dirty="0">
                          <a:solidFill>
                            <a:srgbClr val="787878"/>
                          </a:solidFill>
                          <a:effectLst/>
                          <a:latin typeface="+mn-lt"/>
                          <a:ea typeface="+mn-ea"/>
                          <a:cs typeface="+mn-cs"/>
                        </a:rPr>
                        <a:t>19%</a:t>
                      </a:r>
                      <a:r>
                        <a:rPr lang="en-US" sz="1100" b="1" i="0" u="none" strike="noStrike" kern="1200" baseline="30000" dirty="0">
                          <a:solidFill>
                            <a:srgbClr val="787878"/>
                          </a:solidFill>
                          <a:effectLst/>
                          <a:latin typeface="+mn-lt"/>
                          <a:ea typeface="+mn-ea"/>
                          <a:cs typeface="+mn-cs"/>
                        </a:rPr>
                        <a:t>E</a:t>
                      </a:r>
                      <a:endParaRPr lang="en-US" sz="1100" b="1" i="0" u="none" strike="noStrike" kern="120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fontAlgn="t"/>
                      <a:r>
                        <a:rPr lang="en-US" sz="1100" b="0" i="0" u="none" strike="noStrike" kern="1200" dirty="0">
                          <a:solidFill>
                            <a:srgbClr val="787878"/>
                          </a:solidFill>
                          <a:effectLst/>
                          <a:latin typeface="+mn-lt"/>
                          <a:ea typeface="+mn-ea"/>
                          <a:cs typeface="+mn-cs"/>
                        </a:rPr>
                        <a:t>9%</a:t>
                      </a:r>
                    </a:p>
                  </a:txBody>
                  <a:tcPr marL="7620" marR="7620" marT="7620" marB="0" anchor="ctr">
                    <a:lnL w="12700" cap="flat" cmpd="sng" algn="ctr">
                      <a:solidFill>
                        <a:schemeClr val="tx1"/>
                      </a:solidFill>
                      <a:prstDash val="dash"/>
                      <a:round/>
                      <a:headEnd type="none" w="med" len="med"/>
                      <a:tailEnd type="none" w="med" len="med"/>
                    </a:lnL>
                  </a:tcPr>
                </a:tc>
                <a:tc>
                  <a:txBody>
                    <a:bodyPr/>
                    <a:lstStyle/>
                    <a:p>
                      <a:pPr algn="ctr" fontAlgn="t"/>
                      <a:r>
                        <a:rPr lang="en-US" sz="1100" b="0" i="0" u="none" strike="noStrike" kern="1200" dirty="0">
                          <a:solidFill>
                            <a:srgbClr val="787878"/>
                          </a:solidFill>
                          <a:effectLst/>
                          <a:latin typeface="+mn-lt"/>
                          <a:ea typeface="+mn-ea"/>
                          <a:cs typeface="+mn-cs"/>
                        </a:rPr>
                        <a:t>12%</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14%</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11%</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22%</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11%</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8%</a:t>
                      </a:r>
                    </a:p>
                  </a:txBody>
                  <a:tcPr marL="7620" marR="7620" marT="7620" marB="0" anchor="ctr"/>
                </a:tc>
                <a:tc>
                  <a:txBody>
                    <a:bodyPr/>
                    <a:lstStyle/>
                    <a:p>
                      <a:pPr algn="ctr" fontAlgn="t"/>
                      <a:r>
                        <a:rPr lang="en-US" sz="1100" b="0" i="0" u="none" strike="noStrike" kern="1200" dirty="0">
                          <a:solidFill>
                            <a:srgbClr val="787878"/>
                          </a:solidFill>
                          <a:effectLst/>
                          <a:latin typeface="+mn-lt"/>
                          <a:ea typeface="+mn-ea"/>
                          <a:cs typeface="+mn-cs"/>
                        </a:rPr>
                        <a:t>12%</a:t>
                      </a:r>
                    </a:p>
                  </a:txBody>
                  <a:tcPr marL="7620" marR="7620" marT="7620" marB="0" anchor="ctr"/>
                </a:tc>
                <a:extLst>
                  <a:ext uri="{0D108BD9-81ED-4DB2-BD59-A6C34878D82A}">
                    <a16:rowId xmlns:a16="http://schemas.microsoft.com/office/drawing/2014/main" val="2906584200"/>
                  </a:ext>
                </a:extLst>
              </a:tr>
            </a:tbl>
          </a:graphicData>
        </a:graphic>
      </p:graphicFrame>
      <p:sp>
        <p:nvSpPr>
          <p:cNvPr id="5" name="Rectangle 4">
            <a:extLst>
              <a:ext uri="{FF2B5EF4-FFF2-40B4-BE49-F238E27FC236}">
                <a16:creationId xmlns:a16="http://schemas.microsoft.com/office/drawing/2014/main" id="{A658A1C2-5338-43F9-B27E-612715F47C49}"/>
              </a:ext>
            </a:extLst>
          </p:cNvPr>
          <p:cNvSpPr/>
          <p:nvPr/>
        </p:nvSpPr>
        <p:spPr>
          <a:xfrm>
            <a:off x="10580914" y="6590773"/>
            <a:ext cx="1141659" cy="215444"/>
          </a:xfrm>
          <a:prstGeom prst="rect">
            <a:avLst/>
          </a:prstGeom>
        </p:spPr>
        <p:txBody>
          <a:bodyPr wrap="none">
            <a:spAutoFit/>
          </a:bodyPr>
          <a:lstStyle/>
          <a:p>
            <a:r>
              <a:rPr lang="en-US" sz="800" baseline="30000" dirty="0">
                <a:solidFill>
                  <a:srgbClr val="787878"/>
                </a:solidFill>
              </a:rPr>
              <a:t>+ </a:t>
            </a:r>
            <a:r>
              <a:rPr lang="en-US" sz="800" i="1" dirty="0">
                <a:solidFill>
                  <a:srgbClr val="787878"/>
                </a:solidFill>
              </a:rPr>
              <a:t>Caution: Small base</a:t>
            </a:r>
          </a:p>
        </p:txBody>
      </p:sp>
      <p:sp>
        <p:nvSpPr>
          <p:cNvPr id="7" name="Rectangle 6">
            <a:extLst>
              <a:ext uri="{FF2B5EF4-FFF2-40B4-BE49-F238E27FC236}">
                <a16:creationId xmlns:a16="http://schemas.microsoft.com/office/drawing/2014/main" id="{67F9FE5B-369C-4095-8513-3657503823DB}"/>
              </a:ext>
            </a:extLst>
          </p:cNvPr>
          <p:cNvSpPr/>
          <p:nvPr/>
        </p:nvSpPr>
        <p:spPr>
          <a:xfrm>
            <a:off x="8179724" y="6350532"/>
            <a:ext cx="4012276" cy="215444"/>
          </a:xfrm>
          <a:prstGeom prst="rect">
            <a:avLst/>
          </a:prstGeom>
        </p:spPr>
        <p:txBody>
          <a:bodyPr wrap="square">
            <a:spAutoFit/>
          </a:bodyPr>
          <a:lstStyle/>
          <a:p>
            <a:pPr marL="342900" indent="-342900" fontAlgn="base">
              <a:spcBef>
                <a:spcPct val="0"/>
              </a:spcBef>
              <a:spcAft>
                <a:spcPct val="0"/>
              </a:spcAft>
              <a:tabLst>
                <a:tab pos="346075" algn="l"/>
              </a:tabLst>
            </a:pPr>
            <a:r>
              <a:rPr lang="en-US" sz="800" i="1" dirty="0">
                <a:solidFill>
                  <a:srgbClr val="787878"/>
                </a:solidFill>
                <a:ea typeface="ＭＳ Ｐゴシック" charset="0"/>
                <a:sym typeface="Symbol" pitchFamily="18" charset="2"/>
              </a:rPr>
              <a:t>A/B/C, D/E/F, G/H, I/J, K/L Denotes Significance at the 95% confidence level</a:t>
            </a:r>
            <a:endParaRPr lang="en-US" sz="800" i="1" dirty="0">
              <a:solidFill>
                <a:srgbClr val="787878"/>
              </a:solidFill>
              <a:ea typeface="ＭＳ Ｐゴシック" charset="0"/>
            </a:endParaRPr>
          </a:p>
        </p:txBody>
      </p:sp>
      <p:sp>
        <p:nvSpPr>
          <p:cNvPr id="2" name="TextBox 1">
            <a:extLst>
              <a:ext uri="{FF2B5EF4-FFF2-40B4-BE49-F238E27FC236}">
                <a16:creationId xmlns:a16="http://schemas.microsoft.com/office/drawing/2014/main" id="{116FE47C-BEAA-D185-72F9-AD83BF30B251}"/>
              </a:ext>
            </a:extLst>
          </p:cNvPr>
          <p:cNvSpPr txBox="1"/>
          <p:nvPr/>
        </p:nvSpPr>
        <p:spPr>
          <a:xfrm>
            <a:off x="8793" y="6631154"/>
            <a:ext cx="7457576" cy="230832"/>
          </a:xfrm>
          <a:prstGeom prst="rect">
            <a:avLst/>
          </a:prstGeom>
          <a:noFill/>
        </p:spPr>
        <p:txBody>
          <a:bodyPr wrap="square" rtlCol="0">
            <a:spAutoFit/>
          </a:bodyPr>
          <a:lstStyle/>
          <a:p>
            <a:r>
              <a:rPr lang="en-US" sz="900" dirty="0">
                <a:solidFill>
                  <a:srgbClr val="787878"/>
                </a:solidFill>
              </a:rPr>
              <a:t>Q11. How dangerous do you believe it is to (INSERT ITEM)? </a:t>
            </a:r>
            <a:r>
              <a:rPr lang="en-US" sz="900" i="1" dirty="0">
                <a:solidFill>
                  <a:srgbClr val="787878"/>
                </a:solidFill>
              </a:rPr>
              <a:t>Base: Total Respondents (n=783)</a:t>
            </a:r>
            <a:endParaRPr lang="en-US" sz="900" dirty="0">
              <a:solidFill>
                <a:srgbClr val="787878"/>
              </a:solidFill>
            </a:endParaRPr>
          </a:p>
        </p:txBody>
      </p:sp>
    </p:spTree>
    <p:extLst>
      <p:ext uri="{BB962C8B-B14F-4D97-AF65-F5344CB8AC3E}">
        <p14:creationId xmlns:p14="http://schemas.microsoft.com/office/powerpoint/2010/main" val="10132231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F3F65D8-B7B2-45A7-B875-4847F4737E39}"/>
              </a:ext>
            </a:extLst>
          </p:cNvPr>
          <p:cNvGraphicFramePr>
            <a:graphicFrameLocks noGrp="1"/>
          </p:cNvGraphicFramePr>
          <p:nvPr>
            <p:extLst>
              <p:ext uri="{D42A27DB-BD31-4B8C-83A1-F6EECF244321}">
                <p14:modId xmlns:p14="http://schemas.microsoft.com/office/powerpoint/2010/main" val="384175574"/>
              </p:ext>
            </p:extLst>
          </p:nvPr>
        </p:nvGraphicFramePr>
        <p:xfrm>
          <a:off x="1100682" y="-6250"/>
          <a:ext cx="9990635" cy="6309360"/>
        </p:xfrm>
        <a:graphic>
          <a:graphicData uri="http://schemas.openxmlformats.org/drawingml/2006/table">
            <a:tbl>
              <a:tblPr firstRow="1" bandRow="1">
                <a:tableStyleId>{5C22544A-7EE6-4342-B048-85BDC9FD1C3A}</a:tableStyleId>
              </a:tblPr>
              <a:tblGrid>
                <a:gridCol w="3259717">
                  <a:extLst>
                    <a:ext uri="{9D8B030D-6E8A-4147-A177-3AD203B41FA5}">
                      <a16:colId xmlns:a16="http://schemas.microsoft.com/office/drawing/2014/main" val="1240681540"/>
                    </a:ext>
                  </a:extLst>
                </a:gridCol>
                <a:gridCol w="511209">
                  <a:extLst>
                    <a:ext uri="{9D8B030D-6E8A-4147-A177-3AD203B41FA5}">
                      <a16:colId xmlns:a16="http://schemas.microsoft.com/office/drawing/2014/main" val="2570402629"/>
                    </a:ext>
                  </a:extLst>
                </a:gridCol>
                <a:gridCol w="511209">
                  <a:extLst>
                    <a:ext uri="{9D8B030D-6E8A-4147-A177-3AD203B41FA5}">
                      <a16:colId xmlns:a16="http://schemas.microsoft.com/office/drawing/2014/main" val="2157340710"/>
                    </a:ext>
                  </a:extLst>
                </a:gridCol>
                <a:gridCol w="681612">
                  <a:extLst>
                    <a:ext uri="{9D8B030D-6E8A-4147-A177-3AD203B41FA5}">
                      <a16:colId xmlns:a16="http://schemas.microsoft.com/office/drawing/2014/main" val="3142903325"/>
                    </a:ext>
                  </a:extLst>
                </a:gridCol>
                <a:gridCol w="681612">
                  <a:extLst>
                    <a:ext uri="{9D8B030D-6E8A-4147-A177-3AD203B41FA5}">
                      <a16:colId xmlns:a16="http://schemas.microsoft.com/office/drawing/2014/main" val="2265794705"/>
                    </a:ext>
                  </a:extLst>
                </a:gridCol>
                <a:gridCol w="681612">
                  <a:extLst>
                    <a:ext uri="{9D8B030D-6E8A-4147-A177-3AD203B41FA5}">
                      <a16:colId xmlns:a16="http://schemas.microsoft.com/office/drawing/2014/main" val="3736887525"/>
                    </a:ext>
                  </a:extLst>
                </a:gridCol>
                <a:gridCol w="681612">
                  <a:extLst>
                    <a:ext uri="{9D8B030D-6E8A-4147-A177-3AD203B41FA5}">
                      <a16:colId xmlns:a16="http://schemas.microsoft.com/office/drawing/2014/main" val="30671488"/>
                    </a:ext>
                  </a:extLst>
                </a:gridCol>
                <a:gridCol w="852015">
                  <a:extLst>
                    <a:ext uri="{9D8B030D-6E8A-4147-A177-3AD203B41FA5}">
                      <a16:colId xmlns:a16="http://schemas.microsoft.com/office/drawing/2014/main" val="4001363844"/>
                    </a:ext>
                  </a:extLst>
                </a:gridCol>
                <a:gridCol w="766813">
                  <a:extLst>
                    <a:ext uri="{9D8B030D-6E8A-4147-A177-3AD203B41FA5}">
                      <a16:colId xmlns:a16="http://schemas.microsoft.com/office/drawing/2014/main" val="246323658"/>
                    </a:ext>
                  </a:extLst>
                </a:gridCol>
                <a:gridCol w="681612">
                  <a:extLst>
                    <a:ext uri="{9D8B030D-6E8A-4147-A177-3AD203B41FA5}">
                      <a16:colId xmlns:a16="http://schemas.microsoft.com/office/drawing/2014/main" val="2651140064"/>
                    </a:ext>
                  </a:extLst>
                </a:gridCol>
                <a:gridCol w="681612">
                  <a:extLst>
                    <a:ext uri="{9D8B030D-6E8A-4147-A177-3AD203B41FA5}">
                      <a16:colId xmlns:a16="http://schemas.microsoft.com/office/drawing/2014/main" val="4027087062"/>
                    </a:ext>
                  </a:extLst>
                </a:gridCol>
              </a:tblGrid>
              <a:tr h="274320">
                <a:tc>
                  <a:txBody>
                    <a:bodyPr/>
                    <a:lstStyle/>
                    <a:p>
                      <a:endParaRPr lang="en-US" sz="1100" dirty="0"/>
                    </a:p>
                  </a:txBody>
                  <a:tcPr/>
                </a:tc>
                <a:tc>
                  <a:txBody>
                    <a:bodyPr/>
                    <a:lstStyle/>
                    <a:p>
                      <a:pPr algn="ctr"/>
                      <a:endParaRPr lang="en-US" sz="1100" dirty="0"/>
                    </a:p>
                  </a:txBody>
                  <a:tcPr anchor="ctr"/>
                </a:tc>
                <a:tc gridSpan="9">
                  <a:txBody>
                    <a:bodyPr/>
                    <a:lstStyle/>
                    <a:p>
                      <a:pPr algn="ctr"/>
                      <a:r>
                        <a:rPr lang="en-US" sz="1100" dirty="0"/>
                        <a:t>Demographic Summary</a:t>
                      </a:r>
                    </a:p>
                  </a:txBody>
                  <a:tcPr anchor="ctr"/>
                </a:tc>
                <a:tc hMerge="1">
                  <a:txBody>
                    <a:bodyPr/>
                    <a:lstStyle/>
                    <a:p>
                      <a:pPr algn="ctr"/>
                      <a:endParaRPr lang="en-US" sz="1100" dirty="0"/>
                    </a:p>
                  </a:txBody>
                  <a:tcPr anchor="ctr"/>
                </a:tc>
                <a:tc hMerge="1">
                  <a:txBody>
                    <a:bodyPr/>
                    <a:lstStyle/>
                    <a:p>
                      <a:pPr algn="ctr"/>
                      <a:endParaRPr lang="en-US" sz="1100" dirty="0"/>
                    </a:p>
                  </a:txBody>
                  <a:tcPr anchor="ctr"/>
                </a:tc>
                <a:tc hMerge="1">
                  <a:txBody>
                    <a:bodyPr/>
                    <a:lstStyle/>
                    <a:p>
                      <a:endParaRPr lang="en-US"/>
                    </a:p>
                  </a:txBody>
                  <a:tcPr/>
                </a:tc>
                <a:tc hMerge="1">
                  <a:txBody>
                    <a:bodyPr/>
                    <a:lstStyle/>
                    <a:p>
                      <a:pPr algn="ctr"/>
                      <a:endParaRPr lang="en-US" sz="1100" dirty="0"/>
                    </a:p>
                  </a:txBody>
                  <a:tcPr anchor="ctr"/>
                </a:tc>
                <a:tc hMerge="1">
                  <a:txBody>
                    <a:bodyPr/>
                    <a:lstStyle/>
                    <a:p>
                      <a:pPr algn="ctr"/>
                      <a:endParaRPr lang="en-US" sz="1100" dirty="0"/>
                    </a:p>
                  </a:txBody>
                  <a:tcPr anchor="ctr"/>
                </a:tc>
                <a:tc hMerge="1">
                  <a:txBody>
                    <a:bodyPr/>
                    <a:lstStyle/>
                    <a:p>
                      <a:pPr algn="ctr"/>
                      <a:endParaRPr lang="en-US" sz="1100" dirty="0"/>
                    </a:p>
                  </a:txBody>
                  <a:tcPr anchor="ctr"/>
                </a:tc>
                <a:tc hMerge="1">
                  <a:txBody>
                    <a:bodyPr/>
                    <a:lstStyle/>
                    <a:p>
                      <a:pPr algn="ctr"/>
                      <a:endParaRPr lang="en-US" sz="1100" dirty="0"/>
                    </a:p>
                  </a:txBody>
                  <a:tcPr anchor="ctr"/>
                </a:tc>
                <a:tc hMerge="1">
                  <a:txBody>
                    <a:bodyPr/>
                    <a:lstStyle/>
                    <a:p>
                      <a:pPr algn="ctr"/>
                      <a:endParaRPr lang="en-US" sz="1100" dirty="0"/>
                    </a:p>
                  </a:txBody>
                  <a:tcPr anchor="ctr"/>
                </a:tc>
                <a:extLst>
                  <a:ext uri="{0D108BD9-81ED-4DB2-BD59-A6C34878D82A}">
                    <a16:rowId xmlns:a16="http://schemas.microsoft.com/office/drawing/2014/main" val="3626833259"/>
                  </a:ext>
                </a:extLst>
              </a:tr>
              <a:tr h="312032">
                <a:tc>
                  <a:txBody>
                    <a:bodyPr/>
                    <a:lstStyle/>
                    <a:p>
                      <a:endParaRPr lang="en-US" sz="1100" dirty="0">
                        <a:solidFill>
                          <a:srgbClr val="787878"/>
                        </a:solidFill>
                      </a:endParaRPr>
                    </a:p>
                  </a:txBody>
                  <a:tcPr/>
                </a:tc>
                <a:tc>
                  <a:txBody>
                    <a:bodyPr/>
                    <a:lstStyle/>
                    <a:p>
                      <a:pPr algn="ctr"/>
                      <a:r>
                        <a:rPr lang="en-US" sz="1000" dirty="0">
                          <a:solidFill>
                            <a:srgbClr val="787878"/>
                          </a:solidFill>
                        </a:rPr>
                        <a:t>Total</a:t>
                      </a:r>
                    </a:p>
                  </a:txBody>
                  <a:tcPr anchor="b"/>
                </a:tc>
                <a:tc>
                  <a:txBody>
                    <a:bodyPr/>
                    <a:lstStyle/>
                    <a:p>
                      <a:pPr algn="ctr"/>
                      <a:r>
                        <a:rPr lang="en-US" sz="1000" dirty="0">
                          <a:solidFill>
                            <a:srgbClr val="787878"/>
                          </a:solidFill>
                        </a:rPr>
                        <a:t>Men</a:t>
                      </a:r>
                    </a:p>
                    <a:p>
                      <a:pPr algn="ctr"/>
                      <a:r>
                        <a:rPr lang="en-US" sz="1000" dirty="0">
                          <a:solidFill>
                            <a:srgbClr val="787878"/>
                          </a:solidFill>
                        </a:rPr>
                        <a:t>(A)</a:t>
                      </a:r>
                    </a:p>
                  </a:txBody>
                  <a:tcPr anchor="b"/>
                </a:tc>
                <a:tc>
                  <a:txBody>
                    <a:bodyPr/>
                    <a:lstStyle/>
                    <a:p>
                      <a:pPr algn="ctr"/>
                      <a:r>
                        <a:rPr lang="en-US" sz="1000" dirty="0">
                          <a:solidFill>
                            <a:srgbClr val="787878"/>
                          </a:solidFill>
                        </a:rPr>
                        <a:t>Women</a:t>
                      </a:r>
                    </a:p>
                    <a:p>
                      <a:pPr algn="ctr"/>
                      <a:r>
                        <a:rPr lang="en-US" sz="1000" dirty="0">
                          <a:solidFill>
                            <a:srgbClr val="787878"/>
                          </a:solidFill>
                        </a:rPr>
                        <a:t>(B)</a:t>
                      </a:r>
                    </a:p>
                  </a:txBody>
                  <a:tcPr anchor="b"/>
                </a:tc>
                <a:tc>
                  <a:txBody>
                    <a:bodyPr/>
                    <a:lstStyle/>
                    <a:p>
                      <a:pPr algn="ctr"/>
                      <a:r>
                        <a:rPr lang="en-US" sz="1000" dirty="0">
                          <a:solidFill>
                            <a:srgbClr val="787878"/>
                          </a:solidFill>
                        </a:rPr>
                        <a:t>16 to 34</a:t>
                      </a:r>
                    </a:p>
                    <a:p>
                      <a:pPr algn="ctr"/>
                      <a:r>
                        <a:rPr lang="en-US" sz="1000" dirty="0">
                          <a:solidFill>
                            <a:srgbClr val="787878"/>
                          </a:solidFill>
                        </a:rPr>
                        <a:t>(C)</a:t>
                      </a:r>
                    </a:p>
                  </a:txBody>
                  <a:tcPr anchor="b"/>
                </a:tc>
                <a:tc>
                  <a:txBody>
                    <a:bodyPr/>
                    <a:lstStyle/>
                    <a:p>
                      <a:pPr algn="ctr"/>
                      <a:r>
                        <a:rPr lang="en-US" sz="1000" dirty="0">
                          <a:solidFill>
                            <a:srgbClr val="787878"/>
                          </a:solidFill>
                        </a:rPr>
                        <a:t>35 to 49</a:t>
                      </a:r>
                    </a:p>
                    <a:p>
                      <a:pPr algn="ctr"/>
                      <a:r>
                        <a:rPr lang="en-US" sz="1000" dirty="0">
                          <a:solidFill>
                            <a:srgbClr val="787878"/>
                          </a:solidFill>
                        </a:rPr>
                        <a:t>(D)</a:t>
                      </a:r>
                    </a:p>
                  </a:txBody>
                  <a:tcPr anchor="b"/>
                </a:tc>
                <a:tc>
                  <a:txBody>
                    <a:bodyPr/>
                    <a:lstStyle/>
                    <a:p>
                      <a:pPr algn="ctr"/>
                      <a:r>
                        <a:rPr lang="en-US" sz="1000" dirty="0">
                          <a:solidFill>
                            <a:srgbClr val="787878"/>
                          </a:solidFill>
                        </a:rPr>
                        <a:t>50 to 64</a:t>
                      </a:r>
                    </a:p>
                    <a:p>
                      <a:pPr algn="ctr"/>
                      <a:r>
                        <a:rPr lang="en-US" sz="1000" dirty="0">
                          <a:solidFill>
                            <a:srgbClr val="787878"/>
                          </a:solidFill>
                        </a:rPr>
                        <a:t>(E)</a:t>
                      </a:r>
                    </a:p>
                  </a:txBody>
                  <a:tcPr anchor="b"/>
                </a:tc>
                <a:tc>
                  <a:txBody>
                    <a:bodyPr/>
                    <a:lstStyle/>
                    <a:p>
                      <a:pPr algn="ctr"/>
                      <a:r>
                        <a:rPr lang="en-US" sz="1000" dirty="0">
                          <a:solidFill>
                            <a:srgbClr val="787878"/>
                          </a:solidFill>
                        </a:rPr>
                        <a:t>65 or older</a:t>
                      </a:r>
                    </a:p>
                    <a:p>
                      <a:pPr algn="ctr"/>
                      <a:r>
                        <a:rPr lang="en-US" sz="1000" dirty="0">
                          <a:solidFill>
                            <a:srgbClr val="787878"/>
                          </a:solidFill>
                        </a:rPr>
                        <a:t>(F)</a:t>
                      </a:r>
                    </a:p>
                  </a:txBody>
                  <a:tcPr anchor="b"/>
                </a:tc>
                <a:tc>
                  <a:txBody>
                    <a:bodyPr/>
                    <a:lstStyle/>
                    <a:p>
                      <a:pPr algn="ctr"/>
                      <a:r>
                        <a:rPr lang="en-US" sz="1000" dirty="0">
                          <a:solidFill>
                            <a:srgbClr val="787878"/>
                          </a:solidFill>
                        </a:rPr>
                        <a:t>Less than College</a:t>
                      </a:r>
                    </a:p>
                    <a:p>
                      <a:pPr algn="ctr"/>
                      <a:r>
                        <a:rPr lang="en-US" sz="1000" dirty="0">
                          <a:solidFill>
                            <a:srgbClr val="787878"/>
                          </a:solidFill>
                        </a:rPr>
                        <a:t>(G)</a:t>
                      </a:r>
                    </a:p>
                  </a:txBody>
                  <a:tcPr anchor="b"/>
                </a:tc>
                <a:tc>
                  <a:txBody>
                    <a:bodyPr/>
                    <a:lstStyle/>
                    <a:p>
                      <a:pPr algn="ctr"/>
                      <a:r>
                        <a:rPr lang="en-US" sz="1000" dirty="0">
                          <a:solidFill>
                            <a:srgbClr val="787878"/>
                          </a:solidFill>
                        </a:rPr>
                        <a:t>Some college</a:t>
                      </a:r>
                    </a:p>
                    <a:p>
                      <a:pPr algn="ctr"/>
                      <a:r>
                        <a:rPr lang="en-US" sz="1000" dirty="0">
                          <a:solidFill>
                            <a:srgbClr val="787878"/>
                          </a:solidFill>
                        </a:rPr>
                        <a:t>(H)</a:t>
                      </a:r>
                    </a:p>
                  </a:txBody>
                  <a:tcPr anchor="b"/>
                </a:tc>
                <a:tc>
                  <a:txBody>
                    <a:bodyPr/>
                    <a:lstStyle/>
                    <a:p>
                      <a:pPr algn="ctr"/>
                      <a:r>
                        <a:rPr lang="en-US" sz="1000" dirty="0">
                          <a:solidFill>
                            <a:srgbClr val="787878"/>
                          </a:solidFill>
                        </a:rPr>
                        <a:t>College or more</a:t>
                      </a:r>
                      <a:br>
                        <a:rPr lang="en-US" sz="1000" dirty="0">
                          <a:solidFill>
                            <a:srgbClr val="787878"/>
                          </a:solidFill>
                        </a:rPr>
                      </a:br>
                      <a:r>
                        <a:rPr lang="en-US" sz="1000" dirty="0">
                          <a:solidFill>
                            <a:srgbClr val="787878"/>
                          </a:solidFill>
                        </a:rPr>
                        <a:t>(I)</a:t>
                      </a:r>
                    </a:p>
                  </a:txBody>
                  <a:tcPr anchor="b"/>
                </a:tc>
                <a:extLst>
                  <a:ext uri="{0D108BD9-81ED-4DB2-BD59-A6C34878D82A}">
                    <a16:rowId xmlns:a16="http://schemas.microsoft.com/office/drawing/2014/main" val="2101787618"/>
                  </a:ext>
                </a:extLst>
              </a:tr>
              <a:tr h="182880">
                <a:tc>
                  <a:txBody>
                    <a:bodyPr/>
                    <a:lstStyle/>
                    <a:p>
                      <a:pPr marL="0"/>
                      <a:r>
                        <a:rPr lang="en-US" sz="1100" dirty="0">
                          <a:solidFill>
                            <a:srgbClr val="787878"/>
                          </a:solidFill>
                        </a:rPr>
                        <a:t>Total</a:t>
                      </a:r>
                    </a:p>
                  </a:txBody>
                  <a:tcPr anchor="ctr"/>
                </a:tc>
                <a:tc>
                  <a:txBody>
                    <a:bodyPr/>
                    <a:lstStyle/>
                    <a:p>
                      <a:pPr algn="ctr"/>
                      <a:r>
                        <a:rPr lang="en-US" sz="1000" kern="1200" dirty="0">
                          <a:solidFill>
                            <a:srgbClr val="787878"/>
                          </a:solidFill>
                          <a:latin typeface="+mn-lt"/>
                          <a:ea typeface="+mn-ea"/>
                          <a:cs typeface="+mn-cs"/>
                        </a:rPr>
                        <a:t>783</a:t>
                      </a:r>
                    </a:p>
                  </a:txBody>
                  <a:tcPr anchor="ctr"/>
                </a:tc>
                <a:tc>
                  <a:txBody>
                    <a:bodyPr/>
                    <a:lstStyle/>
                    <a:p>
                      <a:pPr algn="ctr"/>
                      <a:r>
                        <a:rPr lang="en-US" sz="1000" kern="1200" dirty="0">
                          <a:solidFill>
                            <a:srgbClr val="787878"/>
                          </a:solidFill>
                          <a:latin typeface="+mn-lt"/>
                          <a:ea typeface="+mn-ea"/>
                          <a:cs typeface="+mn-cs"/>
                        </a:rPr>
                        <a:t>204</a:t>
                      </a:r>
                    </a:p>
                  </a:txBody>
                  <a:tcPr anchor="ctr"/>
                </a:tc>
                <a:tc>
                  <a:txBody>
                    <a:bodyPr/>
                    <a:lstStyle/>
                    <a:p>
                      <a:pPr algn="ctr"/>
                      <a:r>
                        <a:rPr lang="en-US" sz="1000" kern="1200" dirty="0">
                          <a:solidFill>
                            <a:srgbClr val="787878"/>
                          </a:solidFill>
                          <a:latin typeface="+mn-lt"/>
                          <a:ea typeface="+mn-ea"/>
                          <a:cs typeface="+mn-cs"/>
                        </a:rPr>
                        <a:t>576</a:t>
                      </a:r>
                    </a:p>
                  </a:txBody>
                  <a:tcPr anchor="ctr"/>
                </a:tc>
                <a:tc>
                  <a:txBody>
                    <a:bodyPr/>
                    <a:lstStyle/>
                    <a:p>
                      <a:pPr algn="ctr"/>
                      <a:r>
                        <a:rPr lang="en-US" sz="1000" kern="1200" dirty="0">
                          <a:solidFill>
                            <a:srgbClr val="787878"/>
                          </a:solidFill>
                          <a:latin typeface="+mn-lt"/>
                          <a:ea typeface="+mn-ea"/>
                          <a:cs typeface="+mn-cs"/>
                        </a:rPr>
                        <a:t>198</a:t>
                      </a:r>
                    </a:p>
                  </a:txBody>
                  <a:tcPr anchor="ctr"/>
                </a:tc>
                <a:tc>
                  <a:txBody>
                    <a:bodyPr/>
                    <a:lstStyle/>
                    <a:p>
                      <a:pPr algn="ctr"/>
                      <a:r>
                        <a:rPr lang="en-US" sz="1000" kern="1200" dirty="0">
                          <a:solidFill>
                            <a:srgbClr val="787878"/>
                          </a:solidFill>
                          <a:latin typeface="+mn-lt"/>
                          <a:ea typeface="+mn-ea"/>
                          <a:cs typeface="+mn-cs"/>
                        </a:rPr>
                        <a:t>257</a:t>
                      </a:r>
                    </a:p>
                  </a:txBody>
                  <a:tcPr anchor="ctr"/>
                </a:tc>
                <a:tc>
                  <a:txBody>
                    <a:bodyPr/>
                    <a:lstStyle/>
                    <a:p>
                      <a:pPr algn="ctr"/>
                      <a:r>
                        <a:rPr lang="en-US" sz="1000" kern="1200" dirty="0">
                          <a:solidFill>
                            <a:srgbClr val="787878"/>
                          </a:solidFill>
                          <a:latin typeface="+mn-lt"/>
                          <a:ea typeface="+mn-ea"/>
                          <a:cs typeface="+mn-cs"/>
                        </a:rPr>
                        <a:t>184</a:t>
                      </a:r>
                    </a:p>
                  </a:txBody>
                  <a:tcPr anchor="ctr"/>
                </a:tc>
                <a:tc>
                  <a:txBody>
                    <a:bodyPr/>
                    <a:lstStyle/>
                    <a:p>
                      <a:pPr algn="ctr"/>
                      <a:r>
                        <a:rPr lang="en-US" sz="1000" kern="1200" dirty="0">
                          <a:solidFill>
                            <a:srgbClr val="787878"/>
                          </a:solidFill>
                          <a:latin typeface="+mn-lt"/>
                          <a:ea typeface="+mn-ea"/>
                          <a:cs typeface="+mn-cs"/>
                        </a:rPr>
                        <a:t>144</a:t>
                      </a:r>
                    </a:p>
                  </a:txBody>
                  <a:tcPr anchor="ctr"/>
                </a:tc>
                <a:tc>
                  <a:txBody>
                    <a:bodyPr/>
                    <a:lstStyle/>
                    <a:p>
                      <a:pPr algn="ctr"/>
                      <a:r>
                        <a:rPr lang="en-US" sz="1000" kern="1200" dirty="0">
                          <a:solidFill>
                            <a:srgbClr val="787878"/>
                          </a:solidFill>
                          <a:latin typeface="+mn-lt"/>
                          <a:ea typeface="+mn-ea"/>
                          <a:cs typeface="+mn-cs"/>
                        </a:rPr>
                        <a:t>205</a:t>
                      </a:r>
                    </a:p>
                  </a:txBody>
                  <a:tcPr anchor="ctr"/>
                </a:tc>
                <a:tc>
                  <a:txBody>
                    <a:bodyPr/>
                    <a:lstStyle/>
                    <a:p>
                      <a:pPr algn="ctr"/>
                      <a:r>
                        <a:rPr lang="en-US" sz="1000" kern="1200" dirty="0">
                          <a:solidFill>
                            <a:srgbClr val="787878"/>
                          </a:solidFill>
                          <a:latin typeface="+mn-lt"/>
                          <a:ea typeface="+mn-ea"/>
                          <a:cs typeface="+mn-cs"/>
                        </a:rPr>
                        <a:t>262</a:t>
                      </a:r>
                    </a:p>
                  </a:txBody>
                  <a:tcPr anchor="ctr"/>
                </a:tc>
                <a:tc>
                  <a:txBody>
                    <a:bodyPr/>
                    <a:lstStyle/>
                    <a:p>
                      <a:pPr algn="ctr"/>
                      <a:r>
                        <a:rPr lang="en-US" sz="1000" kern="1200" dirty="0">
                          <a:solidFill>
                            <a:srgbClr val="787878"/>
                          </a:solidFill>
                          <a:latin typeface="+mn-lt"/>
                          <a:ea typeface="+mn-ea"/>
                          <a:cs typeface="+mn-cs"/>
                        </a:rPr>
                        <a:t>316</a:t>
                      </a:r>
                    </a:p>
                  </a:txBody>
                  <a:tcPr anchor="ctr"/>
                </a:tc>
                <a:extLst>
                  <a:ext uri="{0D108BD9-81ED-4DB2-BD59-A6C34878D82A}">
                    <a16:rowId xmlns:a16="http://schemas.microsoft.com/office/drawing/2014/main" val="3808078870"/>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787878"/>
                          </a:solidFill>
                        </a:rPr>
                        <a:t>Driving in Texas Compared to Other States</a:t>
                      </a:r>
                    </a:p>
                  </a:txBody>
                  <a:tcPr anchor="ctr"/>
                </a:tc>
                <a:tc>
                  <a:txBody>
                    <a:bodyPr/>
                    <a:lstStyle/>
                    <a:p>
                      <a:pPr algn="ctr" fontAlgn="t"/>
                      <a:endParaRPr lang="en-US" sz="1100" b="0" i="0" u="none" strike="noStrike" dirty="0">
                        <a:solidFill>
                          <a:srgbClr val="787878"/>
                        </a:solidFill>
                        <a:effectLst/>
                        <a:latin typeface="+mn-lt"/>
                      </a:endParaRPr>
                    </a:p>
                  </a:txBody>
                  <a:tcPr marL="7620" marR="7620" marT="7620" marB="0" anchor="ctr"/>
                </a:tc>
                <a:tc>
                  <a:txBody>
                    <a:bodyPr/>
                    <a:lstStyle/>
                    <a:p>
                      <a:pPr algn="ctr" fontAlgn="t"/>
                      <a:endParaRPr lang="en-US" sz="1100" b="0" i="0" u="none" strike="noStrike" dirty="0">
                        <a:solidFill>
                          <a:srgbClr val="787878"/>
                        </a:solidFill>
                        <a:effectLst/>
                        <a:latin typeface="+mn-lt"/>
                      </a:endParaRPr>
                    </a:p>
                  </a:txBody>
                  <a:tcPr marL="7620" marR="7620" marT="7620" marB="0" anchor="ctr">
                    <a:lnB w="12700" cap="flat" cmpd="sng" algn="ctr">
                      <a:solidFill>
                        <a:schemeClr val="tx1"/>
                      </a:solidFill>
                      <a:prstDash val="dash"/>
                      <a:round/>
                      <a:headEnd type="none" w="med" len="med"/>
                      <a:tailEnd type="none" w="med" len="med"/>
                    </a:lnB>
                  </a:tcPr>
                </a:tc>
                <a:tc>
                  <a:txBody>
                    <a:bodyPr/>
                    <a:lstStyle/>
                    <a:p>
                      <a:pPr algn="ctr" fontAlgn="t"/>
                      <a:endParaRPr lang="en-US" sz="1100" b="0" i="0" u="none" strike="noStrike" dirty="0">
                        <a:solidFill>
                          <a:srgbClr val="787878"/>
                        </a:solidFill>
                        <a:effectLst/>
                        <a:latin typeface="+mn-lt"/>
                      </a:endParaRPr>
                    </a:p>
                  </a:txBody>
                  <a:tcPr marL="7620" marR="7620" marT="7620" marB="0" anchor="ctr"/>
                </a:tc>
                <a:tc>
                  <a:txBody>
                    <a:bodyPr/>
                    <a:lstStyle/>
                    <a:p>
                      <a:pPr algn="ctr" fontAlgn="t"/>
                      <a:endParaRPr lang="en-US" sz="1100" b="0" i="0" u="none" strike="noStrike" baseline="30000" dirty="0">
                        <a:solidFill>
                          <a:srgbClr val="787878"/>
                        </a:solidFill>
                        <a:effectLst/>
                        <a:latin typeface="+mn-lt"/>
                      </a:endParaRPr>
                    </a:p>
                  </a:txBody>
                  <a:tcPr marL="7620" marR="7620" marT="7620" marB="0" anchor="ctr">
                    <a:lnB w="12700" cap="flat" cmpd="sng" algn="ctr">
                      <a:solidFill>
                        <a:schemeClr val="tx1"/>
                      </a:solidFill>
                      <a:prstDash val="dash"/>
                      <a:round/>
                      <a:headEnd type="none" w="med" len="med"/>
                      <a:tailEnd type="none" w="med" len="med"/>
                    </a:lnB>
                  </a:tcPr>
                </a:tc>
                <a:tc>
                  <a:txBody>
                    <a:bodyPr/>
                    <a:lstStyle/>
                    <a:p>
                      <a:pPr algn="ctr" fontAlgn="t"/>
                      <a:endParaRPr lang="en-US" sz="1100" b="0" i="0" u="none" strike="noStrike" dirty="0">
                        <a:solidFill>
                          <a:srgbClr val="787878"/>
                        </a:solidFill>
                        <a:effectLst/>
                        <a:latin typeface="+mn-lt"/>
                      </a:endParaRPr>
                    </a:p>
                  </a:txBody>
                  <a:tcPr marL="7620" marR="7620" marT="7620" marB="0" anchor="ctr">
                    <a:lnB w="12700" cap="flat" cmpd="sng" algn="ctr">
                      <a:solidFill>
                        <a:schemeClr val="tx1"/>
                      </a:solidFill>
                      <a:prstDash val="dash"/>
                      <a:round/>
                      <a:headEnd type="none" w="med" len="med"/>
                      <a:tailEnd type="none" w="med" len="med"/>
                    </a:lnB>
                  </a:tcPr>
                </a:tc>
                <a:tc>
                  <a:txBody>
                    <a:bodyPr/>
                    <a:lstStyle/>
                    <a:p>
                      <a:pPr algn="ctr" fontAlgn="t"/>
                      <a:endParaRPr lang="en-US" sz="1100" b="0" i="0" u="none" strike="noStrike" dirty="0">
                        <a:solidFill>
                          <a:srgbClr val="787878"/>
                        </a:solidFill>
                        <a:effectLst/>
                        <a:latin typeface="+mn-lt"/>
                      </a:endParaRPr>
                    </a:p>
                  </a:txBody>
                  <a:tcPr marL="7620" marR="7620" marT="7620" marB="0" anchor="ctr"/>
                </a:tc>
                <a:tc>
                  <a:txBody>
                    <a:bodyPr/>
                    <a:lstStyle/>
                    <a:p>
                      <a:pPr algn="ctr" fontAlgn="t"/>
                      <a:endParaRPr lang="en-US" sz="1100" b="0" i="0" u="none" strike="noStrike" dirty="0">
                        <a:solidFill>
                          <a:srgbClr val="787878"/>
                        </a:solidFill>
                        <a:effectLst/>
                        <a:latin typeface="+mn-lt"/>
                      </a:endParaRPr>
                    </a:p>
                  </a:txBody>
                  <a:tcPr marL="7620" marR="7620" marT="7620" marB="0" anchor="ctr"/>
                </a:tc>
                <a:tc>
                  <a:txBody>
                    <a:bodyPr/>
                    <a:lstStyle/>
                    <a:p>
                      <a:pPr algn="ctr" fontAlgn="t"/>
                      <a:endParaRPr lang="en-US" sz="1100" b="0" i="0" u="none" strike="noStrike" dirty="0">
                        <a:solidFill>
                          <a:srgbClr val="787878"/>
                        </a:solidFill>
                        <a:effectLst/>
                        <a:latin typeface="+mn-lt"/>
                      </a:endParaRPr>
                    </a:p>
                  </a:txBody>
                  <a:tcPr marL="7620" marR="7620" marT="7620" marB="0" anchor="ctr"/>
                </a:tc>
                <a:tc>
                  <a:txBody>
                    <a:bodyPr/>
                    <a:lstStyle/>
                    <a:p>
                      <a:pPr algn="ctr" fontAlgn="t"/>
                      <a:endParaRPr lang="en-US" sz="1100" b="0" i="0" u="none" strike="noStrike" dirty="0">
                        <a:solidFill>
                          <a:srgbClr val="787878"/>
                        </a:solidFill>
                        <a:effectLst/>
                        <a:latin typeface="+mn-lt"/>
                      </a:endParaRPr>
                    </a:p>
                  </a:txBody>
                  <a:tcPr marL="7620" marR="7620" marT="7620" marB="0" anchor="ctr"/>
                </a:tc>
                <a:tc>
                  <a:txBody>
                    <a:bodyPr/>
                    <a:lstStyle/>
                    <a:p>
                      <a:pPr algn="ctr" fontAlgn="t"/>
                      <a:endParaRPr lang="en-US" sz="1100" b="0" i="0" u="none" strike="noStrike" dirty="0">
                        <a:solidFill>
                          <a:srgbClr val="787878"/>
                        </a:solidFill>
                        <a:effectLst/>
                        <a:latin typeface="+mn-lt"/>
                      </a:endParaRPr>
                    </a:p>
                  </a:txBody>
                  <a:tcPr marL="7620" marR="7620" marT="7620" marB="0" anchor="ctr"/>
                </a:tc>
                <a:extLst>
                  <a:ext uri="{0D108BD9-81ED-4DB2-BD59-A6C34878D82A}">
                    <a16:rowId xmlns:a16="http://schemas.microsoft.com/office/drawing/2014/main" val="3199653597"/>
                  </a:ext>
                </a:extLst>
              </a:tr>
              <a:tr h="182880">
                <a:tc>
                  <a:txBody>
                    <a:bodyPr/>
                    <a:lstStyle/>
                    <a:p>
                      <a:pPr marL="91440"/>
                      <a:r>
                        <a:rPr lang="en-US" sz="1100" dirty="0">
                          <a:solidFill>
                            <a:srgbClr val="787878"/>
                          </a:solidFill>
                        </a:rPr>
                        <a:t>Safer to drive in states that have legalized marijuana than it is to drive in Texas</a:t>
                      </a:r>
                    </a:p>
                  </a:txBody>
                  <a:tcPr anchor="ctr"/>
                </a:tc>
                <a:tc>
                  <a:txBody>
                    <a:bodyPr/>
                    <a:lstStyle/>
                    <a:p>
                      <a:pPr algn="ctr" fontAlgn="t"/>
                      <a:r>
                        <a:rPr lang="en-US" sz="1000" kern="1200" dirty="0">
                          <a:solidFill>
                            <a:srgbClr val="787878"/>
                          </a:solidFill>
                          <a:latin typeface="+mn-lt"/>
                          <a:ea typeface="+mn-ea"/>
                          <a:cs typeface="+mn-cs"/>
                        </a:rPr>
                        <a:t>13%</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000" b="1" kern="1200" dirty="0">
                          <a:solidFill>
                            <a:srgbClr val="787878"/>
                          </a:solidFill>
                          <a:latin typeface="+mn-lt"/>
                          <a:ea typeface="+mn-ea"/>
                          <a:cs typeface="+mn-cs"/>
                        </a:rPr>
                        <a:t>17%</a:t>
                      </a:r>
                      <a:r>
                        <a:rPr lang="en-US" sz="1000" b="1" u="none" strike="noStrike" kern="1200" baseline="30000" dirty="0">
                          <a:solidFill>
                            <a:srgbClr val="787878"/>
                          </a:solidFill>
                          <a:effectLst/>
                          <a:latin typeface="+mn-lt"/>
                          <a:ea typeface="+mn-ea"/>
                          <a:cs typeface="+mn-cs"/>
                        </a:rPr>
                        <a:t>B</a:t>
                      </a:r>
                      <a:endParaRPr lang="en-US" sz="1000" b="1" kern="1200" dirty="0">
                        <a:solidFill>
                          <a:srgbClr val="787878"/>
                        </a:solidFill>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000" kern="1200" dirty="0">
                          <a:solidFill>
                            <a:srgbClr val="787878"/>
                          </a:solidFill>
                          <a:latin typeface="+mn-lt"/>
                          <a:ea typeface="+mn-ea"/>
                          <a:cs typeface="+mn-cs"/>
                        </a:rPr>
                        <a:t>10%</a:t>
                      </a: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t"/>
                      <a:r>
                        <a:rPr lang="en-US" sz="1000" b="1" kern="1200" dirty="0">
                          <a:solidFill>
                            <a:srgbClr val="787878"/>
                          </a:solidFill>
                          <a:latin typeface="+mn-lt"/>
                          <a:ea typeface="+mn-ea"/>
                          <a:cs typeface="+mn-cs"/>
                        </a:rPr>
                        <a:t>22%</a:t>
                      </a:r>
                      <a:r>
                        <a:rPr lang="en-US" sz="1000" b="1" u="none" strike="noStrike" kern="1200" baseline="30000" dirty="0">
                          <a:solidFill>
                            <a:srgbClr val="787878"/>
                          </a:solidFill>
                          <a:effectLst/>
                          <a:latin typeface="+mn-lt"/>
                          <a:ea typeface="+mn-ea"/>
                          <a:cs typeface="+mn-cs"/>
                        </a:rPr>
                        <a:t>EF</a:t>
                      </a:r>
                      <a:endParaRPr lang="en-US" sz="1000" b="1" kern="1200" dirty="0">
                        <a:solidFill>
                          <a:srgbClr val="787878"/>
                        </a:solidFill>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000" b="1" kern="1200" dirty="0">
                          <a:solidFill>
                            <a:srgbClr val="787878"/>
                          </a:solidFill>
                          <a:latin typeface="+mn-lt"/>
                          <a:ea typeface="+mn-ea"/>
                          <a:cs typeface="+mn-cs"/>
                        </a:rPr>
                        <a:t>20%</a:t>
                      </a:r>
                      <a:r>
                        <a:rPr lang="en-US" sz="1000" b="1" u="none" strike="noStrike" kern="1200" baseline="30000" dirty="0">
                          <a:solidFill>
                            <a:srgbClr val="787878"/>
                          </a:solidFill>
                          <a:effectLst/>
                          <a:latin typeface="+mn-lt"/>
                          <a:ea typeface="+mn-ea"/>
                          <a:cs typeface="+mn-cs"/>
                        </a:rPr>
                        <a:t>EF</a:t>
                      </a:r>
                      <a:endParaRPr lang="en-US" sz="1000" b="1" kern="1200" dirty="0">
                        <a:solidFill>
                          <a:srgbClr val="787878"/>
                        </a:solidFill>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000" kern="1200" dirty="0">
                          <a:solidFill>
                            <a:srgbClr val="787878"/>
                          </a:solidFill>
                          <a:latin typeface="+mn-lt"/>
                          <a:ea typeface="+mn-ea"/>
                          <a:cs typeface="+mn-cs"/>
                        </a:rPr>
                        <a:t>7%</a:t>
                      </a:r>
                    </a:p>
                  </a:txBody>
                  <a:tcPr marL="7620" marR="7620" marT="7620" marB="0"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algn="ctr" fontAlgn="t"/>
                      <a:r>
                        <a:rPr lang="en-US" sz="1000" kern="1200" dirty="0">
                          <a:solidFill>
                            <a:srgbClr val="787878"/>
                          </a:solidFill>
                          <a:latin typeface="+mn-lt"/>
                          <a:ea typeface="+mn-ea"/>
                          <a:cs typeface="+mn-cs"/>
                        </a:rPr>
                        <a:t>2%</a:t>
                      </a:r>
                    </a:p>
                  </a:txBody>
                  <a:tcPr marL="7620" marR="7620" marT="7620" marB="0" anchor="ctr"/>
                </a:tc>
                <a:tc>
                  <a:txBody>
                    <a:bodyPr/>
                    <a:lstStyle/>
                    <a:p>
                      <a:pPr algn="ctr" fontAlgn="t"/>
                      <a:r>
                        <a:rPr lang="en-US" sz="1000" kern="1200" dirty="0">
                          <a:solidFill>
                            <a:srgbClr val="787878"/>
                          </a:solidFill>
                          <a:latin typeface="+mn-lt"/>
                          <a:ea typeface="+mn-ea"/>
                          <a:cs typeface="+mn-cs"/>
                        </a:rPr>
                        <a:t>19%</a:t>
                      </a:r>
                    </a:p>
                  </a:txBody>
                  <a:tcPr marL="7620" marR="7620" marT="7620" marB="0" anchor="ctr"/>
                </a:tc>
                <a:tc>
                  <a:txBody>
                    <a:bodyPr/>
                    <a:lstStyle/>
                    <a:p>
                      <a:pPr algn="ctr" fontAlgn="t"/>
                      <a:r>
                        <a:rPr lang="en-US" sz="1000" kern="1200" dirty="0">
                          <a:solidFill>
                            <a:srgbClr val="787878"/>
                          </a:solidFill>
                          <a:latin typeface="+mn-lt"/>
                          <a:ea typeface="+mn-ea"/>
                          <a:cs typeface="+mn-cs"/>
                        </a:rPr>
                        <a:t>10%</a:t>
                      </a:r>
                    </a:p>
                  </a:txBody>
                  <a:tcPr marL="7620" marR="7620" marT="7620" marB="0" anchor="ctr"/>
                </a:tc>
                <a:tc>
                  <a:txBody>
                    <a:bodyPr/>
                    <a:lstStyle/>
                    <a:p>
                      <a:pPr algn="ctr" fontAlgn="t"/>
                      <a:r>
                        <a:rPr lang="en-US" sz="1000" kern="1200" dirty="0">
                          <a:solidFill>
                            <a:srgbClr val="787878"/>
                          </a:solidFill>
                          <a:latin typeface="+mn-lt"/>
                          <a:ea typeface="+mn-ea"/>
                          <a:cs typeface="+mn-cs"/>
                        </a:rPr>
                        <a:t>12%</a:t>
                      </a:r>
                    </a:p>
                  </a:txBody>
                  <a:tcPr marL="7620" marR="7620" marT="7620" marB="0" anchor="ctr"/>
                </a:tc>
                <a:extLst>
                  <a:ext uri="{0D108BD9-81ED-4DB2-BD59-A6C34878D82A}">
                    <a16:rowId xmlns:a16="http://schemas.microsoft.com/office/drawing/2014/main" val="3512869750"/>
                  </a:ext>
                </a:extLst>
              </a:tr>
              <a:tr h="182880">
                <a:tc>
                  <a:txBody>
                    <a:bodyPr/>
                    <a:lstStyle/>
                    <a:p>
                      <a:pPr marL="91440"/>
                      <a:r>
                        <a:rPr lang="en-US" sz="1100" dirty="0">
                          <a:solidFill>
                            <a:srgbClr val="787878"/>
                          </a:solidFill>
                        </a:rPr>
                        <a:t>Equally safe to drive in states that have legalized marijuana as it is to drive in Texas</a:t>
                      </a:r>
                    </a:p>
                  </a:txBody>
                  <a:tcPr anchor="ctr"/>
                </a:tc>
                <a:tc>
                  <a:txBody>
                    <a:bodyPr/>
                    <a:lstStyle/>
                    <a:p>
                      <a:pPr algn="ctr" fontAlgn="t"/>
                      <a:r>
                        <a:rPr lang="en-US" sz="1000" kern="1200" dirty="0">
                          <a:solidFill>
                            <a:srgbClr val="787878"/>
                          </a:solidFill>
                          <a:latin typeface="+mn-lt"/>
                          <a:ea typeface="+mn-ea"/>
                          <a:cs typeface="+mn-cs"/>
                        </a:rPr>
                        <a:t>50%</a:t>
                      </a:r>
                    </a:p>
                  </a:txBody>
                  <a:tcPr marL="7620" marR="7620" marT="7620" marB="0" anchor="ctr"/>
                </a:tc>
                <a:tc>
                  <a:txBody>
                    <a:bodyPr/>
                    <a:lstStyle/>
                    <a:p>
                      <a:pPr algn="ctr" fontAlgn="t"/>
                      <a:r>
                        <a:rPr lang="en-US" sz="1000" kern="1200" dirty="0">
                          <a:solidFill>
                            <a:srgbClr val="787878"/>
                          </a:solidFill>
                          <a:latin typeface="+mn-lt"/>
                          <a:ea typeface="+mn-ea"/>
                          <a:cs typeface="+mn-cs"/>
                        </a:rPr>
                        <a:t>45%</a:t>
                      </a:r>
                    </a:p>
                  </a:txBody>
                  <a:tcPr marL="7620" marR="7620" marT="7620" marB="0" anchor="ctr">
                    <a:lnT w="12700" cap="flat" cmpd="sng" algn="ctr">
                      <a:solidFill>
                        <a:schemeClr val="tx1"/>
                      </a:solidFill>
                      <a:prstDash val="dash"/>
                      <a:round/>
                      <a:headEnd type="none" w="med" len="med"/>
                      <a:tailEnd type="none" w="med" len="med"/>
                    </a:lnT>
                  </a:tcPr>
                </a:tc>
                <a:tc>
                  <a:txBody>
                    <a:bodyPr/>
                    <a:lstStyle/>
                    <a:p>
                      <a:pPr algn="ctr" fontAlgn="t"/>
                      <a:r>
                        <a:rPr lang="en-US" sz="1000" kern="1200" dirty="0">
                          <a:solidFill>
                            <a:srgbClr val="787878"/>
                          </a:solidFill>
                          <a:latin typeface="+mn-lt"/>
                          <a:ea typeface="+mn-ea"/>
                          <a:cs typeface="+mn-cs"/>
                        </a:rPr>
                        <a:t>54%</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000" b="1" kern="1200" dirty="0">
                          <a:solidFill>
                            <a:srgbClr val="787878"/>
                          </a:solidFill>
                          <a:latin typeface="+mn-lt"/>
                          <a:ea typeface="+mn-ea"/>
                          <a:cs typeface="+mn-cs"/>
                        </a:rPr>
                        <a:t>56%</a:t>
                      </a:r>
                      <a:r>
                        <a:rPr lang="en-US" sz="1000" b="1" u="none" strike="noStrike" kern="1200" baseline="30000" dirty="0">
                          <a:solidFill>
                            <a:srgbClr val="787878"/>
                          </a:solidFill>
                          <a:effectLst/>
                          <a:latin typeface="+mn-lt"/>
                          <a:ea typeface="+mn-ea"/>
                          <a:cs typeface="+mn-cs"/>
                        </a:rPr>
                        <a:t>F</a:t>
                      </a:r>
                      <a:endParaRPr lang="en-US" sz="1000" b="1" kern="1200" dirty="0">
                        <a:solidFill>
                          <a:srgbClr val="787878"/>
                        </a:solidFill>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000" kern="1200" dirty="0">
                          <a:solidFill>
                            <a:srgbClr val="787878"/>
                          </a:solidFill>
                          <a:latin typeface="+mn-lt"/>
                          <a:ea typeface="+mn-ea"/>
                          <a:cs typeface="+mn-cs"/>
                        </a:rPr>
                        <a:t>46%</a:t>
                      </a: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fontAlgn="t"/>
                      <a:r>
                        <a:rPr lang="en-US" sz="1000" b="1" i="0" kern="1200" dirty="0">
                          <a:solidFill>
                            <a:srgbClr val="787878"/>
                          </a:solidFill>
                          <a:latin typeface="+mn-lt"/>
                          <a:ea typeface="+mn-ea"/>
                          <a:cs typeface="+mn-cs"/>
                        </a:rPr>
                        <a:t>59%</a:t>
                      </a:r>
                      <a:r>
                        <a:rPr lang="en-US" sz="1000" b="1" i="0" u="none" strike="noStrike" kern="1200" baseline="30000" dirty="0">
                          <a:solidFill>
                            <a:srgbClr val="787878"/>
                          </a:solidFill>
                          <a:effectLst/>
                          <a:latin typeface="+mn-lt"/>
                          <a:ea typeface="+mn-ea"/>
                          <a:cs typeface="+mn-cs"/>
                        </a:rPr>
                        <a:t>F</a:t>
                      </a:r>
                      <a:endParaRPr lang="en-US" sz="1000" b="1" i="0" kern="1200" dirty="0">
                        <a:solidFill>
                          <a:srgbClr val="787878"/>
                        </a:solidFill>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000" kern="1200" dirty="0">
                          <a:solidFill>
                            <a:srgbClr val="787878"/>
                          </a:solidFill>
                          <a:latin typeface="+mn-lt"/>
                          <a:ea typeface="+mn-ea"/>
                          <a:cs typeface="+mn-cs"/>
                        </a:rPr>
                        <a:t>38%</a:t>
                      </a:r>
                    </a:p>
                  </a:txBody>
                  <a:tcPr marL="7620" marR="7620" marT="7620" marB="0"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algn="ctr" fontAlgn="t"/>
                      <a:r>
                        <a:rPr lang="en-US" sz="1000" kern="1200" dirty="0">
                          <a:solidFill>
                            <a:srgbClr val="787878"/>
                          </a:solidFill>
                          <a:latin typeface="+mn-lt"/>
                          <a:ea typeface="+mn-ea"/>
                          <a:cs typeface="+mn-cs"/>
                        </a:rPr>
                        <a:t>48%</a:t>
                      </a:r>
                    </a:p>
                  </a:txBody>
                  <a:tcPr marL="7620" marR="7620" marT="7620" marB="0" anchor="ctr"/>
                </a:tc>
                <a:tc>
                  <a:txBody>
                    <a:bodyPr/>
                    <a:lstStyle/>
                    <a:p>
                      <a:pPr algn="ctr" fontAlgn="t"/>
                      <a:r>
                        <a:rPr lang="en-US" sz="1000" kern="1200" dirty="0">
                          <a:solidFill>
                            <a:srgbClr val="787878"/>
                          </a:solidFill>
                          <a:latin typeface="+mn-lt"/>
                          <a:ea typeface="+mn-ea"/>
                          <a:cs typeface="+mn-cs"/>
                        </a:rPr>
                        <a:t>57%</a:t>
                      </a:r>
                    </a:p>
                  </a:txBody>
                  <a:tcPr marL="7620" marR="7620" marT="7620" marB="0" anchor="ctr"/>
                </a:tc>
                <a:tc>
                  <a:txBody>
                    <a:bodyPr/>
                    <a:lstStyle/>
                    <a:p>
                      <a:pPr algn="ctr" fontAlgn="t"/>
                      <a:r>
                        <a:rPr lang="en-US" sz="1000" kern="1200" dirty="0">
                          <a:solidFill>
                            <a:srgbClr val="787878"/>
                          </a:solidFill>
                          <a:latin typeface="+mn-lt"/>
                          <a:ea typeface="+mn-ea"/>
                          <a:cs typeface="+mn-cs"/>
                        </a:rPr>
                        <a:t>48%</a:t>
                      </a:r>
                    </a:p>
                  </a:txBody>
                  <a:tcPr marL="7620" marR="7620" marT="7620" marB="0" anchor="ctr"/>
                </a:tc>
                <a:extLst>
                  <a:ext uri="{0D108BD9-81ED-4DB2-BD59-A6C34878D82A}">
                    <a16:rowId xmlns:a16="http://schemas.microsoft.com/office/drawing/2014/main" val="3132470888"/>
                  </a:ext>
                </a:extLst>
              </a:tr>
              <a:tr h="182880">
                <a:tc>
                  <a:txBody>
                    <a:bodyPr/>
                    <a:lstStyle/>
                    <a:p>
                      <a:pPr marL="91440"/>
                      <a:r>
                        <a:rPr lang="en-US" sz="1100" dirty="0">
                          <a:solidFill>
                            <a:srgbClr val="787878"/>
                          </a:solidFill>
                        </a:rPr>
                        <a:t>More dangerous to drive in states that have legalized marijuana than it is to drive in Texas</a:t>
                      </a:r>
                    </a:p>
                  </a:txBody>
                  <a:tcPr anchor="ctr"/>
                </a:tc>
                <a:tc>
                  <a:txBody>
                    <a:bodyPr/>
                    <a:lstStyle/>
                    <a:p>
                      <a:pPr algn="ctr" fontAlgn="t"/>
                      <a:r>
                        <a:rPr lang="en-US" sz="1000" kern="1200" dirty="0">
                          <a:solidFill>
                            <a:srgbClr val="787878"/>
                          </a:solidFill>
                          <a:latin typeface="+mn-lt"/>
                          <a:ea typeface="+mn-ea"/>
                          <a:cs typeface="+mn-cs"/>
                        </a:rPr>
                        <a:t>37%</a:t>
                      </a:r>
                    </a:p>
                  </a:txBody>
                  <a:tcPr marL="7620" marR="7620" marT="7620" marB="0" anchor="ctr"/>
                </a:tc>
                <a:tc>
                  <a:txBody>
                    <a:bodyPr/>
                    <a:lstStyle/>
                    <a:p>
                      <a:pPr algn="ctr" fontAlgn="t"/>
                      <a:r>
                        <a:rPr lang="en-US" sz="1000" kern="1200" dirty="0">
                          <a:solidFill>
                            <a:srgbClr val="787878"/>
                          </a:solidFill>
                          <a:latin typeface="+mn-lt"/>
                          <a:ea typeface="+mn-ea"/>
                          <a:cs typeface="+mn-cs"/>
                        </a:rPr>
                        <a:t>38%</a:t>
                      </a:r>
                    </a:p>
                  </a:txBody>
                  <a:tcPr marL="7620" marR="7620" marT="7620" marB="0" anchor="ctr"/>
                </a:tc>
                <a:tc>
                  <a:txBody>
                    <a:bodyPr/>
                    <a:lstStyle/>
                    <a:p>
                      <a:pPr algn="ctr" fontAlgn="t"/>
                      <a:r>
                        <a:rPr lang="en-US" sz="1000" kern="1200" dirty="0">
                          <a:solidFill>
                            <a:srgbClr val="787878"/>
                          </a:solidFill>
                          <a:latin typeface="+mn-lt"/>
                          <a:ea typeface="+mn-ea"/>
                          <a:cs typeface="+mn-cs"/>
                        </a:rPr>
                        <a:t>36%</a:t>
                      </a:r>
                    </a:p>
                  </a:txBody>
                  <a:tcPr marL="7620" marR="7620" marT="7620" marB="0" anchor="ctr"/>
                </a:tc>
                <a:tc>
                  <a:txBody>
                    <a:bodyPr/>
                    <a:lstStyle/>
                    <a:p>
                      <a:pPr algn="ctr" fontAlgn="t"/>
                      <a:r>
                        <a:rPr lang="en-US" sz="1000" kern="1200" dirty="0">
                          <a:solidFill>
                            <a:srgbClr val="787878"/>
                          </a:solidFill>
                          <a:latin typeface="+mn-lt"/>
                          <a:ea typeface="+mn-ea"/>
                          <a:cs typeface="+mn-cs"/>
                        </a:rPr>
                        <a:t>22%</a:t>
                      </a:r>
                    </a:p>
                  </a:txBody>
                  <a:tcPr marL="7620" marR="7620" marT="7620" marB="0" anchor="ctr">
                    <a:lnT w="12700" cap="flat" cmpd="sng" algn="ctr">
                      <a:solidFill>
                        <a:schemeClr val="tx1"/>
                      </a:solidFill>
                      <a:prstDash val="dash"/>
                      <a:round/>
                      <a:headEnd type="none" w="med" len="med"/>
                      <a:tailEnd type="none" w="med" len="med"/>
                    </a:lnT>
                  </a:tcPr>
                </a:tc>
                <a:tc>
                  <a:txBody>
                    <a:bodyPr/>
                    <a:lstStyle/>
                    <a:p>
                      <a:pPr algn="ctr" fontAlgn="t"/>
                      <a:r>
                        <a:rPr lang="en-US" sz="1000" kern="1200" dirty="0">
                          <a:solidFill>
                            <a:srgbClr val="787878"/>
                          </a:solidFill>
                          <a:latin typeface="+mn-lt"/>
                          <a:ea typeface="+mn-ea"/>
                          <a:cs typeface="+mn-cs"/>
                        </a:rPr>
                        <a:t>33%</a:t>
                      </a:r>
                    </a:p>
                  </a:txBody>
                  <a:tcPr marL="7620" marR="7620" marT="7620" marB="0" anchor="ctr"/>
                </a:tc>
                <a:tc>
                  <a:txBody>
                    <a:bodyPr/>
                    <a:lstStyle/>
                    <a:p>
                      <a:pPr algn="ctr" fontAlgn="t"/>
                      <a:r>
                        <a:rPr lang="en-US" sz="1000" kern="1200" dirty="0">
                          <a:solidFill>
                            <a:srgbClr val="787878"/>
                          </a:solidFill>
                          <a:latin typeface="+mn-lt"/>
                          <a:ea typeface="+mn-ea"/>
                          <a:cs typeface="+mn-cs"/>
                        </a:rPr>
                        <a:t>33%</a:t>
                      </a:r>
                    </a:p>
                  </a:txBody>
                  <a:tcPr marL="7620" marR="7620" marT="7620" marB="0"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fontAlgn="t"/>
                      <a:r>
                        <a:rPr lang="en-US" sz="1000" b="1" kern="1200" dirty="0">
                          <a:solidFill>
                            <a:srgbClr val="787878"/>
                          </a:solidFill>
                          <a:latin typeface="+mn-lt"/>
                          <a:ea typeface="+mn-ea"/>
                          <a:cs typeface="+mn-cs"/>
                        </a:rPr>
                        <a:t>60%</a:t>
                      </a:r>
                      <a:r>
                        <a:rPr lang="en-US" sz="1000" b="1" u="none" strike="noStrike" kern="1200" baseline="30000" dirty="0">
                          <a:solidFill>
                            <a:srgbClr val="787878"/>
                          </a:solidFill>
                          <a:effectLst/>
                          <a:latin typeface="+mn-lt"/>
                          <a:ea typeface="+mn-ea"/>
                          <a:cs typeface="+mn-cs"/>
                        </a:rPr>
                        <a:t>CDE</a:t>
                      </a:r>
                      <a:endParaRPr lang="en-US" sz="1000" b="1" kern="1200" dirty="0">
                        <a:solidFill>
                          <a:srgbClr val="787878"/>
                        </a:solidFill>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000" kern="1200" dirty="0">
                          <a:solidFill>
                            <a:srgbClr val="787878"/>
                          </a:solidFill>
                          <a:latin typeface="+mn-lt"/>
                          <a:ea typeface="+mn-ea"/>
                          <a:cs typeface="+mn-cs"/>
                        </a:rPr>
                        <a:t>34%</a:t>
                      </a:r>
                    </a:p>
                  </a:txBody>
                  <a:tcPr marL="7620" marR="7620" marT="7620" marB="0" anchor="ctr">
                    <a:lnL w="12700" cap="flat" cmpd="sng" algn="ctr">
                      <a:solidFill>
                        <a:schemeClr val="tx1"/>
                      </a:solidFill>
                      <a:prstDash val="dash"/>
                      <a:round/>
                      <a:headEnd type="none" w="med" len="med"/>
                      <a:tailEnd type="none" w="med" len="med"/>
                    </a:lnL>
                  </a:tcPr>
                </a:tc>
                <a:tc>
                  <a:txBody>
                    <a:bodyPr/>
                    <a:lstStyle/>
                    <a:p>
                      <a:pPr algn="ctr" fontAlgn="t"/>
                      <a:r>
                        <a:rPr lang="en-US" sz="1000" kern="1200" dirty="0">
                          <a:solidFill>
                            <a:srgbClr val="787878"/>
                          </a:solidFill>
                          <a:latin typeface="+mn-lt"/>
                          <a:ea typeface="+mn-ea"/>
                          <a:cs typeface="+mn-cs"/>
                        </a:rPr>
                        <a:t>33%</a:t>
                      </a:r>
                    </a:p>
                  </a:txBody>
                  <a:tcPr marL="7620" marR="7620" marT="7620" marB="0" anchor="ctr"/>
                </a:tc>
                <a:tc>
                  <a:txBody>
                    <a:bodyPr/>
                    <a:lstStyle/>
                    <a:p>
                      <a:pPr algn="ctr" fontAlgn="t"/>
                      <a:r>
                        <a:rPr lang="en-US" sz="1000" kern="1200" dirty="0">
                          <a:solidFill>
                            <a:srgbClr val="787878"/>
                          </a:solidFill>
                          <a:latin typeface="+mn-lt"/>
                          <a:ea typeface="+mn-ea"/>
                          <a:cs typeface="+mn-cs"/>
                        </a:rPr>
                        <a:t>40%</a:t>
                      </a:r>
                    </a:p>
                  </a:txBody>
                  <a:tcPr marL="7620" marR="7620" marT="7620" marB="0" anchor="ctr"/>
                </a:tc>
                <a:extLst>
                  <a:ext uri="{0D108BD9-81ED-4DB2-BD59-A6C34878D82A}">
                    <a16:rowId xmlns:a16="http://schemas.microsoft.com/office/drawing/2014/main" val="788660944"/>
                  </a:ext>
                </a:extLst>
              </a:tr>
              <a:tr h="359923">
                <a:tc>
                  <a:txBody>
                    <a:bodyPr/>
                    <a:lstStyle/>
                    <a:p>
                      <a:pPr marL="0"/>
                      <a:r>
                        <a:rPr lang="en-US" sz="1100" dirty="0">
                          <a:solidFill>
                            <a:srgbClr val="787878"/>
                          </a:solidFill>
                        </a:rPr>
                        <a:t>Legal Penalty for Driving Under Influence of Marijuana Compared to Alcohol</a:t>
                      </a: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lnT w="12700" cap="flat" cmpd="sng" algn="ctr">
                      <a:solidFill>
                        <a:schemeClr val="tx1"/>
                      </a:solidFill>
                      <a:prstDash val="dash"/>
                      <a:round/>
                      <a:headEnd type="none" w="med" len="med"/>
                      <a:tailEnd type="none" w="med" len="med"/>
                    </a:lnT>
                  </a:tcP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extLst>
                  <a:ext uri="{0D108BD9-81ED-4DB2-BD59-A6C34878D82A}">
                    <a16:rowId xmlns:a16="http://schemas.microsoft.com/office/drawing/2014/main" val="3040023540"/>
                  </a:ext>
                </a:extLst>
              </a:tr>
              <a:tr h="182880">
                <a:tc>
                  <a:txBody>
                    <a:bodyPr/>
                    <a:lstStyle/>
                    <a:p>
                      <a:pPr marL="91440"/>
                      <a:r>
                        <a:rPr lang="en-US" sz="1100" dirty="0">
                          <a:solidFill>
                            <a:srgbClr val="787878"/>
                          </a:solidFill>
                        </a:rPr>
                        <a:t>Greater than alcohol</a:t>
                      </a:r>
                    </a:p>
                  </a:txBody>
                  <a:tcPr anchor="ctr"/>
                </a:tc>
                <a:tc>
                  <a:txBody>
                    <a:bodyPr/>
                    <a:lstStyle/>
                    <a:p>
                      <a:pPr algn="ctr" fontAlgn="t"/>
                      <a:r>
                        <a:rPr lang="en-US" sz="1000" kern="1200" dirty="0">
                          <a:solidFill>
                            <a:srgbClr val="787878"/>
                          </a:solidFill>
                          <a:latin typeface="+mn-lt"/>
                          <a:ea typeface="+mn-ea"/>
                          <a:cs typeface="+mn-cs"/>
                        </a:rPr>
                        <a:t>10%</a:t>
                      </a:r>
                    </a:p>
                  </a:txBody>
                  <a:tcPr marL="7620" marR="7620" marT="7620" marB="0" anchor="ctr"/>
                </a:tc>
                <a:tc>
                  <a:txBody>
                    <a:bodyPr/>
                    <a:lstStyle/>
                    <a:p>
                      <a:pPr algn="ctr" fontAlgn="t"/>
                      <a:r>
                        <a:rPr lang="en-US" sz="1000" kern="1200" dirty="0">
                          <a:solidFill>
                            <a:srgbClr val="787878"/>
                          </a:solidFill>
                          <a:latin typeface="+mn-lt"/>
                          <a:ea typeface="+mn-ea"/>
                          <a:cs typeface="+mn-cs"/>
                        </a:rPr>
                        <a:t>11%</a:t>
                      </a:r>
                    </a:p>
                  </a:txBody>
                  <a:tcPr marL="7620" marR="7620" marT="7620" marB="0" anchor="ctr"/>
                </a:tc>
                <a:tc>
                  <a:txBody>
                    <a:bodyPr/>
                    <a:lstStyle/>
                    <a:p>
                      <a:pPr algn="ctr" fontAlgn="t"/>
                      <a:r>
                        <a:rPr lang="en-US" sz="1000" kern="1200" dirty="0">
                          <a:solidFill>
                            <a:srgbClr val="787878"/>
                          </a:solidFill>
                          <a:latin typeface="+mn-lt"/>
                          <a:ea typeface="+mn-ea"/>
                          <a:cs typeface="+mn-cs"/>
                        </a:rPr>
                        <a:t>10%</a:t>
                      </a:r>
                    </a:p>
                  </a:txBody>
                  <a:tcPr marL="7620" marR="7620" marT="7620" marB="0" anchor="ctr"/>
                </a:tc>
                <a:tc>
                  <a:txBody>
                    <a:bodyPr/>
                    <a:lstStyle/>
                    <a:p>
                      <a:pPr algn="ctr" fontAlgn="t"/>
                      <a:r>
                        <a:rPr lang="en-US" sz="1000" kern="1200" dirty="0">
                          <a:solidFill>
                            <a:srgbClr val="787878"/>
                          </a:solidFill>
                          <a:latin typeface="+mn-lt"/>
                          <a:ea typeface="+mn-ea"/>
                          <a:cs typeface="+mn-cs"/>
                        </a:rPr>
                        <a:t>13%</a:t>
                      </a:r>
                    </a:p>
                  </a:txBody>
                  <a:tcPr marL="7620" marR="7620" marT="7620" marB="0" anchor="ctr"/>
                </a:tc>
                <a:tc>
                  <a:txBody>
                    <a:bodyPr/>
                    <a:lstStyle/>
                    <a:p>
                      <a:pPr algn="ctr" fontAlgn="t"/>
                      <a:r>
                        <a:rPr lang="en-US" sz="1000" kern="1200" dirty="0">
                          <a:solidFill>
                            <a:srgbClr val="787878"/>
                          </a:solidFill>
                          <a:latin typeface="+mn-lt"/>
                          <a:ea typeface="+mn-ea"/>
                          <a:cs typeface="+mn-cs"/>
                        </a:rPr>
                        <a:t>11%</a:t>
                      </a:r>
                    </a:p>
                  </a:txBody>
                  <a:tcPr marL="7620" marR="7620" marT="7620" marB="0" anchor="ctr"/>
                </a:tc>
                <a:tc>
                  <a:txBody>
                    <a:bodyPr/>
                    <a:lstStyle/>
                    <a:p>
                      <a:pPr algn="ctr" fontAlgn="t"/>
                      <a:r>
                        <a:rPr lang="en-US" sz="1000" kern="1200" dirty="0">
                          <a:solidFill>
                            <a:srgbClr val="787878"/>
                          </a:solidFill>
                          <a:latin typeface="+mn-lt"/>
                          <a:ea typeface="+mn-ea"/>
                          <a:cs typeface="+mn-cs"/>
                        </a:rPr>
                        <a:t>7%</a:t>
                      </a:r>
                    </a:p>
                  </a:txBody>
                  <a:tcPr marL="7620" marR="7620" marT="7620" marB="0" anchor="ctr">
                    <a:lnB w="12700" cap="flat" cmpd="sng" algn="ctr">
                      <a:solidFill>
                        <a:schemeClr val="tx1"/>
                      </a:solidFill>
                      <a:prstDash val="dash"/>
                      <a:round/>
                      <a:headEnd type="none" w="med" len="med"/>
                      <a:tailEnd type="none" w="med" len="med"/>
                    </a:lnB>
                  </a:tcPr>
                </a:tc>
                <a:tc>
                  <a:txBody>
                    <a:bodyPr/>
                    <a:lstStyle/>
                    <a:p>
                      <a:pPr algn="ctr" fontAlgn="t"/>
                      <a:r>
                        <a:rPr lang="en-US" sz="1000" kern="1200" dirty="0">
                          <a:solidFill>
                            <a:srgbClr val="787878"/>
                          </a:solidFill>
                          <a:latin typeface="+mn-lt"/>
                          <a:ea typeface="+mn-ea"/>
                          <a:cs typeface="+mn-cs"/>
                        </a:rPr>
                        <a:t>11%</a:t>
                      </a:r>
                    </a:p>
                  </a:txBody>
                  <a:tcPr marL="7620" marR="7620" marT="7620" marB="0" anchor="ctr"/>
                </a:tc>
                <a:tc>
                  <a:txBody>
                    <a:bodyPr/>
                    <a:lstStyle/>
                    <a:p>
                      <a:pPr algn="ctr" fontAlgn="t"/>
                      <a:r>
                        <a:rPr lang="en-US" sz="1000" kern="1200" dirty="0">
                          <a:solidFill>
                            <a:srgbClr val="787878"/>
                          </a:solidFill>
                          <a:latin typeface="+mn-lt"/>
                          <a:ea typeface="+mn-ea"/>
                          <a:cs typeface="+mn-cs"/>
                        </a:rPr>
                        <a:t>9%</a:t>
                      </a:r>
                    </a:p>
                  </a:txBody>
                  <a:tcPr marL="7620" marR="7620" marT="7620" marB="0" anchor="ctr"/>
                </a:tc>
                <a:tc>
                  <a:txBody>
                    <a:bodyPr/>
                    <a:lstStyle/>
                    <a:p>
                      <a:pPr algn="ctr" fontAlgn="t"/>
                      <a:r>
                        <a:rPr lang="en-US" sz="1000" kern="1200" dirty="0">
                          <a:solidFill>
                            <a:srgbClr val="787878"/>
                          </a:solidFill>
                          <a:latin typeface="+mn-lt"/>
                          <a:ea typeface="+mn-ea"/>
                          <a:cs typeface="+mn-cs"/>
                        </a:rPr>
                        <a:t>7%</a:t>
                      </a:r>
                    </a:p>
                  </a:txBody>
                  <a:tcPr marL="7620" marR="7620" marT="7620" marB="0" anchor="ctr"/>
                </a:tc>
                <a:tc>
                  <a:txBody>
                    <a:bodyPr/>
                    <a:lstStyle/>
                    <a:p>
                      <a:pPr algn="ctr" fontAlgn="t"/>
                      <a:r>
                        <a:rPr lang="en-US" sz="1000" kern="1200" dirty="0">
                          <a:solidFill>
                            <a:srgbClr val="787878"/>
                          </a:solidFill>
                          <a:latin typeface="+mn-lt"/>
                          <a:ea typeface="+mn-ea"/>
                          <a:cs typeface="+mn-cs"/>
                        </a:rPr>
                        <a:t>13%</a:t>
                      </a:r>
                    </a:p>
                  </a:txBody>
                  <a:tcPr marL="7620" marR="7620" marT="7620" marB="0" anchor="ctr"/>
                </a:tc>
                <a:extLst>
                  <a:ext uri="{0D108BD9-81ED-4DB2-BD59-A6C34878D82A}">
                    <a16:rowId xmlns:a16="http://schemas.microsoft.com/office/drawing/2014/main" val="406805872"/>
                  </a:ext>
                </a:extLst>
              </a:tr>
              <a:tr h="182880">
                <a:tc>
                  <a:txBody>
                    <a:bodyPr/>
                    <a:lstStyle/>
                    <a:p>
                      <a:pPr marL="91440"/>
                      <a:r>
                        <a:rPr lang="en-US" sz="1100" dirty="0">
                          <a:solidFill>
                            <a:srgbClr val="787878"/>
                          </a:solidFill>
                        </a:rPr>
                        <a:t>Equal to alcohol</a:t>
                      </a:r>
                    </a:p>
                  </a:txBody>
                  <a:tcPr anchor="ctr"/>
                </a:tc>
                <a:tc>
                  <a:txBody>
                    <a:bodyPr/>
                    <a:lstStyle/>
                    <a:p>
                      <a:pPr algn="ctr" fontAlgn="t"/>
                      <a:r>
                        <a:rPr lang="en-US" sz="1000" kern="1200" dirty="0">
                          <a:solidFill>
                            <a:srgbClr val="787878"/>
                          </a:solidFill>
                          <a:latin typeface="+mn-lt"/>
                          <a:ea typeface="+mn-ea"/>
                          <a:cs typeface="+mn-cs"/>
                        </a:rPr>
                        <a:t>57%</a:t>
                      </a:r>
                    </a:p>
                  </a:txBody>
                  <a:tcPr marL="7620" marR="7620" marT="7620" marB="0" anchor="ctr"/>
                </a:tc>
                <a:tc>
                  <a:txBody>
                    <a:bodyPr/>
                    <a:lstStyle/>
                    <a:p>
                      <a:pPr algn="ctr" fontAlgn="t"/>
                      <a:r>
                        <a:rPr lang="en-US" sz="1000" kern="1200" dirty="0">
                          <a:solidFill>
                            <a:srgbClr val="787878"/>
                          </a:solidFill>
                          <a:latin typeface="+mn-lt"/>
                          <a:ea typeface="+mn-ea"/>
                          <a:cs typeface="+mn-cs"/>
                        </a:rPr>
                        <a:t>56%</a:t>
                      </a:r>
                    </a:p>
                  </a:txBody>
                  <a:tcPr marL="7620" marR="7620" marT="7620" marB="0" anchor="ctr"/>
                </a:tc>
                <a:tc>
                  <a:txBody>
                    <a:bodyPr/>
                    <a:lstStyle/>
                    <a:p>
                      <a:pPr algn="ctr" fontAlgn="t"/>
                      <a:r>
                        <a:rPr lang="en-US" sz="1000" kern="1200" dirty="0">
                          <a:solidFill>
                            <a:srgbClr val="787878"/>
                          </a:solidFill>
                          <a:latin typeface="+mn-lt"/>
                          <a:ea typeface="+mn-ea"/>
                          <a:cs typeface="+mn-cs"/>
                        </a:rPr>
                        <a:t>57%</a:t>
                      </a:r>
                    </a:p>
                  </a:txBody>
                  <a:tcPr marL="7620" marR="7620" marT="7620" marB="0" anchor="ctr"/>
                </a:tc>
                <a:tc>
                  <a:txBody>
                    <a:bodyPr/>
                    <a:lstStyle/>
                    <a:p>
                      <a:pPr algn="ctr" fontAlgn="t"/>
                      <a:r>
                        <a:rPr lang="en-US" sz="1000" kern="1200" dirty="0">
                          <a:solidFill>
                            <a:srgbClr val="787878"/>
                          </a:solidFill>
                          <a:latin typeface="+mn-lt"/>
                          <a:ea typeface="+mn-ea"/>
                          <a:cs typeface="+mn-cs"/>
                        </a:rPr>
                        <a:t>51%</a:t>
                      </a:r>
                    </a:p>
                  </a:txBody>
                  <a:tcPr marL="7620" marR="7620" marT="7620" marB="0" anchor="ctr">
                    <a:lnB w="12700" cap="flat" cmpd="sng" algn="ctr">
                      <a:solidFill>
                        <a:schemeClr val="tx1"/>
                      </a:solidFill>
                      <a:prstDash val="dash"/>
                      <a:round/>
                      <a:headEnd type="none" w="med" len="med"/>
                      <a:tailEnd type="none" w="med" len="med"/>
                    </a:lnB>
                  </a:tcPr>
                </a:tc>
                <a:tc>
                  <a:txBody>
                    <a:bodyPr/>
                    <a:lstStyle/>
                    <a:p>
                      <a:pPr algn="ctr" fontAlgn="t"/>
                      <a:r>
                        <a:rPr lang="en-US" sz="1000" kern="1200" dirty="0">
                          <a:solidFill>
                            <a:srgbClr val="787878"/>
                          </a:solidFill>
                          <a:latin typeface="+mn-lt"/>
                          <a:ea typeface="+mn-ea"/>
                          <a:cs typeface="+mn-cs"/>
                        </a:rPr>
                        <a:t>51%</a:t>
                      </a:r>
                    </a:p>
                  </a:txBody>
                  <a:tcPr marL="7620" marR="7620" marT="7620" marB="0" anchor="ctr">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pPr algn="ctr" fontAlgn="t"/>
                      <a:r>
                        <a:rPr lang="en-US" sz="1000" b="1" kern="1200" dirty="0">
                          <a:solidFill>
                            <a:srgbClr val="787878"/>
                          </a:solidFill>
                          <a:latin typeface="+mn-lt"/>
                          <a:ea typeface="+mn-ea"/>
                          <a:cs typeface="+mn-cs"/>
                        </a:rPr>
                        <a:t>67%</a:t>
                      </a:r>
                      <a:r>
                        <a:rPr lang="en-US" sz="1000" b="1" u="none" strike="noStrike" kern="1200" baseline="30000" dirty="0">
                          <a:solidFill>
                            <a:srgbClr val="787878"/>
                          </a:solidFill>
                          <a:effectLst/>
                          <a:latin typeface="+mn-lt"/>
                          <a:ea typeface="+mn-ea"/>
                          <a:cs typeface="+mn-cs"/>
                        </a:rPr>
                        <a:t>CD</a:t>
                      </a:r>
                      <a:endParaRPr lang="en-US" sz="1000" b="1" kern="1200" dirty="0">
                        <a:solidFill>
                          <a:srgbClr val="787878"/>
                        </a:solidFill>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000" kern="1200" dirty="0">
                          <a:solidFill>
                            <a:srgbClr val="787878"/>
                          </a:solidFill>
                          <a:latin typeface="+mn-lt"/>
                          <a:ea typeface="+mn-ea"/>
                          <a:cs typeface="+mn-cs"/>
                        </a:rPr>
                        <a:t>58%</a:t>
                      </a:r>
                    </a:p>
                  </a:txBody>
                  <a:tcPr marL="7620" marR="7620" marT="7620" marB="0" anchor="ctr">
                    <a:lnL w="12700" cap="flat" cmpd="sng" algn="ctr">
                      <a:solidFill>
                        <a:schemeClr val="tx1"/>
                      </a:solidFill>
                      <a:prstDash val="dash"/>
                      <a:round/>
                      <a:headEnd type="none" w="med" len="med"/>
                      <a:tailEnd type="none" w="med" len="med"/>
                    </a:lnL>
                  </a:tcPr>
                </a:tc>
                <a:tc>
                  <a:txBody>
                    <a:bodyPr/>
                    <a:lstStyle/>
                    <a:p>
                      <a:pPr algn="ctr" fontAlgn="t"/>
                      <a:r>
                        <a:rPr lang="en-US" sz="1000" kern="1200" dirty="0">
                          <a:solidFill>
                            <a:srgbClr val="787878"/>
                          </a:solidFill>
                          <a:latin typeface="+mn-lt"/>
                          <a:ea typeface="+mn-ea"/>
                          <a:cs typeface="+mn-cs"/>
                        </a:rPr>
                        <a:t>62%</a:t>
                      </a:r>
                    </a:p>
                  </a:txBody>
                  <a:tcPr marL="7620" marR="7620" marT="7620" marB="0" anchor="ctr"/>
                </a:tc>
                <a:tc>
                  <a:txBody>
                    <a:bodyPr/>
                    <a:lstStyle/>
                    <a:p>
                      <a:pPr algn="ctr" fontAlgn="t"/>
                      <a:r>
                        <a:rPr lang="en-US" sz="1000" kern="1200" dirty="0">
                          <a:solidFill>
                            <a:srgbClr val="787878"/>
                          </a:solidFill>
                          <a:latin typeface="+mn-lt"/>
                          <a:ea typeface="+mn-ea"/>
                          <a:cs typeface="+mn-cs"/>
                        </a:rPr>
                        <a:t>59%</a:t>
                      </a:r>
                    </a:p>
                  </a:txBody>
                  <a:tcPr marL="7620" marR="7620" marT="7620" marB="0" anchor="ctr"/>
                </a:tc>
                <a:tc>
                  <a:txBody>
                    <a:bodyPr/>
                    <a:lstStyle/>
                    <a:p>
                      <a:pPr algn="ctr" fontAlgn="t"/>
                      <a:r>
                        <a:rPr lang="en-US" sz="1000" kern="1200" dirty="0">
                          <a:solidFill>
                            <a:srgbClr val="787878"/>
                          </a:solidFill>
                          <a:latin typeface="+mn-lt"/>
                          <a:ea typeface="+mn-ea"/>
                          <a:cs typeface="+mn-cs"/>
                        </a:rPr>
                        <a:t>54%</a:t>
                      </a:r>
                    </a:p>
                  </a:txBody>
                  <a:tcPr marL="7620" marR="7620" marT="7620" marB="0" anchor="ctr"/>
                </a:tc>
                <a:extLst>
                  <a:ext uri="{0D108BD9-81ED-4DB2-BD59-A6C34878D82A}">
                    <a16:rowId xmlns:a16="http://schemas.microsoft.com/office/drawing/2014/main" val="2906584200"/>
                  </a:ext>
                </a:extLst>
              </a:tr>
              <a:tr h="182880">
                <a:tc>
                  <a:txBody>
                    <a:bodyPr/>
                    <a:lstStyle/>
                    <a:p>
                      <a:pPr marL="91440"/>
                      <a:r>
                        <a:rPr lang="en-US" sz="1100" dirty="0">
                          <a:solidFill>
                            <a:srgbClr val="787878"/>
                          </a:solidFill>
                        </a:rPr>
                        <a:t>Less than alcohol</a:t>
                      </a:r>
                    </a:p>
                  </a:txBody>
                  <a:tcPr anchor="ctr"/>
                </a:tc>
                <a:tc>
                  <a:txBody>
                    <a:bodyPr/>
                    <a:lstStyle/>
                    <a:p>
                      <a:pPr algn="ctr" fontAlgn="t"/>
                      <a:r>
                        <a:rPr lang="en-US" sz="1000" kern="1200" dirty="0">
                          <a:solidFill>
                            <a:srgbClr val="787878"/>
                          </a:solidFill>
                          <a:latin typeface="+mn-lt"/>
                          <a:ea typeface="+mn-ea"/>
                          <a:cs typeface="+mn-cs"/>
                        </a:rPr>
                        <a:t>20%</a:t>
                      </a:r>
                    </a:p>
                  </a:txBody>
                  <a:tcPr marL="7620" marR="7620" marT="7620" marB="0" anchor="ctr"/>
                </a:tc>
                <a:tc>
                  <a:txBody>
                    <a:bodyPr/>
                    <a:lstStyle/>
                    <a:p>
                      <a:pPr algn="ctr" fontAlgn="t"/>
                      <a:r>
                        <a:rPr lang="en-US" sz="1000" kern="1200" dirty="0">
                          <a:solidFill>
                            <a:srgbClr val="787878"/>
                          </a:solidFill>
                          <a:latin typeface="+mn-lt"/>
                          <a:ea typeface="+mn-ea"/>
                          <a:cs typeface="+mn-cs"/>
                        </a:rPr>
                        <a:t>22%</a:t>
                      </a:r>
                    </a:p>
                  </a:txBody>
                  <a:tcPr marL="7620" marR="7620" marT="7620" marB="0" anchor="ctr"/>
                </a:tc>
                <a:tc>
                  <a:txBody>
                    <a:bodyPr/>
                    <a:lstStyle/>
                    <a:p>
                      <a:pPr algn="ctr" fontAlgn="t"/>
                      <a:r>
                        <a:rPr lang="en-US" sz="1000" kern="1200" dirty="0">
                          <a:solidFill>
                            <a:srgbClr val="787878"/>
                          </a:solidFill>
                          <a:latin typeface="+mn-lt"/>
                          <a:ea typeface="+mn-ea"/>
                          <a:cs typeface="+mn-cs"/>
                        </a:rPr>
                        <a:t>20%</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000" b="1" kern="1200" dirty="0">
                          <a:solidFill>
                            <a:srgbClr val="787878"/>
                          </a:solidFill>
                          <a:latin typeface="+mn-lt"/>
                          <a:ea typeface="+mn-ea"/>
                          <a:cs typeface="+mn-cs"/>
                        </a:rPr>
                        <a:t>28%</a:t>
                      </a:r>
                      <a:r>
                        <a:rPr lang="en-US" sz="1000" b="1" u="none" strike="noStrike" kern="1200" baseline="30000" dirty="0">
                          <a:solidFill>
                            <a:srgbClr val="787878"/>
                          </a:solidFill>
                          <a:effectLst/>
                          <a:latin typeface="+mn-lt"/>
                          <a:ea typeface="+mn-ea"/>
                          <a:cs typeface="+mn-cs"/>
                        </a:rPr>
                        <a:t>EF</a:t>
                      </a:r>
                      <a:endParaRPr lang="en-US" sz="1000" b="1" kern="1200" dirty="0">
                        <a:solidFill>
                          <a:srgbClr val="787878"/>
                        </a:solidFill>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000" b="1" kern="1200" dirty="0">
                          <a:solidFill>
                            <a:srgbClr val="787878"/>
                          </a:solidFill>
                          <a:latin typeface="+mn-lt"/>
                          <a:ea typeface="+mn-ea"/>
                          <a:cs typeface="+mn-cs"/>
                        </a:rPr>
                        <a:t>29%</a:t>
                      </a:r>
                      <a:r>
                        <a:rPr lang="en-US" sz="1000" b="1" u="none" strike="noStrike" kern="1200" baseline="30000" dirty="0">
                          <a:solidFill>
                            <a:srgbClr val="787878"/>
                          </a:solidFill>
                          <a:effectLst/>
                          <a:latin typeface="+mn-lt"/>
                          <a:ea typeface="+mn-ea"/>
                          <a:cs typeface="+mn-cs"/>
                        </a:rPr>
                        <a:t>EF</a:t>
                      </a:r>
                      <a:endParaRPr lang="en-US" sz="1000" b="1" kern="1200" dirty="0">
                        <a:solidFill>
                          <a:srgbClr val="787878"/>
                        </a:solidFill>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000" kern="1200" dirty="0">
                          <a:solidFill>
                            <a:srgbClr val="787878"/>
                          </a:solidFill>
                          <a:latin typeface="+mn-lt"/>
                          <a:ea typeface="+mn-ea"/>
                          <a:cs typeface="+mn-cs"/>
                        </a:rPr>
                        <a:t>13%</a:t>
                      </a:r>
                    </a:p>
                  </a:txBody>
                  <a:tcPr marL="7620" marR="7620" marT="7620" marB="0"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algn="ctr" fontAlgn="t"/>
                      <a:r>
                        <a:rPr lang="en-US" sz="1000" kern="1200" dirty="0">
                          <a:solidFill>
                            <a:srgbClr val="787878"/>
                          </a:solidFill>
                          <a:latin typeface="+mn-lt"/>
                          <a:ea typeface="+mn-ea"/>
                          <a:cs typeface="+mn-cs"/>
                        </a:rPr>
                        <a:t>12%</a:t>
                      </a:r>
                    </a:p>
                  </a:txBody>
                  <a:tcPr marL="7620" marR="7620" marT="7620" marB="0" anchor="ctr">
                    <a:lnB w="12700" cap="flat" cmpd="sng" algn="ctr">
                      <a:solidFill>
                        <a:schemeClr val="tx1"/>
                      </a:solidFill>
                      <a:prstDash val="dash"/>
                      <a:round/>
                      <a:headEnd type="none" w="med" len="med"/>
                      <a:tailEnd type="none" w="med" len="med"/>
                    </a:lnB>
                  </a:tcPr>
                </a:tc>
                <a:tc>
                  <a:txBody>
                    <a:bodyPr/>
                    <a:lstStyle/>
                    <a:p>
                      <a:pPr algn="ctr" fontAlgn="t"/>
                      <a:r>
                        <a:rPr lang="en-US" sz="1000" kern="1200" dirty="0">
                          <a:solidFill>
                            <a:srgbClr val="787878"/>
                          </a:solidFill>
                          <a:latin typeface="+mn-lt"/>
                          <a:ea typeface="+mn-ea"/>
                          <a:cs typeface="+mn-cs"/>
                        </a:rPr>
                        <a:t>18%</a:t>
                      </a:r>
                    </a:p>
                  </a:txBody>
                  <a:tcPr marL="7620" marR="7620" marT="7620" marB="0" anchor="ctr"/>
                </a:tc>
                <a:tc>
                  <a:txBody>
                    <a:bodyPr/>
                    <a:lstStyle/>
                    <a:p>
                      <a:pPr algn="ctr" fontAlgn="t"/>
                      <a:r>
                        <a:rPr lang="en-US" sz="1000" kern="1200" dirty="0">
                          <a:solidFill>
                            <a:srgbClr val="787878"/>
                          </a:solidFill>
                          <a:latin typeface="+mn-lt"/>
                          <a:ea typeface="+mn-ea"/>
                          <a:cs typeface="+mn-cs"/>
                        </a:rPr>
                        <a:t>24%</a:t>
                      </a:r>
                    </a:p>
                  </a:txBody>
                  <a:tcPr marL="7620" marR="7620" marT="7620" marB="0" anchor="ctr"/>
                </a:tc>
                <a:tc>
                  <a:txBody>
                    <a:bodyPr/>
                    <a:lstStyle/>
                    <a:p>
                      <a:pPr algn="ctr" fontAlgn="t"/>
                      <a:r>
                        <a:rPr lang="en-US" sz="1000" kern="1200" dirty="0">
                          <a:solidFill>
                            <a:srgbClr val="787878"/>
                          </a:solidFill>
                          <a:latin typeface="+mn-lt"/>
                          <a:ea typeface="+mn-ea"/>
                          <a:cs typeface="+mn-cs"/>
                        </a:rPr>
                        <a:t>20%</a:t>
                      </a:r>
                    </a:p>
                  </a:txBody>
                  <a:tcPr marL="7620" marR="7620" marT="7620" marB="0" anchor="ctr"/>
                </a:tc>
                <a:extLst>
                  <a:ext uri="{0D108BD9-81ED-4DB2-BD59-A6C34878D82A}">
                    <a16:rowId xmlns:a16="http://schemas.microsoft.com/office/drawing/2014/main" val="1392974711"/>
                  </a:ext>
                </a:extLst>
              </a:tr>
              <a:tr h="275342">
                <a:tc>
                  <a:txBody>
                    <a:bodyPr/>
                    <a:lstStyle/>
                    <a:p>
                      <a:pPr marL="91440"/>
                      <a:r>
                        <a:rPr lang="en-US" sz="1100" dirty="0">
                          <a:solidFill>
                            <a:srgbClr val="787878"/>
                          </a:solidFill>
                        </a:rPr>
                        <a:t>No penalty for driving under influence of marijuana</a:t>
                      </a:r>
                    </a:p>
                  </a:txBody>
                  <a:tcPr anchor="ctr"/>
                </a:tc>
                <a:tc>
                  <a:txBody>
                    <a:bodyPr/>
                    <a:lstStyle/>
                    <a:p>
                      <a:pPr algn="ctr" fontAlgn="t"/>
                      <a:r>
                        <a:rPr lang="en-US" sz="1000" kern="1200" dirty="0">
                          <a:solidFill>
                            <a:srgbClr val="787878"/>
                          </a:solidFill>
                          <a:latin typeface="+mn-lt"/>
                          <a:ea typeface="+mn-ea"/>
                          <a:cs typeface="+mn-cs"/>
                        </a:rPr>
                        <a:t>12%</a:t>
                      </a:r>
                    </a:p>
                  </a:txBody>
                  <a:tcPr marL="7620" marR="7620" marT="7620" marB="0" anchor="ctr"/>
                </a:tc>
                <a:tc>
                  <a:txBody>
                    <a:bodyPr/>
                    <a:lstStyle/>
                    <a:p>
                      <a:pPr algn="ctr" fontAlgn="t"/>
                      <a:r>
                        <a:rPr lang="en-US" sz="1000" kern="1200" dirty="0">
                          <a:solidFill>
                            <a:srgbClr val="787878"/>
                          </a:solidFill>
                          <a:latin typeface="+mn-lt"/>
                          <a:ea typeface="+mn-ea"/>
                          <a:cs typeface="+mn-cs"/>
                        </a:rPr>
                        <a:t>11%</a:t>
                      </a:r>
                    </a:p>
                  </a:txBody>
                  <a:tcPr marL="7620" marR="7620" marT="7620" marB="0" anchor="ctr"/>
                </a:tc>
                <a:tc>
                  <a:txBody>
                    <a:bodyPr/>
                    <a:lstStyle/>
                    <a:p>
                      <a:pPr algn="ctr" fontAlgn="t"/>
                      <a:r>
                        <a:rPr lang="en-US" sz="1000" kern="1200" dirty="0">
                          <a:solidFill>
                            <a:srgbClr val="787878"/>
                          </a:solidFill>
                          <a:latin typeface="+mn-lt"/>
                          <a:ea typeface="+mn-ea"/>
                          <a:cs typeface="+mn-cs"/>
                        </a:rPr>
                        <a:t>13%</a:t>
                      </a:r>
                    </a:p>
                  </a:txBody>
                  <a:tcPr marL="7620" marR="7620" marT="7620" marB="0" anchor="ctr"/>
                </a:tc>
                <a:tc>
                  <a:txBody>
                    <a:bodyPr/>
                    <a:lstStyle/>
                    <a:p>
                      <a:pPr algn="ctr" fontAlgn="t"/>
                      <a:r>
                        <a:rPr lang="en-US" sz="1000" kern="1200" dirty="0">
                          <a:solidFill>
                            <a:srgbClr val="787878"/>
                          </a:solidFill>
                          <a:latin typeface="+mn-lt"/>
                          <a:ea typeface="+mn-ea"/>
                          <a:cs typeface="+mn-cs"/>
                        </a:rPr>
                        <a:t>8%</a:t>
                      </a:r>
                    </a:p>
                  </a:txBody>
                  <a:tcPr marL="7620" marR="7620" marT="7620" marB="0" anchor="ctr">
                    <a:lnT w="12700" cap="flat" cmpd="sng" algn="ctr">
                      <a:solidFill>
                        <a:schemeClr val="tx1"/>
                      </a:solidFill>
                      <a:prstDash val="dash"/>
                      <a:round/>
                      <a:headEnd type="none" w="med" len="med"/>
                      <a:tailEnd type="none" w="med" len="med"/>
                    </a:lnT>
                  </a:tcPr>
                </a:tc>
                <a:tc>
                  <a:txBody>
                    <a:bodyPr/>
                    <a:lstStyle/>
                    <a:p>
                      <a:pPr algn="ctr" fontAlgn="t"/>
                      <a:r>
                        <a:rPr lang="en-US" sz="1000" kern="1200" dirty="0">
                          <a:solidFill>
                            <a:srgbClr val="787878"/>
                          </a:solidFill>
                          <a:latin typeface="+mn-lt"/>
                          <a:ea typeface="+mn-ea"/>
                          <a:cs typeface="+mn-cs"/>
                        </a:rPr>
                        <a:t>9%</a:t>
                      </a:r>
                    </a:p>
                  </a:txBody>
                  <a:tcPr marL="7620" marR="7620" marT="7620" marB="0" anchor="ctr">
                    <a:lnT w="12700" cap="flat" cmpd="sng" algn="ctr">
                      <a:solidFill>
                        <a:schemeClr val="tx1"/>
                      </a:solidFill>
                      <a:prstDash val="dash"/>
                      <a:round/>
                      <a:headEnd type="none" w="med" len="med"/>
                      <a:tailEnd type="none" w="med" len="med"/>
                    </a:lnT>
                  </a:tcPr>
                </a:tc>
                <a:tc>
                  <a:txBody>
                    <a:bodyPr/>
                    <a:lstStyle/>
                    <a:p>
                      <a:pPr algn="ctr" fontAlgn="t"/>
                      <a:r>
                        <a:rPr lang="en-US" sz="1000" kern="1200" dirty="0">
                          <a:solidFill>
                            <a:srgbClr val="787878"/>
                          </a:solidFill>
                          <a:latin typeface="+mn-lt"/>
                          <a:ea typeface="+mn-ea"/>
                          <a:cs typeface="+mn-cs"/>
                        </a:rPr>
                        <a:t>13%</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000" b="1" kern="1200" dirty="0">
                          <a:solidFill>
                            <a:srgbClr val="787878"/>
                          </a:solidFill>
                          <a:latin typeface="+mn-lt"/>
                          <a:ea typeface="+mn-ea"/>
                          <a:cs typeface="+mn-cs"/>
                        </a:rPr>
                        <a:t>19%</a:t>
                      </a:r>
                      <a:r>
                        <a:rPr lang="en-US" sz="1000" b="1" u="none" strike="noStrike" kern="1200" baseline="30000" dirty="0">
                          <a:solidFill>
                            <a:srgbClr val="787878"/>
                          </a:solidFill>
                          <a:effectLst/>
                          <a:latin typeface="+mn-lt"/>
                          <a:ea typeface="+mn-ea"/>
                          <a:cs typeface="+mn-cs"/>
                        </a:rPr>
                        <a:t>C</a:t>
                      </a:r>
                      <a:endParaRPr lang="en-US" sz="1000" b="1" kern="1200" dirty="0">
                        <a:solidFill>
                          <a:srgbClr val="787878"/>
                        </a:solidFill>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000" kern="1200" dirty="0">
                          <a:solidFill>
                            <a:srgbClr val="787878"/>
                          </a:solidFill>
                          <a:latin typeface="+mn-lt"/>
                          <a:ea typeface="+mn-ea"/>
                          <a:cs typeface="+mn-cs"/>
                        </a:rPr>
                        <a:t>11%</a:t>
                      </a:r>
                    </a:p>
                  </a:txBody>
                  <a:tcPr marL="7620" marR="7620" marT="7620" marB="0" anchor="ctr">
                    <a:lnL w="12700" cap="flat" cmpd="sng" algn="ctr">
                      <a:solidFill>
                        <a:schemeClr val="tx1"/>
                      </a:solidFill>
                      <a:prstDash val="dash"/>
                      <a:round/>
                      <a:headEnd type="none" w="med" len="med"/>
                      <a:tailEnd type="none" w="med" len="med"/>
                    </a:lnL>
                  </a:tcPr>
                </a:tc>
                <a:tc>
                  <a:txBody>
                    <a:bodyPr/>
                    <a:lstStyle/>
                    <a:p>
                      <a:pPr algn="ctr" fontAlgn="t"/>
                      <a:r>
                        <a:rPr lang="en-US" sz="1000" kern="1200" dirty="0">
                          <a:solidFill>
                            <a:srgbClr val="787878"/>
                          </a:solidFill>
                          <a:latin typeface="+mn-lt"/>
                          <a:ea typeface="+mn-ea"/>
                          <a:cs typeface="+mn-cs"/>
                        </a:rPr>
                        <a:t>11%</a:t>
                      </a:r>
                    </a:p>
                  </a:txBody>
                  <a:tcPr marL="7620" marR="7620" marT="7620" marB="0" anchor="ctr"/>
                </a:tc>
                <a:tc>
                  <a:txBody>
                    <a:bodyPr/>
                    <a:lstStyle/>
                    <a:p>
                      <a:pPr algn="ctr" fontAlgn="t"/>
                      <a:r>
                        <a:rPr lang="en-US" sz="1000" kern="1200" dirty="0">
                          <a:solidFill>
                            <a:srgbClr val="787878"/>
                          </a:solidFill>
                          <a:latin typeface="+mn-lt"/>
                          <a:ea typeface="+mn-ea"/>
                          <a:cs typeface="+mn-cs"/>
                        </a:rPr>
                        <a:t>14%</a:t>
                      </a:r>
                    </a:p>
                  </a:txBody>
                  <a:tcPr marL="7620" marR="7620" marT="7620" marB="0" anchor="ctr"/>
                </a:tc>
                <a:extLst>
                  <a:ext uri="{0D108BD9-81ED-4DB2-BD59-A6C34878D82A}">
                    <a16:rowId xmlns:a16="http://schemas.microsoft.com/office/drawing/2014/main" val="2036632725"/>
                  </a:ext>
                </a:extLst>
              </a:tr>
              <a:tr h="182880">
                <a:tc>
                  <a:txBody>
                    <a:bodyPr/>
                    <a:lstStyle/>
                    <a:p>
                      <a:pPr marL="0"/>
                      <a:r>
                        <a:rPr lang="en-US" sz="1100" dirty="0">
                          <a:solidFill>
                            <a:srgbClr val="787878"/>
                          </a:solidFill>
                        </a:rPr>
                        <a:t>Belief that if Pulled Over a Police Officer would try to determine if under the influence</a:t>
                      </a: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lnT w="12700" cap="flat" cmpd="sng" algn="ctr">
                      <a:solidFill>
                        <a:schemeClr val="tx1"/>
                      </a:solidFill>
                      <a:prstDash val="dash"/>
                      <a:round/>
                      <a:headEnd type="none" w="med" len="med"/>
                      <a:tailEnd type="none" w="med" len="med"/>
                    </a:lnT>
                  </a:tcP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extLst>
                  <a:ext uri="{0D108BD9-81ED-4DB2-BD59-A6C34878D82A}">
                    <a16:rowId xmlns:a16="http://schemas.microsoft.com/office/drawing/2014/main" val="386536491"/>
                  </a:ext>
                </a:extLst>
              </a:tr>
              <a:tr h="182880">
                <a:tc>
                  <a:txBody>
                    <a:bodyPr/>
                    <a:lstStyle/>
                    <a:p>
                      <a:pPr marL="91440"/>
                      <a:r>
                        <a:rPr lang="en-US" sz="1100" dirty="0">
                          <a:solidFill>
                            <a:srgbClr val="787878"/>
                          </a:solidFill>
                        </a:rPr>
                        <a:t>Actively try to determine if that person was under the influence of marijuana</a:t>
                      </a:r>
                    </a:p>
                  </a:txBody>
                  <a:tcPr anchor="ctr"/>
                </a:tc>
                <a:tc>
                  <a:txBody>
                    <a:bodyPr/>
                    <a:lstStyle/>
                    <a:p>
                      <a:pPr algn="ctr"/>
                      <a:r>
                        <a:rPr lang="en-US" sz="1000" kern="1200" dirty="0">
                          <a:solidFill>
                            <a:srgbClr val="787878"/>
                          </a:solidFill>
                          <a:latin typeface="+mn-lt"/>
                          <a:ea typeface="+mn-ea"/>
                          <a:cs typeface="+mn-cs"/>
                        </a:rPr>
                        <a:t>76%</a:t>
                      </a:r>
                    </a:p>
                  </a:txBody>
                  <a:tcPr anchor="ctr"/>
                </a:tc>
                <a:tc>
                  <a:txBody>
                    <a:bodyPr/>
                    <a:lstStyle/>
                    <a:p>
                      <a:pPr algn="ctr"/>
                      <a:r>
                        <a:rPr lang="en-US" sz="1000" kern="1200" dirty="0">
                          <a:solidFill>
                            <a:srgbClr val="787878"/>
                          </a:solidFill>
                          <a:latin typeface="+mn-lt"/>
                          <a:ea typeface="+mn-ea"/>
                          <a:cs typeface="+mn-cs"/>
                        </a:rPr>
                        <a:t>78%</a:t>
                      </a:r>
                    </a:p>
                  </a:txBody>
                  <a:tcPr anchor="ctr"/>
                </a:tc>
                <a:tc>
                  <a:txBody>
                    <a:bodyPr/>
                    <a:lstStyle/>
                    <a:p>
                      <a:pPr algn="ctr"/>
                      <a:r>
                        <a:rPr lang="en-US" sz="1000" kern="1200" dirty="0">
                          <a:solidFill>
                            <a:srgbClr val="787878"/>
                          </a:solidFill>
                          <a:latin typeface="+mn-lt"/>
                          <a:ea typeface="+mn-ea"/>
                          <a:cs typeface="+mn-cs"/>
                        </a:rPr>
                        <a:t>74%</a:t>
                      </a:r>
                    </a:p>
                  </a:txBody>
                  <a:tcPr anchor="ctr"/>
                </a:tc>
                <a:tc>
                  <a:txBody>
                    <a:bodyPr/>
                    <a:lstStyle/>
                    <a:p>
                      <a:pPr algn="ctr" fontAlgn="t"/>
                      <a:r>
                        <a:rPr lang="en-US" sz="1000" kern="1200" dirty="0">
                          <a:solidFill>
                            <a:srgbClr val="787878"/>
                          </a:solidFill>
                          <a:latin typeface="+mn-lt"/>
                          <a:ea typeface="+mn-ea"/>
                          <a:cs typeface="+mn-cs"/>
                        </a:rPr>
                        <a:t>76%</a:t>
                      </a:r>
                    </a:p>
                  </a:txBody>
                  <a:tcPr marL="7620" marR="7620" marT="7620" marB="0" anchor="ctr"/>
                </a:tc>
                <a:tc>
                  <a:txBody>
                    <a:bodyPr/>
                    <a:lstStyle/>
                    <a:p>
                      <a:pPr algn="ctr" fontAlgn="t"/>
                      <a:r>
                        <a:rPr lang="en-US" sz="1000" kern="1200" dirty="0">
                          <a:solidFill>
                            <a:srgbClr val="787878"/>
                          </a:solidFill>
                          <a:latin typeface="+mn-lt"/>
                          <a:ea typeface="+mn-ea"/>
                          <a:cs typeface="+mn-cs"/>
                        </a:rPr>
                        <a:t>74%</a:t>
                      </a:r>
                    </a:p>
                  </a:txBody>
                  <a:tcPr marL="7620" marR="7620" marT="7620" marB="0" anchor="ctr"/>
                </a:tc>
                <a:tc>
                  <a:txBody>
                    <a:bodyPr/>
                    <a:lstStyle/>
                    <a:p>
                      <a:pPr algn="ctr" fontAlgn="t"/>
                      <a:r>
                        <a:rPr lang="en-US" sz="1000" kern="1200" dirty="0">
                          <a:solidFill>
                            <a:srgbClr val="787878"/>
                          </a:solidFill>
                          <a:latin typeface="+mn-lt"/>
                          <a:ea typeface="+mn-ea"/>
                          <a:cs typeface="+mn-cs"/>
                        </a:rPr>
                        <a:t>73%</a:t>
                      </a:r>
                    </a:p>
                  </a:txBody>
                  <a:tcPr marL="7620" marR="7620" marT="7620" marB="0" anchor="ctr"/>
                </a:tc>
                <a:tc>
                  <a:txBody>
                    <a:bodyPr/>
                    <a:lstStyle/>
                    <a:p>
                      <a:pPr algn="ctr" fontAlgn="t"/>
                      <a:r>
                        <a:rPr lang="en-US" sz="1000" kern="1200" dirty="0">
                          <a:solidFill>
                            <a:srgbClr val="787878"/>
                          </a:solidFill>
                          <a:latin typeface="+mn-lt"/>
                          <a:ea typeface="+mn-ea"/>
                          <a:cs typeface="+mn-cs"/>
                        </a:rPr>
                        <a:t>79%</a:t>
                      </a:r>
                    </a:p>
                  </a:txBody>
                  <a:tcPr marL="7620" marR="7620" marT="7620" marB="0" anchor="ctr"/>
                </a:tc>
                <a:tc>
                  <a:txBody>
                    <a:bodyPr/>
                    <a:lstStyle/>
                    <a:p>
                      <a:pPr algn="ctr" fontAlgn="t"/>
                      <a:r>
                        <a:rPr lang="en-US" sz="1000" kern="1200" dirty="0">
                          <a:solidFill>
                            <a:srgbClr val="787878"/>
                          </a:solidFill>
                          <a:latin typeface="+mn-lt"/>
                          <a:ea typeface="+mn-ea"/>
                          <a:cs typeface="+mn-cs"/>
                        </a:rPr>
                        <a:t>73%</a:t>
                      </a:r>
                    </a:p>
                  </a:txBody>
                  <a:tcPr marL="7620" marR="7620" marT="7620" marB="0" anchor="ctr"/>
                </a:tc>
                <a:tc>
                  <a:txBody>
                    <a:bodyPr/>
                    <a:lstStyle/>
                    <a:p>
                      <a:pPr algn="ctr" fontAlgn="t"/>
                      <a:r>
                        <a:rPr lang="en-US" sz="1000" kern="1200" dirty="0">
                          <a:solidFill>
                            <a:srgbClr val="787878"/>
                          </a:solidFill>
                          <a:latin typeface="+mn-lt"/>
                          <a:ea typeface="+mn-ea"/>
                          <a:cs typeface="+mn-cs"/>
                        </a:rPr>
                        <a:t>78%</a:t>
                      </a:r>
                    </a:p>
                  </a:txBody>
                  <a:tcPr marL="7620" marR="7620" marT="7620" marB="0" anchor="ctr"/>
                </a:tc>
                <a:tc>
                  <a:txBody>
                    <a:bodyPr/>
                    <a:lstStyle/>
                    <a:p>
                      <a:pPr algn="ctr" fontAlgn="t"/>
                      <a:r>
                        <a:rPr lang="en-US" sz="1000" kern="1200" dirty="0">
                          <a:solidFill>
                            <a:srgbClr val="787878"/>
                          </a:solidFill>
                          <a:latin typeface="+mn-lt"/>
                          <a:ea typeface="+mn-ea"/>
                          <a:cs typeface="+mn-cs"/>
                        </a:rPr>
                        <a:t>76%</a:t>
                      </a:r>
                    </a:p>
                  </a:txBody>
                  <a:tcPr marL="7620" marR="7620" marT="7620" marB="0" anchor="ctr"/>
                </a:tc>
                <a:extLst>
                  <a:ext uri="{0D108BD9-81ED-4DB2-BD59-A6C34878D82A}">
                    <a16:rowId xmlns:a16="http://schemas.microsoft.com/office/drawing/2014/main" val="1132533233"/>
                  </a:ext>
                </a:extLst>
              </a:tr>
              <a:tr h="182880">
                <a:tc>
                  <a:txBody>
                    <a:bodyPr/>
                    <a:lstStyle/>
                    <a:p>
                      <a:pPr marL="0"/>
                      <a:r>
                        <a:rPr lang="en-US" sz="1100" dirty="0">
                          <a:solidFill>
                            <a:srgbClr val="787878"/>
                          </a:solidFill>
                        </a:rPr>
                        <a:t>Believe a Police Officer can tell is someone is under the influence of marijuana</a:t>
                      </a: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tc>
                  <a:txBody>
                    <a:bodyPr/>
                    <a:lstStyle/>
                    <a:p>
                      <a:pPr algn="ctr"/>
                      <a:endParaRPr lang="en-US" sz="1000" kern="1200" dirty="0">
                        <a:solidFill>
                          <a:srgbClr val="787878"/>
                        </a:solidFill>
                        <a:latin typeface="+mn-lt"/>
                        <a:ea typeface="+mn-ea"/>
                        <a:cs typeface="+mn-cs"/>
                      </a:endParaRPr>
                    </a:p>
                  </a:txBody>
                  <a:tcPr anchor="ctr"/>
                </a:tc>
                <a:extLst>
                  <a:ext uri="{0D108BD9-81ED-4DB2-BD59-A6C34878D82A}">
                    <a16:rowId xmlns:a16="http://schemas.microsoft.com/office/drawing/2014/main" val="517060972"/>
                  </a:ext>
                </a:extLst>
              </a:tr>
              <a:tr h="182880">
                <a:tc>
                  <a:txBody>
                    <a:bodyPr/>
                    <a:lstStyle/>
                    <a:p>
                      <a:pPr marL="91440"/>
                      <a:r>
                        <a:rPr lang="en-US" sz="1100" dirty="0">
                          <a:solidFill>
                            <a:srgbClr val="787878"/>
                          </a:solidFill>
                        </a:rPr>
                        <a:t>Yes</a:t>
                      </a:r>
                    </a:p>
                  </a:txBody>
                  <a:tcPr anchor="ctr"/>
                </a:tc>
                <a:tc>
                  <a:txBody>
                    <a:bodyPr/>
                    <a:lstStyle/>
                    <a:p>
                      <a:pPr algn="ctr" fontAlgn="t"/>
                      <a:r>
                        <a:rPr lang="en-US" sz="1000" kern="1200" dirty="0">
                          <a:solidFill>
                            <a:srgbClr val="787878"/>
                          </a:solidFill>
                          <a:latin typeface="+mn-lt"/>
                          <a:ea typeface="+mn-ea"/>
                          <a:cs typeface="+mn-cs"/>
                        </a:rPr>
                        <a:t>38%</a:t>
                      </a:r>
                    </a:p>
                  </a:txBody>
                  <a:tcPr marL="7620" marR="7620" marT="7620" marB="0" anchor="ctr"/>
                </a:tc>
                <a:tc>
                  <a:txBody>
                    <a:bodyPr/>
                    <a:lstStyle/>
                    <a:p>
                      <a:pPr algn="ctr" fontAlgn="t"/>
                      <a:r>
                        <a:rPr lang="en-US" sz="1000" kern="1200" dirty="0">
                          <a:solidFill>
                            <a:srgbClr val="787878"/>
                          </a:solidFill>
                          <a:latin typeface="+mn-lt"/>
                          <a:ea typeface="+mn-ea"/>
                          <a:cs typeface="+mn-cs"/>
                        </a:rPr>
                        <a:t>44%</a:t>
                      </a:r>
                    </a:p>
                  </a:txBody>
                  <a:tcPr marL="7620" marR="7620" marT="7620" marB="0" anchor="ctr">
                    <a:lnB w="12700" cap="flat" cmpd="sng" algn="ctr">
                      <a:solidFill>
                        <a:schemeClr val="tx1"/>
                      </a:solidFill>
                      <a:prstDash val="dash"/>
                      <a:round/>
                      <a:headEnd type="none" w="med" len="med"/>
                      <a:tailEnd type="none" w="med" len="med"/>
                    </a:lnB>
                  </a:tcPr>
                </a:tc>
                <a:tc>
                  <a:txBody>
                    <a:bodyPr/>
                    <a:lstStyle/>
                    <a:p>
                      <a:pPr algn="ctr" fontAlgn="t"/>
                      <a:r>
                        <a:rPr lang="en-US" sz="1000" kern="1200" dirty="0">
                          <a:solidFill>
                            <a:srgbClr val="787878"/>
                          </a:solidFill>
                          <a:latin typeface="+mn-lt"/>
                          <a:ea typeface="+mn-ea"/>
                          <a:cs typeface="+mn-cs"/>
                        </a:rPr>
                        <a:t>34%</a:t>
                      </a:r>
                    </a:p>
                  </a:txBody>
                  <a:tcPr marL="7620" marR="7620" marT="7620" marB="0" anchor="ctr"/>
                </a:tc>
                <a:tc>
                  <a:txBody>
                    <a:bodyPr/>
                    <a:lstStyle/>
                    <a:p>
                      <a:pPr algn="ctr" fontAlgn="t"/>
                      <a:r>
                        <a:rPr lang="en-US" sz="1000" kern="1200" dirty="0">
                          <a:solidFill>
                            <a:srgbClr val="787878"/>
                          </a:solidFill>
                          <a:latin typeface="+mn-lt"/>
                          <a:ea typeface="+mn-ea"/>
                          <a:cs typeface="+mn-cs"/>
                        </a:rPr>
                        <a:t>40%</a:t>
                      </a:r>
                    </a:p>
                  </a:txBody>
                  <a:tcPr marL="7620" marR="7620" marT="7620" marB="0" anchor="ctr"/>
                </a:tc>
                <a:tc>
                  <a:txBody>
                    <a:bodyPr/>
                    <a:lstStyle/>
                    <a:p>
                      <a:pPr algn="ctr" fontAlgn="t"/>
                      <a:r>
                        <a:rPr lang="en-US" sz="1000" kern="1200" dirty="0">
                          <a:solidFill>
                            <a:srgbClr val="787878"/>
                          </a:solidFill>
                          <a:latin typeface="+mn-lt"/>
                          <a:ea typeface="+mn-ea"/>
                          <a:cs typeface="+mn-cs"/>
                        </a:rPr>
                        <a:t>42%</a:t>
                      </a:r>
                    </a:p>
                  </a:txBody>
                  <a:tcPr marL="7620" marR="7620" marT="7620" marB="0" anchor="ctr">
                    <a:lnB w="12700" cap="flat" cmpd="sng" algn="ctr">
                      <a:solidFill>
                        <a:schemeClr val="tx1"/>
                      </a:solidFill>
                      <a:prstDash val="dash"/>
                      <a:round/>
                      <a:headEnd type="none" w="med" len="med"/>
                      <a:tailEnd type="none" w="med" len="med"/>
                    </a:lnB>
                  </a:tcPr>
                </a:tc>
                <a:tc>
                  <a:txBody>
                    <a:bodyPr/>
                    <a:lstStyle/>
                    <a:p>
                      <a:pPr algn="ctr" fontAlgn="t"/>
                      <a:r>
                        <a:rPr lang="en-US" sz="1000" kern="1200" dirty="0">
                          <a:solidFill>
                            <a:srgbClr val="787878"/>
                          </a:solidFill>
                          <a:latin typeface="+mn-lt"/>
                          <a:ea typeface="+mn-ea"/>
                          <a:cs typeface="+mn-cs"/>
                        </a:rPr>
                        <a:t>42%</a:t>
                      </a:r>
                    </a:p>
                  </a:txBody>
                  <a:tcPr marL="7620" marR="7620" marT="7620" marB="0" anchor="ctr"/>
                </a:tc>
                <a:tc>
                  <a:txBody>
                    <a:bodyPr/>
                    <a:lstStyle/>
                    <a:p>
                      <a:pPr algn="ctr" fontAlgn="t"/>
                      <a:r>
                        <a:rPr lang="en-US" sz="1000" kern="1200" dirty="0">
                          <a:solidFill>
                            <a:srgbClr val="787878"/>
                          </a:solidFill>
                          <a:latin typeface="+mn-lt"/>
                          <a:ea typeface="+mn-ea"/>
                          <a:cs typeface="+mn-cs"/>
                        </a:rPr>
                        <a:t>28%</a:t>
                      </a:r>
                    </a:p>
                  </a:txBody>
                  <a:tcPr marL="7620" marR="7620" marT="7620" marB="0" anchor="ctr"/>
                </a:tc>
                <a:tc>
                  <a:txBody>
                    <a:bodyPr/>
                    <a:lstStyle/>
                    <a:p>
                      <a:pPr algn="ctr" fontAlgn="t"/>
                      <a:r>
                        <a:rPr lang="en-US" sz="1000" kern="1200" dirty="0">
                          <a:solidFill>
                            <a:srgbClr val="787878"/>
                          </a:solidFill>
                          <a:latin typeface="+mn-lt"/>
                          <a:ea typeface="+mn-ea"/>
                          <a:cs typeface="+mn-cs"/>
                        </a:rPr>
                        <a:t>41%</a:t>
                      </a:r>
                    </a:p>
                  </a:txBody>
                  <a:tcPr marL="7620" marR="7620" marT="7620" marB="0" anchor="ctr"/>
                </a:tc>
                <a:tc>
                  <a:txBody>
                    <a:bodyPr/>
                    <a:lstStyle/>
                    <a:p>
                      <a:pPr algn="ctr" fontAlgn="t"/>
                      <a:r>
                        <a:rPr lang="en-US" sz="1000" kern="1200" dirty="0">
                          <a:solidFill>
                            <a:srgbClr val="787878"/>
                          </a:solidFill>
                          <a:latin typeface="+mn-lt"/>
                          <a:ea typeface="+mn-ea"/>
                          <a:cs typeface="+mn-cs"/>
                        </a:rPr>
                        <a:t>36%</a:t>
                      </a:r>
                    </a:p>
                  </a:txBody>
                  <a:tcPr marL="7620" marR="7620" marT="7620" marB="0" anchor="ctr"/>
                </a:tc>
                <a:tc>
                  <a:txBody>
                    <a:bodyPr/>
                    <a:lstStyle/>
                    <a:p>
                      <a:pPr algn="ctr" fontAlgn="t"/>
                      <a:r>
                        <a:rPr lang="en-US" sz="1000" kern="1200" dirty="0">
                          <a:solidFill>
                            <a:srgbClr val="787878"/>
                          </a:solidFill>
                          <a:latin typeface="+mn-lt"/>
                          <a:ea typeface="+mn-ea"/>
                          <a:cs typeface="+mn-cs"/>
                        </a:rPr>
                        <a:t>38%</a:t>
                      </a:r>
                    </a:p>
                  </a:txBody>
                  <a:tcPr marL="7620" marR="7620" marT="7620" marB="0" anchor="ctr"/>
                </a:tc>
                <a:extLst>
                  <a:ext uri="{0D108BD9-81ED-4DB2-BD59-A6C34878D82A}">
                    <a16:rowId xmlns:a16="http://schemas.microsoft.com/office/drawing/2014/main" val="1230282895"/>
                  </a:ext>
                </a:extLst>
              </a:tr>
              <a:tr h="182880">
                <a:tc>
                  <a:txBody>
                    <a:bodyPr/>
                    <a:lstStyle/>
                    <a:p>
                      <a:pPr marL="91440"/>
                      <a:r>
                        <a:rPr lang="en-US" sz="1100" dirty="0">
                          <a:solidFill>
                            <a:srgbClr val="787878"/>
                          </a:solidFill>
                        </a:rPr>
                        <a:t>No</a:t>
                      </a:r>
                    </a:p>
                  </a:txBody>
                  <a:tcPr anchor="ctr"/>
                </a:tc>
                <a:tc>
                  <a:txBody>
                    <a:bodyPr/>
                    <a:lstStyle/>
                    <a:p>
                      <a:pPr algn="ctr" fontAlgn="t"/>
                      <a:r>
                        <a:rPr lang="en-US" sz="1000" kern="1200" dirty="0">
                          <a:solidFill>
                            <a:srgbClr val="787878"/>
                          </a:solidFill>
                          <a:latin typeface="+mn-lt"/>
                          <a:ea typeface="+mn-ea"/>
                          <a:cs typeface="+mn-cs"/>
                        </a:rPr>
                        <a:t>24%</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000" b="1" kern="1200" dirty="0">
                          <a:solidFill>
                            <a:srgbClr val="787878"/>
                          </a:solidFill>
                          <a:latin typeface="+mn-lt"/>
                          <a:ea typeface="+mn-ea"/>
                          <a:cs typeface="+mn-cs"/>
                        </a:rPr>
                        <a:t>29%</a:t>
                      </a:r>
                      <a:r>
                        <a:rPr lang="en-US" sz="1000" b="1" u="none" strike="noStrike" kern="1200" baseline="30000" dirty="0">
                          <a:solidFill>
                            <a:srgbClr val="787878"/>
                          </a:solidFill>
                          <a:effectLst/>
                          <a:latin typeface="+mn-lt"/>
                          <a:ea typeface="+mn-ea"/>
                          <a:cs typeface="+mn-cs"/>
                        </a:rPr>
                        <a:t>B</a:t>
                      </a:r>
                      <a:endParaRPr lang="en-US" sz="1000" b="1" kern="1200" dirty="0">
                        <a:solidFill>
                          <a:srgbClr val="787878"/>
                        </a:solidFill>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000" b="0" kern="1200" dirty="0">
                          <a:solidFill>
                            <a:srgbClr val="787878"/>
                          </a:solidFill>
                          <a:latin typeface="+mn-lt"/>
                          <a:ea typeface="+mn-ea"/>
                          <a:cs typeface="+mn-cs"/>
                        </a:rPr>
                        <a:t>20%</a:t>
                      </a:r>
                    </a:p>
                  </a:txBody>
                  <a:tcPr marL="7620" marR="7620" marT="7620" marB="0"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algn="ctr" fontAlgn="t"/>
                      <a:r>
                        <a:rPr lang="en-US" sz="1000" kern="1200" dirty="0">
                          <a:solidFill>
                            <a:srgbClr val="787878"/>
                          </a:solidFill>
                          <a:latin typeface="+mn-lt"/>
                          <a:ea typeface="+mn-ea"/>
                          <a:cs typeface="+mn-cs"/>
                        </a:rPr>
                        <a:t>26%</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000" b="1" kern="1200" dirty="0">
                          <a:solidFill>
                            <a:srgbClr val="787878"/>
                          </a:solidFill>
                          <a:latin typeface="+mn-lt"/>
                          <a:ea typeface="+mn-ea"/>
                          <a:cs typeface="+mn-cs"/>
                        </a:rPr>
                        <a:t>31%</a:t>
                      </a:r>
                      <a:r>
                        <a:rPr lang="en-US" sz="1000" b="1" u="none" strike="noStrike" kern="1200" baseline="30000" dirty="0">
                          <a:solidFill>
                            <a:srgbClr val="787878"/>
                          </a:solidFill>
                          <a:effectLst/>
                          <a:latin typeface="+mn-lt"/>
                          <a:ea typeface="+mn-ea"/>
                          <a:cs typeface="+mn-cs"/>
                        </a:rPr>
                        <a:t>EF</a:t>
                      </a:r>
                      <a:endParaRPr lang="en-US" sz="1000" b="1" kern="1200" dirty="0">
                        <a:solidFill>
                          <a:srgbClr val="787878"/>
                        </a:solidFill>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000" kern="1200" dirty="0">
                          <a:solidFill>
                            <a:srgbClr val="787878"/>
                          </a:solidFill>
                          <a:latin typeface="+mn-lt"/>
                          <a:ea typeface="+mn-ea"/>
                          <a:cs typeface="+mn-cs"/>
                        </a:rPr>
                        <a:t>19%</a:t>
                      </a:r>
                    </a:p>
                  </a:txBody>
                  <a:tcPr marL="7620" marR="7620" marT="7620" marB="0" anchor="ctr">
                    <a:lnL w="12700" cap="flat" cmpd="sng" algn="ctr">
                      <a:solidFill>
                        <a:schemeClr val="tx1"/>
                      </a:solidFill>
                      <a:prstDash val="dash"/>
                      <a:round/>
                      <a:headEnd type="none" w="med" len="med"/>
                      <a:tailEnd type="none" w="med" len="med"/>
                    </a:lnL>
                  </a:tcPr>
                </a:tc>
                <a:tc>
                  <a:txBody>
                    <a:bodyPr/>
                    <a:lstStyle/>
                    <a:p>
                      <a:pPr algn="ctr" fontAlgn="t"/>
                      <a:r>
                        <a:rPr lang="en-US" sz="1000" b="0" kern="1200" dirty="0">
                          <a:solidFill>
                            <a:srgbClr val="787878"/>
                          </a:solidFill>
                          <a:latin typeface="+mn-lt"/>
                          <a:ea typeface="+mn-ea"/>
                          <a:cs typeface="+mn-cs"/>
                        </a:rPr>
                        <a:t>18%</a:t>
                      </a:r>
                    </a:p>
                  </a:txBody>
                  <a:tcPr marL="7620" marR="7620" marT="7620" marB="0" anchor="ctr">
                    <a:lnB w="12700" cap="flat" cmpd="sng" algn="ctr">
                      <a:solidFill>
                        <a:schemeClr val="tx1"/>
                      </a:solidFill>
                      <a:prstDash val="dash"/>
                      <a:round/>
                      <a:headEnd type="none" w="med" len="med"/>
                      <a:tailEnd type="none" w="med" len="med"/>
                    </a:lnB>
                  </a:tcPr>
                </a:tc>
                <a:tc>
                  <a:txBody>
                    <a:bodyPr/>
                    <a:lstStyle/>
                    <a:p>
                      <a:pPr algn="ctr" fontAlgn="t"/>
                      <a:r>
                        <a:rPr lang="en-US" sz="1000" kern="1200" dirty="0">
                          <a:solidFill>
                            <a:srgbClr val="787878"/>
                          </a:solidFill>
                          <a:latin typeface="+mn-lt"/>
                          <a:ea typeface="+mn-ea"/>
                          <a:cs typeface="+mn-cs"/>
                        </a:rPr>
                        <a:t>23%</a:t>
                      </a:r>
                    </a:p>
                  </a:txBody>
                  <a:tcPr marL="7620" marR="7620" marT="7620" marB="0" anchor="ctr"/>
                </a:tc>
                <a:tc>
                  <a:txBody>
                    <a:bodyPr/>
                    <a:lstStyle/>
                    <a:p>
                      <a:pPr algn="ctr" fontAlgn="t"/>
                      <a:r>
                        <a:rPr lang="en-US" sz="1000" kern="1200" dirty="0">
                          <a:solidFill>
                            <a:srgbClr val="787878"/>
                          </a:solidFill>
                          <a:latin typeface="+mn-lt"/>
                          <a:ea typeface="+mn-ea"/>
                          <a:cs typeface="+mn-cs"/>
                        </a:rPr>
                        <a:t>20%</a:t>
                      </a:r>
                    </a:p>
                  </a:txBody>
                  <a:tcPr marL="7620" marR="7620" marT="7620" marB="0" anchor="ctr"/>
                </a:tc>
                <a:tc>
                  <a:txBody>
                    <a:bodyPr/>
                    <a:lstStyle/>
                    <a:p>
                      <a:pPr algn="ctr" fontAlgn="t"/>
                      <a:r>
                        <a:rPr lang="en-US" sz="1000" kern="1200" dirty="0">
                          <a:solidFill>
                            <a:srgbClr val="787878"/>
                          </a:solidFill>
                          <a:latin typeface="+mn-lt"/>
                          <a:ea typeface="+mn-ea"/>
                          <a:cs typeface="+mn-cs"/>
                        </a:rPr>
                        <a:t>25%</a:t>
                      </a:r>
                    </a:p>
                  </a:txBody>
                  <a:tcPr marL="7620" marR="7620" marT="7620" marB="0" anchor="ctr"/>
                </a:tc>
                <a:extLst>
                  <a:ext uri="{0D108BD9-81ED-4DB2-BD59-A6C34878D82A}">
                    <a16:rowId xmlns:a16="http://schemas.microsoft.com/office/drawing/2014/main" val="3120229334"/>
                  </a:ext>
                </a:extLst>
              </a:tr>
              <a:tr h="182880">
                <a:tc>
                  <a:txBody>
                    <a:bodyPr/>
                    <a:lstStyle/>
                    <a:p>
                      <a:pPr marL="91440"/>
                      <a:r>
                        <a:rPr lang="en-US" sz="1100" dirty="0">
                          <a:solidFill>
                            <a:srgbClr val="787878"/>
                          </a:solidFill>
                        </a:rPr>
                        <a:t>Don’t know</a:t>
                      </a:r>
                    </a:p>
                  </a:txBody>
                  <a:tcPr anchor="ctr"/>
                </a:tc>
                <a:tc>
                  <a:txBody>
                    <a:bodyPr/>
                    <a:lstStyle/>
                    <a:p>
                      <a:pPr algn="ctr" fontAlgn="t"/>
                      <a:r>
                        <a:rPr lang="en-US" sz="1000" kern="1200" dirty="0">
                          <a:solidFill>
                            <a:srgbClr val="787878"/>
                          </a:solidFill>
                          <a:latin typeface="+mn-lt"/>
                          <a:ea typeface="+mn-ea"/>
                          <a:cs typeface="+mn-cs"/>
                        </a:rPr>
                        <a:t>38%</a:t>
                      </a:r>
                    </a:p>
                  </a:txBody>
                  <a:tcPr marL="7620" marR="7620" marT="7620" marB="0" anchor="ctr"/>
                </a:tc>
                <a:tc>
                  <a:txBody>
                    <a:bodyPr/>
                    <a:lstStyle/>
                    <a:p>
                      <a:pPr algn="ctr" fontAlgn="t"/>
                      <a:r>
                        <a:rPr lang="en-US" sz="1000" kern="1200" dirty="0">
                          <a:solidFill>
                            <a:srgbClr val="787878"/>
                          </a:solidFill>
                          <a:latin typeface="+mn-lt"/>
                          <a:ea typeface="+mn-ea"/>
                          <a:cs typeface="+mn-cs"/>
                        </a:rPr>
                        <a:t>28%</a:t>
                      </a:r>
                    </a:p>
                  </a:txBody>
                  <a:tcPr marL="7620" marR="7620" marT="7620" marB="0"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fontAlgn="t"/>
                      <a:r>
                        <a:rPr lang="en-US" sz="1000" b="1" kern="1200" dirty="0">
                          <a:solidFill>
                            <a:srgbClr val="787878"/>
                          </a:solidFill>
                          <a:latin typeface="+mn-lt"/>
                          <a:ea typeface="+mn-ea"/>
                          <a:cs typeface="+mn-cs"/>
                        </a:rPr>
                        <a:t>46%</a:t>
                      </a:r>
                      <a:r>
                        <a:rPr lang="en-US" sz="1000" b="1" u="none" strike="noStrike" kern="1200" baseline="30000" dirty="0">
                          <a:solidFill>
                            <a:srgbClr val="787878"/>
                          </a:solidFill>
                          <a:effectLst/>
                          <a:latin typeface="+mn-lt"/>
                          <a:ea typeface="+mn-ea"/>
                          <a:cs typeface="+mn-cs"/>
                        </a:rPr>
                        <a:t>A</a:t>
                      </a:r>
                      <a:endParaRPr lang="en-US" sz="1000" b="1" kern="1200" dirty="0">
                        <a:solidFill>
                          <a:srgbClr val="787878"/>
                        </a:solidFill>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fontAlgn="t"/>
                      <a:r>
                        <a:rPr lang="en-US" sz="1000" kern="1200" dirty="0">
                          <a:solidFill>
                            <a:srgbClr val="787878"/>
                          </a:solidFill>
                          <a:latin typeface="+mn-lt"/>
                          <a:ea typeface="+mn-ea"/>
                          <a:cs typeface="+mn-cs"/>
                        </a:rPr>
                        <a:t>33%</a:t>
                      </a:r>
                    </a:p>
                  </a:txBody>
                  <a:tcPr marL="7620" marR="7620" marT="7620" marB="0" anchor="ctr">
                    <a:lnL w="12700" cap="flat" cmpd="sng" algn="ctr">
                      <a:solidFill>
                        <a:schemeClr val="tx1"/>
                      </a:solidFill>
                      <a:prstDash val="dash"/>
                      <a:round/>
                      <a:headEnd type="none" w="med" len="med"/>
                      <a:tailEnd type="none" w="med" len="med"/>
                    </a:lnL>
                  </a:tcPr>
                </a:tc>
                <a:tc>
                  <a:txBody>
                    <a:bodyPr/>
                    <a:lstStyle/>
                    <a:p>
                      <a:pPr algn="ctr" fontAlgn="t"/>
                      <a:r>
                        <a:rPr lang="en-US" sz="1000" kern="1200" dirty="0">
                          <a:solidFill>
                            <a:srgbClr val="787878"/>
                          </a:solidFill>
                          <a:latin typeface="+mn-lt"/>
                          <a:ea typeface="+mn-ea"/>
                          <a:cs typeface="+mn-cs"/>
                        </a:rPr>
                        <a:t>28%</a:t>
                      </a:r>
                    </a:p>
                  </a:txBody>
                  <a:tcPr marL="7620" marR="7620" marT="7620" marB="0" anchor="ctr">
                    <a:lnT w="12700" cap="flat" cmpd="sng" algn="ctr">
                      <a:solidFill>
                        <a:schemeClr val="tx1"/>
                      </a:solidFill>
                      <a:prstDash val="dash"/>
                      <a:round/>
                      <a:headEnd type="none" w="med" len="med"/>
                      <a:tailEnd type="none" w="med" len="med"/>
                    </a:lnT>
                  </a:tcPr>
                </a:tc>
                <a:tc>
                  <a:txBody>
                    <a:bodyPr/>
                    <a:lstStyle/>
                    <a:p>
                      <a:pPr algn="ctr" fontAlgn="t"/>
                      <a:r>
                        <a:rPr lang="en-US" sz="1000" kern="1200" dirty="0">
                          <a:solidFill>
                            <a:srgbClr val="787878"/>
                          </a:solidFill>
                          <a:latin typeface="+mn-lt"/>
                          <a:ea typeface="+mn-ea"/>
                          <a:cs typeface="+mn-cs"/>
                        </a:rPr>
                        <a:t>39%</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000" b="1" kern="1200" dirty="0">
                          <a:solidFill>
                            <a:srgbClr val="787878"/>
                          </a:solidFill>
                          <a:latin typeface="+mn-lt"/>
                          <a:ea typeface="+mn-ea"/>
                          <a:cs typeface="+mn-cs"/>
                        </a:rPr>
                        <a:t>53%</a:t>
                      </a:r>
                      <a:r>
                        <a:rPr lang="en-US" sz="1000" b="1" u="none" strike="noStrike" kern="1200" baseline="30000" dirty="0">
                          <a:solidFill>
                            <a:srgbClr val="787878"/>
                          </a:solidFill>
                          <a:effectLst/>
                          <a:latin typeface="+mn-lt"/>
                          <a:ea typeface="+mn-ea"/>
                          <a:cs typeface="+mn-cs"/>
                        </a:rPr>
                        <a:t>CD</a:t>
                      </a:r>
                      <a:endParaRPr lang="en-US" sz="1000" b="1" kern="1200" dirty="0">
                        <a:solidFill>
                          <a:srgbClr val="787878"/>
                        </a:solidFill>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fontAlgn="t"/>
                      <a:r>
                        <a:rPr lang="en-US" sz="1000" kern="1200" dirty="0">
                          <a:solidFill>
                            <a:srgbClr val="787878"/>
                          </a:solidFill>
                          <a:latin typeface="+mn-lt"/>
                          <a:ea typeface="+mn-ea"/>
                          <a:cs typeface="+mn-cs"/>
                        </a:rPr>
                        <a:t>36%</a:t>
                      </a:r>
                    </a:p>
                  </a:txBody>
                  <a:tcPr marL="7620" marR="7620" marT="7620" marB="0" anchor="ctr">
                    <a:lnL w="12700" cap="flat" cmpd="sng" algn="ctr">
                      <a:solidFill>
                        <a:schemeClr val="tx1"/>
                      </a:solidFill>
                      <a:prstDash val="dash"/>
                      <a:round/>
                      <a:headEnd type="none" w="med" len="med"/>
                      <a:tailEnd type="none" w="med" len="med"/>
                    </a:lnL>
                  </a:tcPr>
                </a:tc>
                <a:tc>
                  <a:txBody>
                    <a:bodyPr/>
                    <a:lstStyle/>
                    <a:p>
                      <a:pPr algn="ctr" fontAlgn="t"/>
                      <a:r>
                        <a:rPr lang="en-US" sz="1000" kern="1200" dirty="0">
                          <a:solidFill>
                            <a:srgbClr val="787878"/>
                          </a:solidFill>
                          <a:latin typeface="+mn-lt"/>
                          <a:ea typeface="+mn-ea"/>
                          <a:cs typeface="+mn-cs"/>
                        </a:rPr>
                        <a:t>44%</a:t>
                      </a:r>
                    </a:p>
                  </a:txBody>
                  <a:tcPr marL="7620" marR="7620" marT="7620" marB="0" anchor="ctr"/>
                </a:tc>
                <a:tc>
                  <a:txBody>
                    <a:bodyPr/>
                    <a:lstStyle/>
                    <a:p>
                      <a:pPr algn="ctr" fontAlgn="t"/>
                      <a:r>
                        <a:rPr lang="en-US" sz="1000" kern="1200" dirty="0">
                          <a:solidFill>
                            <a:srgbClr val="787878"/>
                          </a:solidFill>
                          <a:latin typeface="+mn-lt"/>
                          <a:ea typeface="+mn-ea"/>
                          <a:cs typeface="+mn-cs"/>
                        </a:rPr>
                        <a:t>37%</a:t>
                      </a:r>
                    </a:p>
                  </a:txBody>
                  <a:tcPr marL="7620" marR="7620" marT="7620" marB="0" anchor="ctr"/>
                </a:tc>
                <a:extLst>
                  <a:ext uri="{0D108BD9-81ED-4DB2-BD59-A6C34878D82A}">
                    <a16:rowId xmlns:a16="http://schemas.microsoft.com/office/drawing/2014/main" val="234564305"/>
                  </a:ext>
                </a:extLst>
              </a:tr>
            </a:tbl>
          </a:graphicData>
        </a:graphic>
      </p:graphicFrame>
      <p:sp>
        <p:nvSpPr>
          <p:cNvPr id="4" name="TextBox 3">
            <a:extLst>
              <a:ext uri="{FF2B5EF4-FFF2-40B4-BE49-F238E27FC236}">
                <a16:creationId xmlns:a16="http://schemas.microsoft.com/office/drawing/2014/main" id="{281CAA1E-26B3-442C-9DB0-547B9AB09854}"/>
              </a:ext>
            </a:extLst>
          </p:cNvPr>
          <p:cNvSpPr txBox="1"/>
          <p:nvPr/>
        </p:nvSpPr>
        <p:spPr>
          <a:xfrm>
            <a:off x="8791" y="6256481"/>
            <a:ext cx="12183209" cy="646331"/>
          </a:xfrm>
          <a:prstGeom prst="rect">
            <a:avLst/>
          </a:prstGeom>
          <a:noFill/>
        </p:spPr>
        <p:txBody>
          <a:bodyPr wrap="square" rtlCol="0">
            <a:spAutoFit/>
          </a:bodyPr>
          <a:lstStyle/>
          <a:p>
            <a:r>
              <a:rPr lang="en-US" sz="900" dirty="0">
                <a:solidFill>
                  <a:srgbClr val="787878"/>
                </a:solidFill>
              </a:rPr>
              <a:t>Q15. A number of states have already legalized marijuana.  Do you feel driving on roads in these states is safer, about the same, or less safe than driving in states where marijuana remains illegal? </a:t>
            </a:r>
            <a:r>
              <a:rPr lang="en-US" sz="900" i="1" dirty="0">
                <a:solidFill>
                  <a:srgbClr val="787878"/>
                </a:solidFill>
              </a:rPr>
              <a:t>Base: Total Respondents (n=783)</a:t>
            </a:r>
            <a:r>
              <a:rPr lang="en-US" sz="900" dirty="0">
                <a:solidFill>
                  <a:srgbClr val="787878"/>
                </a:solidFill>
              </a:rPr>
              <a:t> </a:t>
            </a:r>
          </a:p>
          <a:p>
            <a:r>
              <a:rPr lang="en-US" sz="900" dirty="0">
                <a:solidFill>
                  <a:srgbClr val="787878"/>
                </a:solidFill>
              </a:rPr>
              <a:t>Q20. Compared to alcohol, is the legal penalty for driving while under the influence of marijuana…? </a:t>
            </a:r>
            <a:r>
              <a:rPr lang="en-US" sz="900" i="1" dirty="0">
                <a:solidFill>
                  <a:srgbClr val="787878"/>
                </a:solidFill>
              </a:rPr>
              <a:t>Base: Total Respondents (n=783)</a:t>
            </a:r>
          </a:p>
          <a:p>
            <a:r>
              <a:rPr lang="en-US" sz="900" dirty="0">
                <a:solidFill>
                  <a:srgbClr val="787878"/>
                </a:solidFill>
              </a:rPr>
              <a:t>Q21. If a police officer pulled someone over, do you believe the police officer would actively try to determine if that person was under the influence of (PN: INSERT ITEM), or not? </a:t>
            </a:r>
            <a:r>
              <a:rPr lang="en-US" sz="900" i="1" dirty="0">
                <a:solidFill>
                  <a:srgbClr val="787878"/>
                </a:solidFill>
              </a:rPr>
              <a:t>Base: Total Respondents (n=783)</a:t>
            </a:r>
            <a:endParaRPr lang="en-US" sz="900" dirty="0">
              <a:solidFill>
                <a:srgbClr val="787878"/>
              </a:solidFill>
            </a:endParaRPr>
          </a:p>
          <a:p>
            <a:r>
              <a:rPr lang="en-US" sz="900" dirty="0">
                <a:solidFill>
                  <a:srgbClr val="787878"/>
                </a:solidFill>
              </a:rPr>
              <a:t>Q22. Assuming that the person and their vehicle do not smell like marijuana, do you believe a police officer can still tell if someone is under the influence of marijuana upon pulling them over, or not? </a:t>
            </a:r>
            <a:r>
              <a:rPr lang="en-US" sz="900" i="1" dirty="0">
                <a:solidFill>
                  <a:srgbClr val="787878"/>
                </a:solidFill>
              </a:rPr>
              <a:t>Base: Total Respondents (n=783)</a:t>
            </a:r>
            <a:endParaRPr lang="en-US" sz="900" dirty="0">
              <a:solidFill>
                <a:srgbClr val="787878"/>
              </a:solidFill>
            </a:endParaRPr>
          </a:p>
        </p:txBody>
      </p:sp>
      <p:sp>
        <p:nvSpPr>
          <p:cNvPr id="6" name="Rectangle 5">
            <a:extLst>
              <a:ext uri="{FF2B5EF4-FFF2-40B4-BE49-F238E27FC236}">
                <a16:creationId xmlns:a16="http://schemas.microsoft.com/office/drawing/2014/main" id="{67F9FE5B-369C-4095-8513-3657503823DB}"/>
              </a:ext>
            </a:extLst>
          </p:cNvPr>
          <p:cNvSpPr/>
          <p:nvPr/>
        </p:nvSpPr>
        <p:spPr>
          <a:xfrm>
            <a:off x="8994219" y="6388651"/>
            <a:ext cx="3161429" cy="338554"/>
          </a:xfrm>
          <a:prstGeom prst="rect">
            <a:avLst/>
          </a:prstGeom>
        </p:spPr>
        <p:txBody>
          <a:bodyPr wrap="square">
            <a:spAutoFit/>
          </a:bodyPr>
          <a:lstStyle/>
          <a:p>
            <a:pPr marL="342900" indent="-342900" fontAlgn="base">
              <a:spcBef>
                <a:spcPct val="0"/>
              </a:spcBef>
              <a:spcAft>
                <a:spcPct val="0"/>
              </a:spcAft>
              <a:tabLst>
                <a:tab pos="346075" algn="l"/>
              </a:tabLst>
            </a:pPr>
            <a:r>
              <a:rPr lang="en-US" sz="800" i="1" dirty="0">
                <a:solidFill>
                  <a:srgbClr val="787878"/>
                </a:solidFill>
                <a:ea typeface="ＭＳ Ｐゴシック" charset="0"/>
                <a:sym typeface="Symbol" pitchFamily="18" charset="2"/>
              </a:rPr>
              <a:t>A/B, C/D/E/F, G/H/I Denotes Significance at the 95% confidence level</a:t>
            </a:r>
            <a:endParaRPr lang="en-US" sz="800" i="1" dirty="0">
              <a:solidFill>
                <a:srgbClr val="787878"/>
              </a:solidFill>
              <a:ea typeface="ＭＳ Ｐゴシック" charset="0"/>
            </a:endParaRPr>
          </a:p>
        </p:txBody>
      </p:sp>
    </p:spTree>
    <p:extLst>
      <p:ext uri="{BB962C8B-B14F-4D97-AF65-F5344CB8AC3E}">
        <p14:creationId xmlns:p14="http://schemas.microsoft.com/office/powerpoint/2010/main" val="17979865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F3F65D8-B7B2-45A7-B875-4847F4737E39}"/>
              </a:ext>
            </a:extLst>
          </p:cNvPr>
          <p:cNvGraphicFramePr>
            <a:graphicFrameLocks noGrp="1"/>
          </p:cNvGraphicFramePr>
          <p:nvPr>
            <p:extLst>
              <p:ext uri="{D42A27DB-BD31-4B8C-83A1-F6EECF244321}">
                <p14:modId xmlns:p14="http://schemas.microsoft.com/office/powerpoint/2010/main" val="4084671677"/>
              </p:ext>
            </p:extLst>
          </p:nvPr>
        </p:nvGraphicFramePr>
        <p:xfrm>
          <a:off x="211504" y="3446"/>
          <a:ext cx="11760200" cy="6002517"/>
        </p:xfrm>
        <a:graphic>
          <a:graphicData uri="http://schemas.openxmlformats.org/drawingml/2006/table">
            <a:tbl>
              <a:tblPr firstRow="1" bandRow="1">
                <a:tableStyleId>{5C22544A-7EE6-4342-B048-85BDC9FD1C3A}</a:tableStyleId>
              </a:tblPr>
              <a:tblGrid>
                <a:gridCol w="5269743">
                  <a:extLst>
                    <a:ext uri="{9D8B030D-6E8A-4147-A177-3AD203B41FA5}">
                      <a16:colId xmlns:a16="http://schemas.microsoft.com/office/drawing/2014/main" val="1240681540"/>
                    </a:ext>
                  </a:extLst>
                </a:gridCol>
                <a:gridCol w="826434">
                  <a:extLst>
                    <a:ext uri="{9D8B030D-6E8A-4147-A177-3AD203B41FA5}">
                      <a16:colId xmlns:a16="http://schemas.microsoft.com/office/drawing/2014/main" val="2570402629"/>
                    </a:ext>
                  </a:extLst>
                </a:gridCol>
                <a:gridCol w="964173">
                  <a:extLst>
                    <a:ext uri="{9D8B030D-6E8A-4147-A177-3AD203B41FA5}">
                      <a16:colId xmlns:a16="http://schemas.microsoft.com/office/drawing/2014/main" val="1027386494"/>
                    </a:ext>
                  </a:extLst>
                </a:gridCol>
                <a:gridCol w="843160">
                  <a:extLst>
                    <a:ext uri="{9D8B030D-6E8A-4147-A177-3AD203B41FA5}">
                      <a16:colId xmlns:a16="http://schemas.microsoft.com/office/drawing/2014/main" val="4259349456"/>
                    </a:ext>
                  </a:extLst>
                </a:gridCol>
                <a:gridCol w="1239651">
                  <a:extLst>
                    <a:ext uri="{9D8B030D-6E8A-4147-A177-3AD203B41FA5}">
                      <a16:colId xmlns:a16="http://schemas.microsoft.com/office/drawing/2014/main" val="92412485"/>
                    </a:ext>
                  </a:extLst>
                </a:gridCol>
                <a:gridCol w="1101911">
                  <a:extLst>
                    <a:ext uri="{9D8B030D-6E8A-4147-A177-3AD203B41FA5}">
                      <a16:colId xmlns:a16="http://schemas.microsoft.com/office/drawing/2014/main" val="650289322"/>
                    </a:ext>
                  </a:extLst>
                </a:gridCol>
                <a:gridCol w="1515128">
                  <a:extLst>
                    <a:ext uri="{9D8B030D-6E8A-4147-A177-3AD203B41FA5}">
                      <a16:colId xmlns:a16="http://schemas.microsoft.com/office/drawing/2014/main" val="526547109"/>
                    </a:ext>
                  </a:extLst>
                </a:gridCol>
              </a:tblGrid>
              <a:tr h="358553">
                <a:tc>
                  <a:txBody>
                    <a:bodyPr/>
                    <a:lstStyle/>
                    <a:p>
                      <a:endParaRPr lang="en-US" sz="1100" dirty="0"/>
                    </a:p>
                  </a:txBody>
                  <a:tcPr/>
                </a:tc>
                <a:tc>
                  <a:txBody>
                    <a:bodyPr/>
                    <a:lstStyle/>
                    <a:p>
                      <a:pPr algn="ctr"/>
                      <a:endParaRPr lang="en-US" sz="1100" dirty="0"/>
                    </a:p>
                  </a:txBody>
                  <a:tcPr anchor="ctr"/>
                </a:tc>
                <a:tc gridSpan="5">
                  <a:txBody>
                    <a:bodyPr/>
                    <a:lstStyle/>
                    <a:p>
                      <a:pPr algn="ctr"/>
                      <a:r>
                        <a:rPr lang="en-US" sz="1100" dirty="0"/>
                        <a:t>Demographic Summary</a:t>
                      </a:r>
                    </a:p>
                  </a:txBody>
                  <a:tcPr anchor="ctr"/>
                </a:tc>
                <a:tc hMerge="1">
                  <a:txBody>
                    <a:bodyPr/>
                    <a:lstStyle/>
                    <a:p>
                      <a:pPr algn="ctr"/>
                      <a:endParaRPr lang="en-US" sz="1100" dirty="0"/>
                    </a:p>
                  </a:txBody>
                  <a:tcPr anchor="ctr"/>
                </a:tc>
                <a:tc hMerge="1">
                  <a:txBody>
                    <a:bodyPr/>
                    <a:lstStyle/>
                    <a:p>
                      <a:pPr algn="ctr"/>
                      <a:endParaRPr lang="en-US" sz="1100" dirty="0"/>
                    </a:p>
                  </a:txBody>
                  <a:tcPr anchor="ctr"/>
                </a:tc>
                <a:tc hMerge="1">
                  <a:txBody>
                    <a:bodyPr/>
                    <a:lstStyle/>
                    <a:p>
                      <a:pPr algn="ctr"/>
                      <a:endParaRPr lang="en-US" sz="1100" dirty="0"/>
                    </a:p>
                  </a:txBody>
                  <a:tcPr anchor="ctr"/>
                </a:tc>
                <a:tc hMerge="1">
                  <a:txBody>
                    <a:bodyPr/>
                    <a:lstStyle/>
                    <a:p>
                      <a:pPr algn="ctr"/>
                      <a:endParaRPr lang="en-US" sz="1100" dirty="0"/>
                    </a:p>
                  </a:txBody>
                  <a:tcPr anchor="ctr"/>
                </a:tc>
                <a:extLst>
                  <a:ext uri="{0D108BD9-81ED-4DB2-BD59-A6C34878D82A}">
                    <a16:rowId xmlns:a16="http://schemas.microsoft.com/office/drawing/2014/main" val="518600712"/>
                  </a:ext>
                </a:extLst>
              </a:tr>
              <a:tr h="411958">
                <a:tc>
                  <a:txBody>
                    <a:bodyPr/>
                    <a:lstStyle/>
                    <a:p>
                      <a:endParaRPr lang="en-US" sz="1100" dirty="0">
                        <a:solidFill>
                          <a:srgbClr val="787878"/>
                        </a:solidFill>
                      </a:endParaRPr>
                    </a:p>
                  </a:txBody>
                  <a:tcPr/>
                </a:tc>
                <a:tc>
                  <a:txBody>
                    <a:bodyPr/>
                    <a:lstStyle/>
                    <a:p>
                      <a:pPr algn="ctr"/>
                      <a:r>
                        <a:rPr lang="en-US" sz="1100" dirty="0">
                          <a:solidFill>
                            <a:srgbClr val="787878"/>
                          </a:solidFill>
                        </a:rPr>
                        <a:t>Total</a:t>
                      </a:r>
                    </a:p>
                  </a:txBody>
                  <a:tcPr anchor="b"/>
                </a:tc>
                <a:tc>
                  <a:txBody>
                    <a:bodyPr/>
                    <a:lstStyle/>
                    <a:p>
                      <a:pPr algn="ctr"/>
                      <a:r>
                        <a:rPr lang="en-US" sz="1100" dirty="0">
                          <a:solidFill>
                            <a:srgbClr val="787878"/>
                          </a:solidFill>
                        </a:rPr>
                        <a:t>White</a:t>
                      </a:r>
                    </a:p>
                    <a:p>
                      <a:pPr algn="ctr"/>
                      <a:r>
                        <a:rPr lang="en-US" sz="1100" dirty="0">
                          <a:solidFill>
                            <a:srgbClr val="787878"/>
                          </a:solidFill>
                        </a:rPr>
                        <a:t>(A)</a:t>
                      </a:r>
                    </a:p>
                  </a:txBody>
                  <a:tcPr anchor="b"/>
                </a:tc>
                <a:tc>
                  <a:txBody>
                    <a:bodyPr/>
                    <a:lstStyle/>
                    <a:p>
                      <a:pPr algn="ctr"/>
                      <a:r>
                        <a:rPr lang="en-US" sz="1100" dirty="0">
                          <a:solidFill>
                            <a:srgbClr val="787878"/>
                          </a:solidFill>
                        </a:rPr>
                        <a:t>Black</a:t>
                      </a:r>
                    </a:p>
                    <a:p>
                      <a:pPr algn="ctr"/>
                      <a:r>
                        <a:rPr lang="en-US" sz="1100" dirty="0">
                          <a:solidFill>
                            <a:srgbClr val="787878"/>
                          </a:solidFill>
                        </a:rPr>
                        <a:t>(B)</a:t>
                      </a:r>
                    </a:p>
                  </a:txBody>
                  <a:tcPr anchor="b"/>
                </a:tc>
                <a:tc>
                  <a:txBody>
                    <a:bodyPr/>
                    <a:lstStyle/>
                    <a:p>
                      <a:pPr algn="ctr"/>
                      <a:r>
                        <a:rPr lang="en-US" sz="1100" dirty="0">
                          <a:solidFill>
                            <a:srgbClr val="787878"/>
                          </a:solidFill>
                        </a:rPr>
                        <a:t>Hispanic</a:t>
                      </a:r>
                    </a:p>
                    <a:p>
                      <a:pPr algn="ctr"/>
                      <a:r>
                        <a:rPr lang="en-US" sz="1100" dirty="0">
                          <a:solidFill>
                            <a:srgbClr val="787878"/>
                          </a:solidFill>
                        </a:rPr>
                        <a:t>(C)</a:t>
                      </a:r>
                    </a:p>
                  </a:txBody>
                  <a:tcPr anchor="b"/>
                </a:tc>
                <a:tc>
                  <a:txBody>
                    <a:bodyPr/>
                    <a:lstStyle/>
                    <a:p>
                      <a:pPr algn="ctr"/>
                      <a:r>
                        <a:rPr lang="en-US" sz="1100" dirty="0">
                          <a:solidFill>
                            <a:srgbClr val="787878"/>
                          </a:solidFill>
                        </a:rPr>
                        <a:t>Married</a:t>
                      </a:r>
                    </a:p>
                    <a:p>
                      <a:pPr algn="ctr"/>
                      <a:r>
                        <a:rPr lang="en-US" sz="1100" dirty="0">
                          <a:solidFill>
                            <a:srgbClr val="787878"/>
                          </a:solidFill>
                        </a:rPr>
                        <a:t>(D)</a:t>
                      </a:r>
                    </a:p>
                  </a:txBody>
                  <a:tcPr anchor="b"/>
                </a:tc>
                <a:tc>
                  <a:txBody>
                    <a:bodyPr/>
                    <a:lstStyle/>
                    <a:p>
                      <a:pPr algn="ctr"/>
                      <a:r>
                        <a:rPr lang="en-US" sz="1100" dirty="0">
                          <a:solidFill>
                            <a:srgbClr val="787878"/>
                          </a:solidFill>
                        </a:rPr>
                        <a:t>Not Married</a:t>
                      </a:r>
                    </a:p>
                    <a:p>
                      <a:pPr algn="ctr"/>
                      <a:r>
                        <a:rPr lang="en-US" sz="1100" dirty="0">
                          <a:solidFill>
                            <a:srgbClr val="787878"/>
                          </a:solidFill>
                        </a:rPr>
                        <a:t>(E)</a:t>
                      </a:r>
                    </a:p>
                  </a:txBody>
                  <a:tcPr anchor="b"/>
                </a:tc>
                <a:extLst>
                  <a:ext uri="{0D108BD9-81ED-4DB2-BD59-A6C34878D82A}">
                    <a16:rowId xmlns:a16="http://schemas.microsoft.com/office/drawing/2014/main" val="2101787618"/>
                  </a:ext>
                </a:extLst>
              </a:tr>
              <a:tr h="250118">
                <a:tc>
                  <a:txBody>
                    <a:bodyPr/>
                    <a:lstStyle/>
                    <a:p>
                      <a:r>
                        <a:rPr lang="en-US" sz="1100" dirty="0">
                          <a:solidFill>
                            <a:srgbClr val="787878"/>
                          </a:solidFill>
                        </a:rPr>
                        <a:t>Total</a:t>
                      </a:r>
                    </a:p>
                  </a:txBody>
                  <a:tcPr anchor="ctr"/>
                </a:tc>
                <a:tc>
                  <a:txBody>
                    <a:bodyPr/>
                    <a:lstStyle/>
                    <a:p>
                      <a:pPr algn="ctr"/>
                      <a:r>
                        <a:rPr lang="en-US" sz="1100" dirty="0">
                          <a:solidFill>
                            <a:srgbClr val="787878"/>
                          </a:solidFill>
                          <a:latin typeface="+mn-lt"/>
                        </a:rPr>
                        <a:t>783</a:t>
                      </a:r>
                    </a:p>
                  </a:txBody>
                  <a:tcPr anchor="ctr"/>
                </a:tc>
                <a:tc>
                  <a:txBody>
                    <a:bodyPr/>
                    <a:lstStyle/>
                    <a:p>
                      <a:pPr algn="ctr"/>
                      <a:r>
                        <a:rPr lang="en-US" sz="1000" dirty="0">
                          <a:solidFill>
                            <a:srgbClr val="787878"/>
                          </a:solidFill>
                        </a:rPr>
                        <a:t>580</a:t>
                      </a:r>
                      <a:endParaRPr lang="en-US" sz="1000" dirty="0">
                        <a:solidFill>
                          <a:srgbClr val="787878"/>
                        </a:solidFill>
                        <a:latin typeface="+mn-lt"/>
                      </a:endParaRPr>
                    </a:p>
                  </a:txBody>
                  <a:tcPr anchor="ctr"/>
                </a:tc>
                <a:tc>
                  <a:txBody>
                    <a:bodyPr/>
                    <a:lstStyle/>
                    <a:p>
                      <a:pPr algn="ctr"/>
                      <a:r>
                        <a:rPr lang="en-US" sz="1000" dirty="0">
                          <a:solidFill>
                            <a:srgbClr val="787878"/>
                          </a:solidFill>
                        </a:rPr>
                        <a:t>129</a:t>
                      </a:r>
                      <a:endParaRPr lang="en-US" sz="1000" dirty="0">
                        <a:solidFill>
                          <a:srgbClr val="787878"/>
                        </a:solidFill>
                        <a:latin typeface="+mn-lt"/>
                      </a:endParaRPr>
                    </a:p>
                  </a:txBody>
                  <a:tcPr anchor="ctr"/>
                </a:tc>
                <a:tc>
                  <a:txBody>
                    <a:bodyPr/>
                    <a:lstStyle/>
                    <a:p>
                      <a:pPr algn="ctr"/>
                      <a:r>
                        <a:rPr lang="en-US" sz="1000" dirty="0">
                          <a:solidFill>
                            <a:srgbClr val="787878"/>
                          </a:solidFill>
                        </a:rPr>
                        <a:t>39*</a:t>
                      </a:r>
                      <a:endParaRPr lang="en-US" sz="1000" dirty="0">
                        <a:solidFill>
                          <a:srgbClr val="787878"/>
                        </a:solidFill>
                        <a:latin typeface="+mn-lt"/>
                      </a:endParaRPr>
                    </a:p>
                  </a:txBody>
                  <a:tcPr anchor="ctr"/>
                </a:tc>
                <a:tc>
                  <a:txBody>
                    <a:bodyPr/>
                    <a:lstStyle/>
                    <a:p>
                      <a:pPr algn="ctr"/>
                      <a:r>
                        <a:rPr lang="en-US" sz="1000" dirty="0">
                          <a:solidFill>
                            <a:srgbClr val="787878"/>
                          </a:solidFill>
                        </a:rPr>
                        <a:t>358</a:t>
                      </a:r>
                      <a:endParaRPr lang="en-US" sz="1000" dirty="0">
                        <a:solidFill>
                          <a:srgbClr val="787878"/>
                        </a:solidFill>
                        <a:latin typeface="+mn-lt"/>
                      </a:endParaRPr>
                    </a:p>
                  </a:txBody>
                  <a:tcPr anchor="ctr"/>
                </a:tc>
                <a:tc>
                  <a:txBody>
                    <a:bodyPr/>
                    <a:lstStyle/>
                    <a:p>
                      <a:pPr algn="ctr"/>
                      <a:r>
                        <a:rPr lang="en-US" sz="1000" dirty="0">
                          <a:solidFill>
                            <a:srgbClr val="787878"/>
                          </a:solidFill>
                        </a:rPr>
                        <a:t>425</a:t>
                      </a:r>
                      <a:endParaRPr lang="en-US" sz="1000" dirty="0">
                        <a:solidFill>
                          <a:srgbClr val="787878"/>
                        </a:solidFill>
                        <a:latin typeface="+mn-lt"/>
                      </a:endParaRPr>
                    </a:p>
                  </a:txBody>
                  <a:tcPr anchor="ctr"/>
                </a:tc>
                <a:extLst>
                  <a:ext uri="{0D108BD9-81ED-4DB2-BD59-A6C34878D82A}">
                    <a16:rowId xmlns:a16="http://schemas.microsoft.com/office/drawing/2014/main" val="3682730036"/>
                  </a:ext>
                </a:extLst>
              </a:tr>
              <a:tr h="250118">
                <a:tc>
                  <a:txBody>
                    <a:bodyPr/>
                    <a:lstStyle/>
                    <a:p>
                      <a:r>
                        <a:rPr lang="en-US" sz="1100" dirty="0">
                          <a:solidFill>
                            <a:srgbClr val="787878"/>
                          </a:solidFill>
                        </a:rPr>
                        <a:t>Driving in Texas Compared to Other States</a:t>
                      </a:r>
                    </a:p>
                  </a:txBody>
                  <a:tcPr anchor="ctr"/>
                </a:tc>
                <a:tc>
                  <a:txBody>
                    <a:bodyPr/>
                    <a:lstStyle/>
                    <a:p>
                      <a:pPr algn="ctr"/>
                      <a:endParaRPr lang="en-US" sz="1100" dirty="0">
                        <a:solidFill>
                          <a:srgbClr val="787878"/>
                        </a:solidFill>
                        <a:latin typeface="+mn-lt"/>
                      </a:endParaRPr>
                    </a:p>
                  </a:txBody>
                  <a:tcPr anchor="ctr"/>
                </a:tc>
                <a:tc>
                  <a:txBody>
                    <a:bodyPr/>
                    <a:lstStyle/>
                    <a:p>
                      <a:pPr algn="ctr"/>
                      <a:endParaRPr lang="en-US" sz="1100" dirty="0">
                        <a:solidFill>
                          <a:srgbClr val="787878"/>
                        </a:solidFill>
                        <a:latin typeface="+mn-lt"/>
                      </a:endParaRPr>
                    </a:p>
                  </a:txBody>
                  <a:tcPr anchor="ctr"/>
                </a:tc>
                <a:tc>
                  <a:txBody>
                    <a:bodyPr/>
                    <a:lstStyle/>
                    <a:p>
                      <a:pPr algn="ctr"/>
                      <a:endParaRPr lang="en-US" sz="1100" dirty="0">
                        <a:solidFill>
                          <a:srgbClr val="787878"/>
                        </a:solidFill>
                        <a:latin typeface="+mn-lt"/>
                      </a:endParaRPr>
                    </a:p>
                  </a:txBody>
                  <a:tcPr anchor="ctr"/>
                </a:tc>
                <a:tc>
                  <a:txBody>
                    <a:bodyPr/>
                    <a:lstStyle/>
                    <a:p>
                      <a:pPr algn="ctr"/>
                      <a:endParaRPr lang="en-US" sz="1100" dirty="0">
                        <a:solidFill>
                          <a:srgbClr val="787878"/>
                        </a:solidFill>
                        <a:latin typeface="+mn-lt"/>
                      </a:endParaRPr>
                    </a:p>
                  </a:txBody>
                  <a:tcPr anchor="ctr"/>
                </a:tc>
                <a:tc>
                  <a:txBody>
                    <a:bodyPr/>
                    <a:lstStyle/>
                    <a:p>
                      <a:pPr algn="ctr"/>
                      <a:endParaRPr lang="en-US" sz="1100" dirty="0">
                        <a:solidFill>
                          <a:srgbClr val="787878"/>
                        </a:solidFill>
                        <a:latin typeface="+mn-lt"/>
                      </a:endParaRPr>
                    </a:p>
                  </a:txBody>
                  <a:tcPr anchor="ctr"/>
                </a:tc>
                <a:tc>
                  <a:txBody>
                    <a:bodyPr/>
                    <a:lstStyle/>
                    <a:p>
                      <a:pPr algn="ctr"/>
                      <a:endParaRPr lang="en-US" sz="1100" dirty="0">
                        <a:solidFill>
                          <a:srgbClr val="787878"/>
                        </a:solidFill>
                        <a:latin typeface="+mn-lt"/>
                      </a:endParaRPr>
                    </a:p>
                  </a:txBody>
                  <a:tcPr anchor="ctr"/>
                </a:tc>
                <a:extLst>
                  <a:ext uri="{0D108BD9-81ED-4DB2-BD59-A6C34878D82A}">
                    <a16:rowId xmlns:a16="http://schemas.microsoft.com/office/drawing/2014/main" val="1678060155"/>
                  </a:ext>
                </a:extLst>
              </a:tr>
              <a:tr h="401341">
                <a:tc>
                  <a:txBody>
                    <a:bodyPr/>
                    <a:lstStyle/>
                    <a:p>
                      <a:pPr marL="91440"/>
                      <a:r>
                        <a:rPr lang="en-US" sz="1100" dirty="0">
                          <a:solidFill>
                            <a:srgbClr val="787878"/>
                          </a:solidFill>
                        </a:rPr>
                        <a:t>Safer to drive in states that have legalized marijuana than it is to drive in Texas</a:t>
                      </a:r>
                    </a:p>
                  </a:txBody>
                  <a:tcPr anchor="ctr"/>
                </a:tc>
                <a:tc>
                  <a:txBody>
                    <a:bodyPr/>
                    <a:lstStyle/>
                    <a:p>
                      <a:pPr algn="ctr" fontAlgn="t"/>
                      <a:r>
                        <a:rPr lang="en-US" sz="1100" kern="1200" dirty="0">
                          <a:solidFill>
                            <a:srgbClr val="787878"/>
                          </a:solidFill>
                          <a:latin typeface="+mn-lt"/>
                          <a:ea typeface="+mn-ea"/>
                          <a:cs typeface="+mn-cs"/>
                        </a:rPr>
                        <a:t>13%</a:t>
                      </a:r>
                    </a:p>
                  </a:txBody>
                  <a:tcPr marL="7620" marR="7620" marT="7620" marB="0" anchor="ctr"/>
                </a:tc>
                <a:tc>
                  <a:txBody>
                    <a:bodyPr/>
                    <a:lstStyle/>
                    <a:p>
                      <a:pPr algn="ctr" fontAlgn="t"/>
                      <a:r>
                        <a:rPr lang="en-US" sz="1100" kern="1200" dirty="0">
                          <a:solidFill>
                            <a:srgbClr val="787878"/>
                          </a:solidFill>
                          <a:latin typeface="+mn-lt"/>
                          <a:ea typeface="+mn-ea"/>
                          <a:cs typeface="+mn-cs"/>
                        </a:rPr>
                        <a:t>11%</a:t>
                      </a:r>
                    </a:p>
                  </a:txBody>
                  <a:tcPr marL="7620" marR="7620" marT="7620" marB="0" anchor="ctr"/>
                </a:tc>
                <a:tc>
                  <a:txBody>
                    <a:bodyPr/>
                    <a:lstStyle/>
                    <a:p>
                      <a:pPr algn="ctr" fontAlgn="t"/>
                      <a:r>
                        <a:rPr lang="en-US" sz="1100" kern="1200" dirty="0">
                          <a:solidFill>
                            <a:srgbClr val="787878"/>
                          </a:solidFill>
                          <a:latin typeface="+mn-lt"/>
                          <a:ea typeface="+mn-ea"/>
                          <a:cs typeface="+mn-cs"/>
                        </a:rPr>
                        <a:t>18%</a:t>
                      </a:r>
                    </a:p>
                  </a:txBody>
                  <a:tcPr marL="7620" marR="7620" marT="7620" marB="0" anchor="ctr"/>
                </a:tc>
                <a:tc>
                  <a:txBody>
                    <a:bodyPr/>
                    <a:lstStyle/>
                    <a:p>
                      <a:pPr algn="ctr" fontAlgn="t"/>
                      <a:r>
                        <a:rPr lang="en-US" sz="1100" kern="1200" dirty="0">
                          <a:solidFill>
                            <a:srgbClr val="787878"/>
                          </a:solidFill>
                          <a:latin typeface="+mn-lt"/>
                          <a:ea typeface="+mn-ea"/>
                          <a:cs typeface="+mn-cs"/>
                        </a:rPr>
                        <a:t>19%</a:t>
                      </a:r>
                    </a:p>
                  </a:txBody>
                  <a:tcPr marL="7620" marR="7620" marT="7620" marB="0" anchor="ctr"/>
                </a:tc>
                <a:tc>
                  <a:txBody>
                    <a:bodyPr/>
                    <a:lstStyle/>
                    <a:p>
                      <a:pPr algn="ctr" fontAlgn="t"/>
                      <a:r>
                        <a:rPr lang="en-US" sz="1100" kern="1200" dirty="0">
                          <a:solidFill>
                            <a:srgbClr val="787878"/>
                          </a:solidFill>
                          <a:latin typeface="+mn-lt"/>
                          <a:ea typeface="+mn-ea"/>
                          <a:cs typeface="+mn-cs"/>
                        </a:rPr>
                        <a:t>11%</a:t>
                      </a:r>
                    </a:p>
                  </a:txBody>
                  <a:tcPr marL="7620" marR="7620" marT="7620" marB="0" anchor="ctr"/>
                </a:tc>
                <a:tc>
                  <a:txBody>
                    <a:bodyPr/>
                    <a:lstStyle/>
                    <a:p>
                      <a:pPr algn="ctr" fontAlgn="t"/>
                      <a:r>
                        <a:rPr lang="en-US" sz="1100" kern="1200" dirty="0">
                          <a:solidFill>
                            <a:srgbClr val="787878"/>
                          </a:solidFill>
                          <a:latin typeface="+mn-lt"/>
                          <a:ea typeface="+mn-ea"/>
                          <a:cs typeface="+mn-cs"/>
                        </a:rPr>
                        <a:t>16%</a:t>
                      </a:r>
                    </a:p>
                  </a:txBody>
                  <a:tcPr marL="7620" marR="7620" marT="7620" marB="0" anchor="ctr"/>
                </a:tc>
                <a:extLst>
                  <a:ext uri="{0D108BD9-81ED-4DB2-BD59-A6C34878D82A}">
                    <a16:rowId xmlns:a16="http://schemas.microsoft.com/office/drawing/2014/main" val="3512869750"/>
                  </a:ext>
                </a:extLst>
              </a:tr>
              <a:tr h="411958">
                <a:tc>
                  <a:txBody>
                    <a:bodyPr/>
                    <a:lstStyle/>
                    <a:p>
                      <a:pPr marL="91440"/>
                      <a:r>
                        <a:rPr lang="en-US" sz="1100" dirty="0">
                          <a:solidFill>
                            <a:srgbClr val="787878"/>
                          </a:solidFill>
                        </a:rPr>
                        <a:t>Equally safe to drive in states that have legalized marijuana as it is to drive in Texas</a:t>
                      </a:r>
                    </a:p>
                  </a:txBody>
                  <a:tcPr anchor="ctr"/>
                </a:tc>
                <a:tc>
                  <a:txBody>
                    <a:bodyPr/>
                    <a:lstStyle/>
                    <a:p>
                      <a:pPr algn="ctr" fontAlgn="t"/>
                      <a:r>
                        <a:rPr lang="en-US" sz="1100" kern="1200" dirty="0">
                          <a:solidFill>
                            <a:srgbClr val="787878"/>
                          </a:solidFill>
                          <a:latin typeface="+mn-lt"/>
                          <a:ea typeface="+mn-ea"/>
                          <a:cs typeface="+mn-cs"/>
                        </a:rPr>
                        <a:t>50%</a:t>
                      </a:r>
                    </a:p>
                  </a:txBody>
                  <a:tcPr marL="7620" marR="7620" marT="7620" marB="0" anchor="ctr"/>
                </a:tc>
                <a:tc>
                  <a:txBody>
                    <a:bodyPr/>
                    <a:lstStyle/>
                    <a:p>
                      <a:pPr algn="ctr" fontAlgn="t"/>
                      <a:r>
                        <a:rPr lang="en-US" sz="1100" kern="1200" dirty="0">
                          <a:solidFill>
                            <a:srgbClr val="787878"/>
                          </a:solidFill>
                          <a:latin typeface="+mn-lt"/>
                          <a:ea typeface="+mn-ea"/>
                          <a:cs typeface="+mn-cs"/>
                        </a:rPr>
                        <a:t>54%</a:t>
                      </a:r>
                    </a:p>
                  </a:txBody>
                  <a:tcPr marL="7620" marR="7620" marT="7620" marB="0" anchor="ctr"/>
                </a:tc>
                <a:tc>
                  <a:txBody>
                    <a:bodyPr/>
                    <a:lstStyle/>
                    <a:p>
                      <a:pPr algn="ctr" fontAlgn="t"/>
                      <a:r>
                        <a:rPr lang="en-US" sz="1100" kern="1200" dirty="0">
                          <a:solidFill>
                            <a:srgbClr val="787878"/>
                          </a:solidFill>
                          <a:latin typeface="+mn-lt"/>
                          <a:ea typeface="+mn-ea"/>
                          <a:cs typeface="+mn-cs"/>
                        </a:rPr>
                        <a:t>44%</a:t>
                      </a:r>
                    </a:p>
                  </a:txBody>
                  <a:tcPr marL="7620" marR="7620" marT="7620" marB="0" anchor="ctr"/>
                </a:tc>
                <a:tc>
                  <a:txBody>
                    <a:bodyPr/>
                    <a:lstStyle/>
                    <a:p>
                      <a:pPr algn="ctr" fontAlgn="t"/>
                      <a:r>
                        <a:rPr lang="en-US" sz="1100" kern="1200" dirty="0">
                          <a:solidFill>
                            <a:srgbClr val="787878"/>
                          </a:solidFill>
                          <a:latin typeface="+mn-lt"/>
                          <a:ea typeface="+mn-ea"/>
                          <a:cs typeface="+mn-cs"/>
                        </a:rPr>
                        <a:t>40%</a:t>
                      </a:r>
                    </a:p>
                  </a:txBody>
                  <a:tcPr marL="7620" marR="7620" marT="7620" marB="0" anchor="ctr"/>
                </a:tc>
                <a:tc>
                  <a:txBody>
                    <a:bodyPr/>
                    <a:lstStyle/>
                    <a:p>
                      <a:pPr algn="ctr" fontAlgn="t"/>
                      <a:r>
                        <a:rPr lang="en-US" sz="1100" kern="1200" dirty="0">
                          <a:solidFill>
                            <a:srgbClr val="787878"/>
                          </a:solidFill>
                          <a:latin typeface="+mn-lt"/>
                          <a:ea typeface="+mn-ea"/>
                          <a:cs typeface="+mn-cs"/>
                        </a:rPr>
                        <a:t>47%</a:t>
                      </a:r>
                    </a:p>
                  </a:txBody>
                  <a:tcPr marL="7620" marR="7620" marT="7620" marB="0" anchor="ctr">
                    <a:lnB w="12700" cap="flat" cmpd="sng" algn="ctr">
                      <a:solidFill>
                        <a:schemeClr val="tx1"/>
                      </a:solidFill>
                      <a:prstDash val="dash"/>
                      <a:round/>
                      <a:headEnd type="none" w="med" len="med"/>
                      <a:tailEnd type="none" w="med" len="med"/>
                    </a:lnB>
                  </a:tcPr>
                </a:tc>
                <a:tc>
                  <a:txBody>
                    <a:bodyPr/>
                    <a:lstStyle/>
                    <a:p>
                      <a:pPr algn="ctr" fontAlgn="t"/>
                      <a:r>
                        <a:rPr lang="en-US" sz="1100" kern="1200" dirty="0">
                          <a:solidFill>
                            <a:srgbClr val="787878"/>
                          </a:solidFill>
                          <a:latin typeface="+mn-lt"/>
                          <a:ea typeface="+mn-ea"/>
                          <a:cs typeface="+mn-cs"/>
                        </a:rPr>
                        <a:t>55%</a:t>
                      </a:r>
                    </a:p>
                  </a:txBody>
                  <a:tcPr marL="7620" marR="7620" marT="7620" marB="0" anchor="ctr"/>
                </a:tc>
                <a:extLst>
                  <a:ext uri="{0D108BD9-81ED-4DB2-BD59-A6C34878D82A}">
                    <a16:rowId xmlns:a16="http://schemas.microsoft.com/office/drawing/2014/main" val="3132470888"/>
                  </a:ext>
                </a:extLst>
              </a:tr>
              <a:tr h="411958">
                <a:tc>
                  <a:txBody>
                    <a:bodyPr/>
                    <a:lstStyle/>
                    <a:p>
                      <a:pPr marL="91440"/>
                      <a:r>
                        <a:rPr lang="en-US" sz="1100" dirty="0">
                          <a:solidFill>
                            <a:srgbClr val="787878"/>
                          </a:solidFill>
                        </a:rPr>
                        <a:t>More dangerous to drive in states that have legalized marijuana than it is to drive in Texas</a:t>
                      </a:r>
                    </a:p>
                  </a:txBody>
                  <a:tcPr anchor="ctr"/>
                </a:tc>
                <a:tc>
                  <a:txBody>
                    <a:bodyPr/>
                    <a:lstStyle/>
                    <a:p>
                      <a:pPr algn="ctr" fontAlgn="t"/>
                      <a:r>
                        <a:rPr lang="en-US" sz="1100" kern="1200" dirty="0">
                          <a:solidFill>
                            <a:srgbClr val="787878"/>
                          </a:solidFill>
                          <a:latin typeface="+mn-lt"/>
                          <a:ea typeface="+mn-ea"/>
                          <a:cs typeface="+mn-cs"/>
                        </a:rPr>
                        <a:t>37%</a:t>
                      </a:r>
                    </a:p>
                  </a:txBody>
                  <a:tcPr marL="7620" marR="7620" marT="7620" marB="0" anchor="ctr"/>
                </a:tc>
                <a:tc>
                  <a:txBody>
                    <a:bodyPr/>
                    <a:lstStyle/>
                    <a:p>
                      <a:pPr algn="ctr" fontAlgn="t"/>
                      <a:r>
                        <a:rPr lang="en-US" sz="1100" kern="1200" dirty="0">
                          <a:solidFill>
                            <a:srgbClr val="787878"/>
                          </a:solidFill>
                          <a:latin typeface="+mn-lt"/>
                          <a:ea typeface="+mn-ea"/>
                          <a:cs typeface="+mn-cs"/>
                        </a:rPr>
                        <a:t>35%</a:t>
                      </a:r>
                    </a:p>
                  </a:txBody>
                  <a:tcPr marL="7620" marR="7620" marT="7620" marB="0" anchor="ctr"/>
                </a:tc>
                <a:tc>
                  <a:txBody>
                    <a:bodyPr/>
                    <a:lstStyle/>
                    <a:p>
                      <a:pPr algn="ctr" fontAlgn="t"/>
                      <a:r>
                        <a:rPr lang="en-US" sz="1100" kern="1200" dirty="0">
                          <a:solidFill>
                            <a:srgbClr val="787878"/>
                          </a:solidFill>
                          <a:latin typeface="+mn-lt"/>
                          <a:ea typeface="+mn-ea"/>
                          <a:cs typeface="+mn-cs"/>
                        </a:rPr>
                        <a:t>37%</a:t>
                      </a:r>
                    </a:p>
                  </a:txBody>
                  <a:tcPr marL="7620" marR="7620" marT="7620" marB="0" anchor="ctr"/>
                </a:tc>
                <a:tc>
                  <a:txBody>
                    <a:bodyPr/>
                    <a:lstStyle/>
                    <a:p>
                      <a:pPr algn="ctr" fontAlgn="t"/>
                      <a:r>
                        <a:rPr lang="en-US" sz="1100" kern="1200" dirty="0">
                          <a:solidFill>
                            <a:srgbClr val="787878"/>
                          </a:solidFill>
                          <a:latin typeface="+mn-lt"/>
                          <a:ea typeface="+mn-ea"/>
                          <a:cs typeface="+mn-cs"/>
                        </a:rPr>
                        <a:t>41%</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100" b="1" kern="1200" dirty="0">
                          <a:solidFill>
                            <a:srgbClr val="787878"/>
                          </a:solidFill>
                          <a:latin typeface="+mn-lt"/>
                          <a:ea typeface="+mn-ea"/>
                          <a:cs typeface="+mn-cs"/>
                        </a:rPr>
                        <a:t>42%</a:t>
                      </a:r>
                      <a:r>
                        <a:rPr lang="en-US" sz="1100" b="1" u="none" strike="noStrike" kern="1200" baseline="30000" dirty="0">
                          <a:solidFill>
                            <a:srgbClr val="787878"/>
                          </a:solidFill>
                          <a:effectLst/>
                          <a:latin typeface="+mn-lt"/>
                          <a:ea typeface="+mn-ea"/>
                          <a:cs typeface="+mn-cs"/>
                        </a:rPr>
                        <a:t>E</a:t>
                      </a:r>
                      <a:endParaRPr lang="en-US" sz="1100" b="1" kern="1200" dirty="0">
                        <a:solidFill>
                          <a:srgbClr val="787878"/>
                        </a:solidFill>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kern="1200" dirty="0">
                          <a:solidFill>
                            <a:srgbClr val="787878"/>
                          </a:solidFill>
                          <a:latin typeface="+mn-lt"/>
                          <a:ea typeface="+mn-ea"/>
                          <a:cs typeface="+mn-cs"/>
                        </a:rPr>
                        <a:t>29%</a:t>
                      </a:r>
                    </a:p>
                  </a:txBody>
                  <a:tcPr marL="7620" marR="7620" marT="7620" marB="0"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788660944"/>
                  </a:ext>
                </a:extLst>
              </a:tr>
              <a:tr h="401341">
                <a:tc>
                  <a:txBody>
                    <a:bodyPr/>
                    <a:lstStyle/>
                    <a:p>
                      <a:pPr marL="0"/>
                      <a:r>
                        <a:rPr lang="en-US" sz="1100" dirty="0">
                          <a:solidFill>
                            <a:srgbClr val="787878"/>
                          </a:solidFill>
                        </a:rPr>
                        <a:t>Legal Penalty for Driving Under Influence of Marijuana Compared to Alcohol</a:t>
                      </a:r>
                    </a:p>
                  </a:txBody>
                  <a:tcPr anchor="ctr"/>
                </a:tc>
                <a:tc>
                  <a:txBody>
                    <a:bodyPr/>
                    <a:lstStyle/>
                    <a:p>
                      <a:pPr algn="ctr"/>
                      <a:endParaRPr lang="en-US" sz="1100" kern="1200" dirty="0">
                        <a:solidFill>
                          <a:srgbClr val="787878"/>
                        </a:solidFill>
                        <a:latin typeface="+mn-lt"/>
                        <a:ea typeface="+mn-ea"/>
                        <a:cs typeface="+mn-cs"/>
                      </a:endParaRPr>
                    </a:p>
                  </a:txBody>
                  <a:tcPr anchor="ctr"/>
                </a:tc>
                <a:tc>
                  <a:txBody>
                    <a:bodyPr/>
                    <a:lstStyle/>
                    <a:p>
                      <a:pPr algn="ctr"/>
                      <a:endParaRPr lang="en-US" sz="1100" kern="1200" dirty="0">
                        <a:solidFill>
                          <a:srgbClr val="787878"/>
                        </a:solidFill>
                        <a:latin typeface="+mn-lt"/>
                        <a:ea typeface="+mn-ea"/>
                        <a:cs typeface="+mn-cs"/>
                      </a:endParaRPr>
                    </a:p>
                  </a:txBody>
                  <a:tcPr anchor="ctr"/>
                </a:tc>
                <a:tc>
                  <a:txBody>
                    <a:bodyPr/>
                    <a:lstStyle/>
                    <a:p>
                      <a:pPr algn="ctr"/>
                      <a:endParaRPr lang="en-US" sz="11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1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100" kern="1200" dirty="0">
                        <a:solidFill>
                          <a:srgbClr val="787878"/>
                        </a:solidFill>
                        <a:latin typeface="+mn-lt"/>
                        <a:ea typeface="+mn-ea"/>
                        <a:cs typeface="+mn-cs"/>
                      </a:endParaRPr>
                    </a:p>
                  </a:txBody>
                  <a:tcPr anchor="ctr">
                    <a:lnT w="12700" cap="flat" cmpd="sng" algn="ctr">
                      <a:solidFill>
                        <a:schemeClr val="tx1"/>
                      </a:solidFill>
                      <a:prstDash val="dash"/>
                      <a:round/>
                      <a:headEnd type="none" w="med" len="med"/>
                      <a:tailEnd type="none" w="med" len="med"/>
                    </a:lnT>
                  </a:tcPr>
                </a:tc>
                <a:tc>
                  <a:txBody>
                    <a:bodyPr/>
                    <a:lstStyle/>
                    <a:p>
                      <a:pPr algn="ctr"/>
                      <a:endParaRPr lang="en-US" sz="1100" kern="1200" dirty="0">
                        <a:solidFill>
                          <a:srgbClr val="787878"/>
                        </a:solidFill>
                        <a:latin typeface="+mn-lt"/>
                        <a:ea typeface="+mn-ea"/>
                        <a:cs typeface="+mn-cs"/>
                      </a:endParaRPr>
                    </a:p>
                  </a:txBody>
                  <a:tcPr anchor="ctr"/>
                </a:tc>
                <a:extLst>
                  <a:ext uri="{0D108BD9-81ED-4DB2-BD59-A6C34878D82A}">
                    <a16:rowId xmlns:a16="http://schemas.microsoft.com/office/drawing/2014/main" val="3040023540"/>
                  </a:ext>
                </a:extLst>
              </a:tr>
              <a:tr h="250118">
                <a:tc>
                  <a:txBody>
                    <a:bodyPr/>
                    <a:lstStyle/>
                    <a:p>
                      <a:pPr marL="91440"/>
                      <a:r>
                        <a:rPr lang="en-US" sz="1100" dirty="0">
                          <a:solidFill>
                            <a:srgbClr val="787878"/>
                          </a:solidFill>
                        </a:rPr>
                        <a:t>Greater than alcohol</a:t>
                      </a:r>
                    </a:p>
                  </a:txBody>
                  <a:tcPr anchor="ctr"/>
                </a:tc>
                <a:tc>
                  <a:txBody>
                    <a:bodyPr/>
                    <a:lstStyle/>
                    <a:p>
                      <a:pPr algn="ctr" fontAlgn="t"/>
                      <a:r>
                        <a:rPr lang="en-US" sz="1100" kern="1200" dirty="0">
                          <a:solidFill>
                            <a:srgbClr val="787878"/>
                          </a:solidFill>
                          <a:latin typeface="+mn-lt"/>
                          <a:ea typeface="+mn-ea"/>
                          <a:cs typeface="+mn-cs"/>
                        </a:rPr>
                        <a:t>10%</a:t>
                      </a:r>
                    </a:p>
                  </a:txBody>
                  <a:tcPr marL="7620" marR="7620" marT="7620" marB="0" anchor="ctr"/>
                </a:tc>
                <a:tc>
                  <a:txBody>
                    <a:bodyPr/>
                    <a:lstStyle/>
                    <a:p>
                      <a:pPr algn="ctr" fontAlgn="t"/>
                      <a:r>
                        <a:rPr lang="en-US" sz="1100" kern="1200" dirty="0">
                          <a:solidFill>
                            <a:srgbClr val="787878"/>
                          </a:solidFill>
                          <a:latin typeface="+mn-lt"/>
                          <a:ea typeface="+mn-ea"/>
                          <a:cs typeface="+mn-cs"/>
                        </a:rPr>
                        <a:t>7%</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100" b="1" kern="1200" dirty="0">
                          <a:solidFill>
                            <a:srgbClr val="787878"/>
                          </a:solidFill>
                          <a:latin typeface="+mn-lt"/>
                          <a:ea typeface="+mn-ea"/>
                          <a:cs typeface="+mn-cs"/>
                        </a:rPr>
                        <a:t>16%</a:t>
                      </a:r>
                      <a:r>
                        <a:rPr lang="en-US" sz="1100" b="1" u="none" strike="noStrike" kern="1200" baseline="30000" dirty="0">
                          <a:solidFill>
                            <a:srgbClr val="787878"/>
                          </a:solidFill>
                          <a:effectLst/>
                          <a:latin typeface="+mn-lt"/>
                          <a:ea typeface="+mn-ea"/>
                          <a:cs typeface="+mn-cs"/>
                        </a:rPr>
                        <a:t>A</a:t>
                      </a:r>
                      <a:endParaRPr lang="en-US" sz="1100" b="1" kern="1200" dirty="0">
                        <a:solidFill>
                          <a:srgbClr val="787878"/>
                        </a:solidFill>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1" kern="1200" dirty="0">
                          <a:solidFill>
                            <a:srgbClr val="787878"/>
                          </a:solidFill>
                          <a:latin typeface="+mn-lt"/>
                          <a:ea typeface="+mn-ea"/>
                          <a:cs typeface="+mn-cs"/>
                        </a:rPr>
                        <a:t>20%</a:t>
                      </a:r>
                      <a:r>
                        <a:rPr lang="en-US" sz="1100" b="1" u="none" strike="noStrike" kern="1200" baseline="30000" dirty="0">
                          <a:solidFill>
                            <a:srgbClr val="787878"/>
                          </a:solidFill>
                          <a:effectLst/>
                          <a:latin typeface="+mn-lt"/>
                          <a:ea typeface="+mn-ea"/>
                          <a:cs typeface="+mn-cs"/>
                        </a:rPr>
                        <a:t>A</a:t>
                      </a:r>
                      <a:endParaRPr lang="en-US" sz="1100" b="1" kern="1200" dirty="0">
                        <a:solidFill>
                          <a:srgbClr val="787878"/>
                        </a:solidFill>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kern="1200" dirty="0">
                          <a:solidFill>
                            <a:srgbClr val="787878"/>
                          </a:solidFill>
                          <a:latin typeface="+mn-lt"/>
                          <a:ea typeface="+mn-ea"/>
                          <a:cs typeface="+mn-cs"/>
                        </a:rPr>
                        <a:t>9%</a:t>
                      </a:r>
                    </a:p>
                  </a:txBody>
                  <a:tcPr marL="7620" marR="7620" marT="7620" marB="0" anchor="ctr">
                    <a:lnL w="12700" cap="flat" cmpd="sng" algn="ctr">
                      <a:solidFill>
                        <a:schemeClr val="tx1"/>
                      </a:solidFill>
                      <a:prstDash val="dash"/>
                      <a:round/>
                      <a:headEnd type="none" w="med" len="med"/>
                      <a:tailEnd type="none" w="med" len="med"/>
                    </a:lnL>
                  </a:tcPr>
                </a:tc>
                <a:tc>
                  <a:txBody>
                    <a:bodyPr/>
                    <a:lstStyle/>
                    <a:p>
                      <a:pPr algn="ctr" fontAlgn="t"/>
                      <a:r>
                        <a:rPr lang="en-US" sz="1100" kern="1200" dirty="0">
                          <a:solidFill>
                            <a:srgbClr val="787878"/>
                          </a:solidFill>
                          <a:latin typeface="+mn-lt"/>
                          <a:ea typeface="+mn-ea"/>
                          <a:cs typeface="+mn-cs"/>
                        </a:rPr>
                        <a:t>12%</a:t>
                      </a:r>
                    </a:p>
                  </a:txBody>
                  <a:tcPr marL="7620" marR="7620" marT="7620" marB="0" anchor="ctr"/>
                </a:tc>
                <a:extLst>
                  <a:ext uri="{0D108BD9-81ED-4DB2-BD59-A6C34878D82A}">
                    <a16:rowId xmlns:a16="http://schemas.microsoft.com/office/drawing/2014/main" val="406805872"/>
                  </a:ext>
                </a:extLst>
              </a:tr>
              <a:tr h="250118">
                <a:tc>
                  <a:txBody>
                    <a:bodyPr/>
                    <a:lstStyle/>
                    <a:p>
                      <a:pPr marL="91440"/>
                      <a:r>
                        <a:rPr lang="en-US" sz="1100" dirty="0">
                          <a:solidFill>
                            <a:srgbClr val="787878"/>
                          </a:solidFill>
                        </a:rPr>
                        <a:t>Equal to alcohol</a:t>
                      </a:r>
                    </a:p>
                  </a:txBody>
                  <a:tcPr anchor="ctr"/>
                </a:tc>
                <a:tc>
                  <a:txBody>
                    <a:bodyPr/>
                    <a:lstStyle/>
                    <a:p>
                      <a:pPr algn="ctr" fontAlgn="t"/>
                      <a:r>
                        <a:rPr lang="en-US" sz="1100" kern="1200" dirty="0">
                          <a:solidFill>
                            <a:srgbClr val="787878"/>
                          </a:solidFill>
                          <a:latin typeface="+mn-lt"/>
                          <a:ea typeface="+mn-ea"/>
                          <a:cs typeface="+mn-cs"/>
                        </a:rPr>
                        <a:t>57%</a:t>
                      </a:r>
                    </a:p>
                  </a:txBody>
                  <a:tcPr marL="7620" marR="7620" marT="7620" marB="0" anchor="ctr"/>
                </a:tc>
                <a:tc>
                  <a:txBody>
                    <a:bodyPr/>
                    <a:lstStyle/>
                    <a:p>
                      <a:pPr algn="ctr" fontAlgn="t"/>
                      <a:r>
                        <a:rPr lang="en-US" sz="1100" kern="1200" dirty="0">
                          <a:solidFill>
                            <a:srgbClr val="787878"/>
                          </a:solidFill>
                          <a:latin typeface="+mn-lt"/>
                          <a:ea typeface="+mn-ea"/>
                          <a:cs typeface="+mn-cs"/>
                        </a:rPr>
                        <a:t>61%</a:t>
                      </a:r>
                    </a:p>
                  </a:txBody>
                  <a:tcPr marL="7620" marR="7620" marT="7620" marB="0" anchor="ctr"/>
                </a:tc>
                <a:tc>
                  <a:txBody>
                    <a:bodyPr/>
                    <a:lstStyle/>
                    <a:p>
                      <a:pPr algn="ctr" fontAlgn="t"/>
                      <a:r>
                        <a:rPr lang="en-US" sz="1100" kern="1200" dirty="0">
                          <a:solidFill>
                            <a:srgbClr val="787878"/>
                          </a:solidFill>
                          <a:latin typeface="+mn-lt"/>
                          <a:ea typeface="+mn-ea"/>
                          <a:cs typeface="+mn-cs"/>
                        </a:rPr>
                        <a:t>57%</a:t>
                      </a:r>
                    </a:p>
                  </a:txBody>
                  <a:tcPr marL="7620" marR="7620" marT="7620" marB="0" anchor="ctr">
                    <a:lnT w="12700" cap="flat" cmpd="sng" algn="ctr">
                      <a:solidFill>
                        <a:schemeClr val="tx1"/>
                      </a:solidFill>
                      <a:prstDash val="dash"/>
                      <a:round/>
                      <a:headEnd type="none" w="med" len="med"/>
                      <a:tailEnd type="none" w="med" len="med"/>
                    </a:lnT>
                  </a:tcPr>
                </a:tc>
                <a:tc>
                  <a:txBody>
                    <a:bodyPr/>
                    <a:lstStyle/>
                    <a:p>
                      <a:pPr algn="ctr" fontAlgn="t"/>
                      <a:r>
                        <a:rPr lang="en-US" sz="1100" kern="1200" dirty="0">
                          <a:solidFill>
                            <a:srgbClr val="787878"/>
                          </a:solidFill>
                          <a:latin typeface="+mn-lt"/>
                          <a:ea typeface="+mn-ea"/>
                          <a:cs typeface="+mn-cs"/>
                        </a:rPr>
                        <a:t>46%</a:t>
                      </a:r>
                    </a:p>
                  </a:txBody>
                  <a:tcPr marL="7620" marR="7620" marT="7620" marB="0" anchor="ctr">
                    <a:lnT w="12700" cap="flat" cmpd="sng" algn="ctr">
                      <a:solidFill>
                        <a:schemeClr val="tx1"/>
                      </a:solidFill>
                      <a:prstDash val="dash"/>
                      <a:round/>
                      <a:headEnd type="none" w="med" len="med"/>
                      <a:tailEnd type="none" w="med" len="med"/>
                    </a:lnT>
                  </a:tcPr>
                </a:tc>
                <a:tc>
                  <a:txBody>
                    <a:bodyPr/>
                    <a:lstStyle/>
                    <a:p>
                      <a:pPr algn="ctr" fontAlgn="t"/>
                      <a:r>
                        <a:rPr lang="en-US" sz="1100" kern="1200" dirty="0">
                          <a:solidFill>
                            <a:srgbClr val="787878"/>
                          </a:solidFill>
                          <a:latin typeface="+mn-lt"/>
                          <a:ea typeface="+mn-ea"/>
                          <a:cs typeface="+mn-cs"/>
                        </a:rPr>
                        <a:t>61%</a:t>
                      </a:r>
                    </a:p>
                  </a:txBody>
                  <a:tcPr marL="7620" marR="7620" marT="7620" marB="0" anchor="ctr"/>
                </a:tc>
                <a:tc>
                  <a:txBody>
                    <a:bodyPr/>
                    <a:lstStyle/>
                    <a:p>
                      <a:pPr algn="ctr" fontAlgn="t"/>
                      <a:r>
                        <a:rPr lang="en-US" sz="1100" kern="1200" dirty="0">
                          <a:solidFill>
                            <a:srgbClr val="787878"/>
                          </a:solidFill>
                          <a:latin typeface="+mn-lt"/>
                          <a:ea typeface="+mn-ea"/>
                          <a:cs typeface="+mn-cs"/>
                        </a:rPr>
                        <a:t>51%</a:t>
                      </a:r>
                    </a:p>
                  </a:txBody>
                  <a:tcPr marL="7620" marR="7620" marT="7620" marB="0" anchor="ctr"/>
                </a:tc>
                <a:extLst>
                  <a:ext uri="{0D108BD9-81ED-4DB2-BD59-A6C34878D82A}">
                    <a16:rowId xmlns:a16="http://schemas.microsoft.com/office/drawing/2014/main" val="2906584200"/>
                  </a:ext>
                </a:extLst>
              </a:tr>
              <a:tr h="250118">
                <a:tc>
                  <a:txBody>
                    <a:bodyPr/>
                    <a:lstStyle/>
                    <a:p>
                      <a:pPr marL="91440"/>
                      <a:r>
                        <a:rPr lang="en-US" sz="1100" dirty="0">
                          <a:solidFill>
                            <a:srgbClr val="787878"/>
                          </a:solidFill>
                        </a:rPr>
                        <a:t>Less than alcohol</a:t>
                      </a:r>
                    </a:p>
                  </a:txBody>
                  <a:tcPr anchor="ctr"/>
                </a:tc>
                <a:tc>
                  <a:txBody>
                    <a:bodyPr/>
                    <a:lstStyle/>
                    <a:p>
                      <a:pPr algn="ctr" fontAlgn="t"/>
                      <a:r>
                        <a:rPr lang="en-US" sz="1100" kern="1200" dirty="0">
                          <a:solidFill>
                            <a:srgbClr val="787878"/>
                          </a:solidFill>
                          <a:latin typeface="+mn-lt"/>
                          <a:ea typeface="+mn-ea"/>
                          <a:cs typeface="+mn-cs"/>
                        </a:rPr>
                        <a:t>20%</a:t>
                      </a:r>
                    </a:p>
                  </a:txBody>
                  <a:tcPr marL="7620" marR="7620" marT="7620" marB="0" anchor="ctr"/>
                </a:tc>
                <a:tc>
                  <a:txBody>
                    <a:bodyPr/>
                    <a:lstStyle/>
                    <a:p>
                      <a:pPr algn="ctr" fontAlgn="t"/>
                      <a:r>
                        <a:rPr lang="en-US" sz="1100" kern="1200" dirty="0">
                          <a:solidFill>
                            <a:srgbClr val="787878"/>
                          </a:solidFill>
                          <a:latin typeface="+mn-lt"/>
                          <a:ea typeface="+mn-ea"/>
                          <a:cs typeface="+mn-cs"/>
                        </a:rPr>
                        <a:t>17%</a:t>
                      </a:r>
                    </a:p>
                  </a:txBody>
                  <a:tcPr marL="7620" marR="7620" marT="7620" marB="0" anchor="ctr">
                    <a:lnB w="12700" cap="flat" cmpd="sng" algn="ctr">
                      <a:solidFill>
                        <a:schemeClr val="tx1"/>
                      </a:solidFill>
                      <a:prstDash val="dash"/>
                      <a:round/>
                      <a:headEnd type="none" w="med" len="med"/>
                      <a:tailEnd type="none" w="med" len="med"/>
                    </a:lnB>
                  </a:tcPr>
                </a:tc>
                <a:tc>
                  <a:txBody>
                    <a:bodyPr/>
                    <a:lstStyle/>
                    <a:p>
                      <a:pPr algn="ctr" fontAlgn="t"/>
                      <a:r>
                        <a:rPr lang="en-US" sz="1100" kern="1200" dirty="0">
                          <a:solidFill>
                            <a:srgbClr val="787878"/>
                          </a:solidFill>
                          <a:latin typeface="+mn-lt"/>
                          <a:ea typeface="+mn-ea"/>
                          <a:cs typeface="+mn-cs"/>
                        </a:rPr>
                        <a:t>23%</a:t>
                      </a:r>
                    </a:p>
                  </a:txBody>
                  <a:tcPr marL="7620" marR="7620" marT="7620" marB="0" anchor="ctr"/>
                </a:tc>
                <a:tc>
                  <a:txBody>
                    <a:bodyPr/>
                    <a:lstStyle/>
                    <a:p>
                      <a:pPr algn="ctr" fontAlgn="t"/>
                      <a:r>
                        <a:rPr lang="en-US" sz="1100" kern="1200" dirty="0">
                          <a:solidFill>
                            <a:srgbClr val="787878"/>
                          </a:solidFill>
                          <a:latin typeface="+mn-lt"/>
                          <a:ea typeface="+mn-ea"/>
                          <a:cs typeface="+mn-cs"/>
                        </a:rPr>
                        <a:t>28%</a:t>
                      </a:r>
                    </a:p>
                  </a:txBody>
                  <a:tcPr marL="7620" marR="7620" marT="7620" marB="0" anchor="ctr"/>
                </a:tc>
                <a:tc>
                  <a:txBody>
                    <a:bodyPr/>
                    <a:lstStyle/>
                    <a:p>
                      <a:pPr algn="ctr" fontAlgn="t"/>
                      <a:r>
                        <a:rPr lang="en-US" sz="1100" kern="1200" dirty="0">
                          <a:solidFill>
                            <a:srgbClr val="787878"/>
                          </a:solidFill>
                          <a:latin typeface="+mn-lt"/>
                          <a:ea typeface="+mn-ea"/>
                          <a:cs typeface="+mn-cs"/>
                        </a:rPr>
                        <a:t>18%</a:t>
                      </a:r>
                    </a:p>
                  </a:txBody>
                  <a:tcPr marL="7620" marR="7620" marT="7620" marB="0" anchor="ctr"/>
                </a:tc>
                <a:tc>
                  <a:txBody>
                    <a:bodyPr/>
                    <a:lstStyle/>
                    <a:p>
                      <a:pPr algn="ctr" fontAlgn="t"/>
                      <a:r>
                        <a:rPr lang="en-US" sz="1100" kern="1200" dirty="0">
                          <a:solidFill>
                            <a:srgbClr val="787878"/>
                          </a:solidFill>
                          <a:latin typeface="+mn-lt"/>
                          <a:ea typeface="+mn-ea"/>
                          <a:cs typeface="+mn-cs"/>
                        </a:rPr>
                        <a:t>24%</a:t>
                      </a:r>
                    </a:p>
                  </a:txBody>
                  <a:tcPr marL="7620" marR="7620" marT="7620" marB="0" anchor="ctr"/>
                </a:tc>
                <a:extLst>
                  <a:ext uri="{0D108BD9-81ED-4DB2-BD59-A6C34878D82A}">
                    <a16:rowId xmlns:a16="http://schemas.microsoft.com/office/drawing/2014/main" val="1392974711"/>
                  </a:ext>
                </a:extLst>
              </a:tr>
              <a:tr h="258966">
                <a:tc>
                  <a:txBody>
                    <a:bodyPr/>
                    <a:lstStyle/>
                    <a:p>
                      <a:pPr marL="91440"/>
                      <a:r>
                        <a:rPr lang="en-US" sz="1100" dirty="0">
                          <a:solidFill>
                            <a:srgbClr val="787878"/>
                          </a:solidFill>
                        </a:rPr>
                        <a:t>No penalty for driving under influence of marijuana</a:t>
                      </a:r>
                    </a:p>
                  </a:txBody>
                  <a:tcPr anchor="ctr"/>
                </a:tc>
                <a:tc>
                  <a:txBody>
                    <a:bodyPr/>
                    <a:lstStyle/>
                    <a:p>
                      <a:pPr algn="ctr" fontAlgn="t"/>
                      <a:r>
                        <a:rPr lang="en-US" sz="1100" kern="1200" dirty="0">
                          <a:solidFill>
                            <a:srgbClr val="787878"/>
                          </a:solidFill>
                          <a:latin typeface="+mn-lt"/>
                          <a:ea typeface="+mn-ea"/>
                          <a:cs typeface="+mn-cs"/>
                        </a:rPr>
                        <a:t>12%</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100" b="1" kern="1200" dirty="0">
                          <a:solidFill>
                            <a:srgbClr val="787878"/>
                          </a:solidFill>
                          <a:latin typeface="+mn-lt"/>
                          <a:ea typeface="+mn-ea"/>
                          <a:cs typeface="+mn-cs"/>
                        </a:rPr>
                        <a:t>15%</a:t>
                      </a:r>
                      <a:r>
                        <a:rPr lang="en-US" sz="1100" b="1" u="none" strike="noStrike" kern="1200" baseline="30000" dirty="0">
                          <a:solidFill>
                            <a:srgbClr val="787878"/>
                          </a:solidFill>
                          <a:effectLst/>
                          <a:latin typeface="+mn-lt"/>
                          <a:ea typeface="+mn-ea"/>
                          <a:cs typeface="+mn-cs"/>
                        </a:rPr>
                        <a:t>B</a:t>
                      </a:r>
                      <a:endParaRPr lang="en-US" sz="1100" b="1" kern="1200" dirty="0">
                        <a:solidFill>
                          <a:srgbClr val="787878"/>
                        </a:solidFill>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kern="1200" dirty="0">
                          <a:solidFill>
                            <a:srgbClr val="787878"/>
                          </a:solidFill>
                          <a:latin typeface="+mn-lt"/>
                          <a:ea typeface="+mn-ea"/>
                          <a:cs typeface="+mn-cs"/>
                        </a:rPr>
                        <a:t>4%</a:t>
                      </a:r>
                    </a:p>
                  </a:txBody>
                  <a:tcPr marL="7620" marR="7620" marT="7620" marB="0" anchor="ctr">
                    <a:lnL w="12700" cap="flat" cmpd="sng" algn="ctr">
                      <a:solidFill>
                        <a:schemeClr val="tx1"/>
                      </a:solidFill>
                      <a:prstDash val="dash"/>
                      <a:round/>
                      <a:headEnd type="none" w="med" len="med"/>
                      <a:tailEnd type="none" w="med" len="med"/>
                    </a:lnL>
                  </a:tcPr>
                </a:tc>
                <a:tc>
                  <a:txBody>
                    <a:bodyPr/>
                    <a:lstStyle/>
                    <a:p>
                      <a:pPr algn="ctr" fontAlgn="t"/>
                      <a:r>
                        <a:rPr lang="en-US" sz="1100" kern="1200" dirty="0">
                          <a:solidFill>
                            <a:srgbClr val="787878"/>
                          </a:solidFill>
                          <a:latin typeface="+mn-lt"/>
                          <a:ea typeface="+mn-ea"/>
                          <a:cs typeface="+mn-cs"/>
                        </a:rPr>
                        <a:t>5%</a:t>
                      </a:r>
                    </a:p>
                  </a:txBody>
                  <a:tcPr marL="7620" marR="7620" marT="7620" marB="0" anchor="ctr"/>
                </a:tc>
                <a:tc>
                  <a:txBody>
                    <a:bodyPr/>
                    <a:lstStyle/>
                    <a:p>
                      <a:pPr algn="ctr" fontAlgn="t"/>
                      <a:r>
                        <a:rPr lang="en-US" sz="1100" kern="1200" dirty="0">
                          <a:solidFill>
                            <a:srgbClr val="787878"/>
                          </a:solidFill>
                          <a:latin typeface="+mn-lt"/>
                          <a:ea typeface="+mn-ea"/>
                          <a:cs typeface="+mn-cs"/>
                        </a:rPr>
                        <a:t>12%</a:t>
                      </a:r>
                    </a:p>
                  </a:txBody>
                  <a:tcPr marL="7620" marR="7620" marT="7620" marB="0" anchor="ctr"/>
                </a:tc>
                <a:tc>
                  <a:txBody>
                    <a:bodyPr/>
                    <a:lstStyle/>
                    <a:p>
                      <a:pPr algn="ctr" fontAlgn="t"/>
                      <a:r>
                        <a:rPr lang="en-US" sz="1100" kern="1200" dirty="0">
                          <a:solidFill>
                            <a:srgbClr val="787878"/>
                          </a:solidFill>
                          <a:latin typeface="+mn-lt"/>
                          <a:ea typeface="+mn-ea"/>
                          <a:cs typeface="+mn-cs"/>
                        </a:rPr>
                        <a:t>12%</a:t>
                      </a:r>
                    </a:p>
                  </a:txBody>
                  <a:tcPr marL="7620" marR="7620" marT="7620" marB="0" anchor="ctr"/>
                </a:tc>
                <a:extLst>
                  <a:ext uri="{0D108BD9-81ED-4DB2-BD59-A6C34878D82A}">
                    <a16:rowId xmlns:a16="http://schemas.microsoft.com/office/drawing/2014/main" val="2036632725"/>
                  </a:ext>
                </a:extLst>
              </a:tr>
              <a:tr h="411958">
                <a:tc>
                  <a:txBody>
                    <a:bodyPr/>
                    <a:lstStyle/>
                    <a:p>
                      <a:pPr marL="0"/>
                      <a:r>
                        <a:rPr lang="en-US" sz="1100" dirty="0">
                          <a:solidFill>
                            <a:srgbClr val="787878"/>
                          </a:solidFill>
                        </a:rPr>
                        <a:t>Belief that if Pulled Over a Police Officer would try to determine if under the influence</a:t>
                      </a:r>
                    </a:p>
                  </a:txBody>
                  <a:tcPr anchor="ctr"/>
                </a:tc>
                <a:tc>
                  <a:txBody>
                    <a:bodyPr/>
                    <a:lstStyle/>
                    <a:p>
                      <a:pPr algn="ctr"/>
                      <a:endParaRPr lang="en-US" sz="1100" kern="1200" dirty="0">
                        <a:solidFill>
                          <a:srgbClr val="787878"/>
                        </a:solidFill>
                        <a:latin typeface="+mn-lt"/>
                        <a:ea typeface="+mn-ea"/>
                        <a:cs typeface="+mn-cs"/>
                      </a:endParaRPr>
                    </a:p>
                  </a:txBody>
                  <a:tcPr anchor="ctr"/>
                </a:tc>
                <a:tc>
                  <a:txBody>
                    <a:bodyPr/>
                    <a:lstStyle/>
                    <a:p>
                      <a:pPr algn="ctr"/>
                      <a:endParaRPr lang="en-US" sz="1100" kern="1200" dirty="0">
                        <a:solidFill>
                          <a:srgbClr val="787878"/>
                        </a:solidFill>
                        <a:latin typeface="+mn-lt"/>
                        <a:ea typeface="+mn-ea"/>
                        <a:cs typeface="+mn-cs"/>
                      </a:endParaRPr>
                    </a:p>
                  </a:txBody>
                  <a:tcPr anchor="ctr">
                    <a:lnT w="12700" cap="flat" cmpd="sng" algn="ctr">
                      <a:solidFill>
                        <a:schemeClr val="tx1"/>
                      </a:solidFill>
                      <a:prstDash val="dash"/>
                      <a:round/>
                      <a:headEnd type="none" w="med" len="med"/>
                      <a:tailEnd type="none" w="med" len="med"/>
                    </a:lnT>
                  </a:tcPr>
                </a:tc>
                <a:tc>
                  <a:txBody>
                    <a:bodyPr/>
                    <a:lstStyle/>
                    <a:p>
                      <a:pPr algn="ctr"/>
                      <a:endParaRPr lang="en-US" sz="1100" kern="1200" dirty="0">
                        <a:solidFill>
                          <a:srgbClr val="787878"/>
                        </a:solidFill>
                        <a:latin typeface="+mn-lt"/>
                        <a:ea typeface="+mn-ea"/>
                        <a:cs typeface="+mn-cs"/>
                      </a:endParaRPr>
                    </a:p>
                  </a:txBody>
                  <a:tcPr anchor="ctr"/>
                </a:tc>
                <a:tc>
                  <a:txBody>
                    <a:bodyPr/>
                    <a:lstStyle/>
                    <a:p>
                      <a:pPr algn="ctr"/>
                      <a:endParaRPr lang="en-US" sz="1100" kern="1200" dirty="0">
                        <a:solidFill>
                          <a:srgbClr val="787878"/>
                        </a:solidFill>
                        <a:latin typeface="+mn-lt"/>
                        <a:ea typeface="+mn-ea"/>
                        <a:cs typeface="+mn-cs"/>
                      </a:endParaRPr>
                    </a:p>
                  </a:txBody>
                  <a:tcPr anchor="ctr"/>
                </a:tc>
                <a:tc>
                  <a:txBody>
                    <a:bodyPr/>
                    <a:lstStyle/>
                    <a:p>
                      <a:pPr algn="ctr"/>
                      <a:endParaRPr lang="en-US" sz="1100" kern="1200" dirty="0">
                        <a:solidFill>
                          <a:srgbClr val="787878"/>
                        </a:solidFill>
                        <a:latin typeface="+mn-lt"/>
                        <a:ea typeface="+mn-ea"/>
                        <a:cs typeface="+mn-cs"/>
                      </a:endParaRPr>
                    </a:p>
                  </a:txBody>
                  <a:tcPr anchor="ctr"/>
                </a:tc>
                <a:tc>
                  <a:txBody>
                    <a:bodyPr/>
                    <a:lstStyle/>
                    <a:p>
                      <a:pPr algn="ctr"/>
                      <a:endParaRPr lang="en-US" sz="1100" kern="1200" dirty="0">
                        <a:solidFill>
                          <a:srgbClr val="787878"/>
                        </a:solidFill>
                        <a:latin typeface="+mn-lt"/>
                        <a:ea typeface="+mn-ea"/>
                        <a:cs typeface="+mn-cs"/>
                      </a:endParaRPr>
                    </a:p>
                  </a:txBody>
                  <a:tcPr anchor="ctr"/>
                </a:tc>
                <a:extLst>
                  <a:ext uri="{0D108BD9-81ED-4DB2-BD59-A6C34878D82A}">
                    <a16:rowId xmlns:a16="http://schemas.microsoft.com/office/drawing/2014/main" val="386536491"/>
                  </a:ext>
                </a:extLst>
              </a:tr>
              <a:tr h="401341">
                <a:tc>
                  <a:txBody>
                    <a:bodyPr/>
                    <a:lstStyle/>
                    <a:p>
                      <a:pPr marL="91440"/>
                      <a:r>
                        <a:rPr lang="en-US" sz="1100" dirty="0">
                          <a:solidFill>
                            <a:srgbClr val="787878"/>
                          </a:solidFill>
                        </a:rPr>
                        <a:t>Actively try to determine if that person was under the influence of marijuana</a:t>
                      </a:r>
                    </a:p>
                  </a:txBody>
                  <a:tcPr anchor="ctr"/>
                </a:tc>
                <a:tc>
                  <a:txBody>
                    <a:bodyPr/>
                    <a:lstStyle/>
                    <a:p>
                      <a:pPr algn="ctr"/>
                      <a:r>
                        <a:rPr lang="en-US" sz="1100" kern="1200" dirty="0">
                          <a:solidFill>
                            <a:srgbClr val="787878"/>
                          </a:solidFill>
                          <a:latin typeface="+mn-lt"/>
                          <a:ea typeface="+mn-ea"/>
                          <a:cs typeface="+mn-cs"/>
                        </a:rPr>
                        <a:t>76%</a:t>
                      </a:r>
                    </a:p>
                  </a:txBody>
                  <a:tcPr anchor="ctr"/>
                </a:tc>
                <a:tc>
                  <a:txBody>
                    <a:bodyPr/>
                    <a:lstStyle/>
                    <a:p>
                      <a:pPr algn="ctr" fontAlgn="t"/>
                      <a:r>
                        <a:rPr lang="en-US" sz="1100" kern="1200" dirty="0">
                          <a:solidFill>
                            <a:srgbClr val="787878"/>
                          </a:solidFill>
                          <a:latin typeface="+mn-lt"/>
                          <a:ea typeface="+mn-ea"/>
                          <a:cs typeface="+mn-cs"/>
                        </a:rPr>
                        <a:t>76%</a:t>
                      </a:r>
                    </a:p>
                  </a:txBody>
                  <a:tcPr marL="7620" marR="7620" marT="7620" marB="0" anchor="ctr"/>
                </a:tc>
                <a:tc>
                  <a:txBody>
                    <a:bodyPr/>
                    <a:lstStyle/>
                    <a:p>
                      <a:pPr algn="ctr" fontAlgn="t"/>
                      <a:r>
                        <a:rPr lang="en-US" sz="1100" kern="1200" dirty="0">
                          <a:solidFill>
                            <a:srgbClr val="787878"/>
                          </a:solidFill>
                          <a:latin typeface="+mn-lt"/>
                          <a:ea typeface="+mn-ea"/>
                          <a:cs typeface="+mn-cs"/>
                        </a:rPr>
                        <a:t>75%</a:t>
                      </a:r>
                    </a:p>
                  </a:txBody>
                  <a:tcPr marL="7620" marR="7620" marT="7620" marB="0" anchor="ctr"/>
                </a:tc>
                <a:tc>
                  <a:txBody>
                    <a:bodyPr/>
                    <a:lstStyle/>
                    <a:p>
                      <a:pPr algn="ctr" fontAlgn="t"/>
                      <a:r>
                        <a:rPr lang="en-US" sz="1100" kern="1200" dirty="0">
                          <a:solidFill>
                            <a:srgbClr val="787878"/>
                          </a:solidFill>
                          <a:latin typeface="+mn-lt"/>
                          <a:ea typeface="+mn-ea"/>
                          <a:cs typeface="+mn-cs"/>
                        </a:rPr>
                        <a:t>83%</a:t>
                      </a:r>
                    </a:p>
                  </a:txBody>
                  <a:tcPr marL="7620" marR="7620" marT="7620" marB="0" anchor="ctr"/>
                </a:tc>
                <a:tc>
                  <a:txBody>
                    <a:bodyPr/>
                    <a:lstStyle/>
                    <a:p>
                      <a:pPr algn="ctr"/>
                      <a:r>
                        <a:rPr lang="en-US" sz="1100" kern="1200" dirty="0">
                          <a:solidFill>
                            <a:srgbClr val="787878"/>
                          </a:solidFill>
                          <a:latin typeface="+mn-lt"/>
                          <a:ea typeface="+mn-ea"/>
                          <a:cs typeface="+mn-cs"/>
                        </a:rPr>
                        <a:t>76%</a:t>
                      </a:r>
                    </a:p>
                  </a:txBody>
                  <a:tcPr anchor="ctr"/>
                </a:tc>
                <a:tc>
                  <a:txBody>
                    <a:bodyPr/>
                    <a:lstStyle/>
                    <a:p>
                      <a:pPr algn="ctr"/>
                      <a:r>
                        <a:rPr lang="en-US" sz="1100" kern="1200" dirty="0">
                          <a:solidFill>
                            <a:srgbClr val="787878"/>
                          </a:solidFill>
                          <a:latin typeface="+mn-lt"/>
                          <a:ea typeface="+mn-ea"/>
                          <a:cs typeface="+mn-cs"/>
                        </a:rPr>
                        <a:t>75%</a:t>
                      </a:r>
                    </a:p>
                  </a:txBody>
                  <a:tcPr anchor="ctr"/>
                </a:tc>
                <a:extLst>
                  <a:ext uri="{0D108BD9-81ED-4DB2-BD59-A6C34878D82A}">
                    <a16:rowId xmlns:a16="http://schemas.microsoft.com/office/drawing/2014/main" val="1132533233"/>
                  </a:ext>
                </a:extLst>
              </a:tr>
              <a:tr h="401341">
                <a:tc>
                  <a:txBody>
                    <a:bodyPr/>
                    <a:lstStyle/>
                    <a:p>
                      <a:pPr marL="0"/>
                      <a:r>
                        <a:rPr lang="en-US" sz="1100" dirty="0">
                          <a:solidFill>
                            <a:srgbClr val="787878"/>
                          </a:solidFill>
                        </a:rPr>
                        <a:t>Believe a Police Officer can tell is someone is under the influence of marijuana</a:t>
                      </a:r>
                    </a:p>
                  </a:txBody>
                  <a:tcPr anchor="ctr"/>
                </a:tc>
                <a:tc>
                  <a:txBody>
                    <a:bodyPr/>
                    <a:lstStyle/>
                    <a:p>
                      <a:pPr algn="ctr"/>
                      <a:endParaRPr lang="en-US" sz="1100" kern="1200" dirty="0">
                        <a:solidFill>
                          <a:srgbClr val="787878"/>
                        </a:solidFill>
                        <a:latin typeface="+mn-lt"/>
                        <a:ea typeface="+mn-ea"/>
                        <a:cs typeface="+mn-cs"/>
                      </a:endParaRPr>
                    </a:p>
                  </a:txBody>
                  <a:tcPr anchor="ctr"/>
                </a:tc>
                <a:tc>
                  <a:txBody>
                    <a:bodyPr/>
                    <a:lstStyle/>
                    <a:p>
                      <a:pPr algn="ctr"/>
                      <a:endParaRPr lang="en-US" sz="1100" kern="1200" dirty="0">
                        <a:solidFill>
                          <a:srgbClr val="787878"/>
                        </a:solidFill>
                        <a:latin typeface="+mn-lt"/>
                        <a:ea typeface="+mn-ea"/>
                        <a:cs typeface="+mn-cs"/>
                      </a:endParaRPr>
                    </a:p>
                  </a:txBody>
                  <a:tcPr anchor="ctr"/>
                </a:tc>
                <a:tc>
                  <a:txBody>
                    <a:bodyPr/>
                    <a:lstStyle/>
                    <a:p>
                      <a:pPr algn="ctr"/>
                      <a:endParaRPr lang="en-US" sz="1100" kern="1200" dirty="0">
                        <a:solidFill>
                          <a:srgbClr val="787878"/>
                        </a:solidFill>
                        <a:latin typeface="+mn-lt"/>
                        <a:ea typeface="+mn-ea"/>
                        <a:cs typeface="+mn-cs"/>
                      </a:endParaRPr>
                    </a:p>
                  </a:txBody>
                  <a:tcPr anchor="ctr"/>
                </a:tc>
                <a:tc>
                  <a:txBody>
                    <a:bodyPr/>
                    <a:lstStyle/>
                    <a:p>
                      <a:pPr algn="ctr"/>
                      <a:endParaRPr lang="en-US" sz="1100" kern="1200" dirty="0">
                        <a:solidFill>
                          <a:srgbClr val="787878"/>
                        </a:solidFill>
                        <a:latin typeface="+mn-lt"/>
                        <a:ea typeface="+mn-ea"/>
                        <a:cs typeface="+mn-cs"/>
                      </a:endParaRPr>
                    </a:p>
                  </a:txBody>
                  <a:tcPr anchor="ctr"/>
                </a:tc>
                <a:tc>
                  <a:txBody>
                    <a:bodyPr/>
                    <a:lstStyle/>
                    <a:p>
                      <a:pPr algn="ctr"/>
                      <a:endParaRPr lang="en-US" sz="1100" kern="1200" dirty="0">
                        <a:solidFill>
                          <a:srgbClr val="787878"/>
                        </a:solidFill>
                        <a:latin typeface="+mn-lt"/>
                        <a:ea typeface="+mn-ea"/>
                        <a:cs typeface="+mn-cs"/>
                      </a:endParaRPr>
                    </a:p>
                  </a:txBody>
                  <a:tcPr anchor="ctr"/>
                </a:tc>
                <a:tc>
                  <a:txBody>
                    <a:bodyPr/>
                    <a:lstStyle/>
                    <a:p>
                      <a:pPr algn="ctr"/>
                      <a:endParaRPr lang="en-US" sz="1100" kern="1200" dirty="0">
                        <a:solidFill>
                          <a:srgbClr val="787878"/>
                        </a:solidFill>
                        <a:latin typeface="+mn-lt"/>
                        <a:ea typeface="+mn-ea"/>
                        <a:cs typeface="+mn-cs"/>
                      </a:endParaRPr>
                    </a:p>
                  </a:txBody>
                  <a:tcPr anchor="ctr"/>
                </a:tc>
                <a:extLst>
                  <a:ext uri="{0D108BD9-81ED-4DB2-BD59-A6C34878D82A}">
                    <a16:rowId xmlns:a16="http://schemas.microsoft.com/office/drawing/2014/main" val="517060972"/>
                  </a:ext>
                </a:extLst>
              </a:tr>
              <a:tr h="250118">
                <a:tc>
                  <a:txBody>
                    <a:bodyPr/>
                    <a:lstStyle/>
                    <a:p>
                      <a:pPr marL="91440"/>
                      <a:r>
                        <a:rPr lang="en-US" sz="1100" dirty="0">
                          <a:solidFill>
                            <a:srgbClr val="787878"/>
                          </a:solidFill>
                        </a:rPr>
                        <a:t>Yes</a:t>
                      </a:r>
                    </a:p>
                  </a:txBody>
                  <a:tcPr anchor="ctr"/>
                </a:tc>
                <a:tc>
                  <a:txBody>
                    <a:bodyPr/>
                    <a:lstStyle/>
                    <a:p>
                      <a:pPr algn="ctr" fontAlgn="t"/>
                      <a:r>
                        <a:rPr lang="en-US" sz="1100" kern="1200" dirty="0">
                          <a:solidFill>
                            <a:srgbClr val="787878"/>
                          </a:solidFill>
                          <a:latin typeface="+mn-lt"/>
                          <a:ea typeface="+mn-ea"/>
                          <a:cs typeface="+mn-cs"/>
                        </a:rPr>
                        <a:t>38%</a:t>
                      </a:r>
                    </a:p>
                  </a:txBody>
                  <a:tcPr marL="7620" marR="7620" marT="7620" marB="0" anchor="ctr"/>
                </a:tc>
                <a:tc>
                  <a:txBody>
                    <a:bodyPr/>
                    <a:lstStyle/>
                    <a:p>
                      <a:pPr algn="ctr" fontAlgn="t"/>
                      <a:r>
                        <a:rPr lang="en-US" sz="1100" kern="1200" dirty="0">
                          <a:solidFill>
                            <a:srgbClr val="787878"/>
                          </a:solidFill>
                          <a:latin typeface="+mn-lt"/>
                          <a:ea typeface="+mn-ea"/>
                          <a:cs typeface="+mn-cs"/>
                        </a:rPr>
                        <a:t>37%</a:t>
                      </a:r>
                    </a:p>
                  </a:txBody>
                  <a:tcPr marL="7620" marR="7620" marT="7620" marB="0" anchor="ctr"/>
                </a:tc>
                <a:tc>
                  <a:txBody>
                    <a:bodyPr/>
                    <a:lstStyle/>
                    <a:p>
                      <a:pPr algn="ctr" fontAlgn="t"/>
                      <a:r>
                        <a:rPr lang="en-US" sz="1100" kern="1200" dirty="0">
                          <a:solidFill>
                            <a:srgbClr val="787878"/>
                          </a:solidFill>
                          <a:latin typeface="+mn-lt"/>
                          <a:ea typeface="+mn-ea"/>
                          <a:cs typeface="+mn-cs"/>
                        </a:rPr>
                        <a:t>39%</a:t>
                      </a:r>
                    </a:p>
                  </a:txBody>
                  <a:tcPr marL="7620" marR="7620" marT="7620" marB="0" anchor="ctr"/>
                </a:tc>
                <a:tc>
                  <a:txBody>
                    <a:bodyPr/>
                    <a:lstStyle/>
                    <a:p>
                      <a:pPr algn="ctr" fontAlgn="t"/>
                      <a:r>
                        <a:rPr lang="en-US" sz="1100" kern="1200" dirty="0">
                          <a:solidFill>
                            <a:srgbClr val="787878"/>
                          </a:solidFill>
                          <a:latin typeface="+mn-lt"/>
                          <a:ea typeface="+mn-ea"/>
                          <a:cs typeface="+mn-cs"/>
                        </a:rPr>
                        <a:t>46%</a:t>
                      </a:r>
                    </a:p>
                  </a:txBody>
                  <a:tcPr marL="7620" marR="7620" marT="7620" marB="0" anchor="ctr"/>
                </a:tc>
                <a:tc>
                  <a:txBody>
                    <a:bodyPr/>
                    <a:lstStyle/>
                    <a:p>
                      <a:pPr algn="ctr" fontAlgn="t"/>
                      <a:r>
                        <a:rPr lang="en-US" sz="1100" kern="1200" dirty="0">
                          <a:solidFill>
                            <a:srgbClr val="787878"/>
                          </a:solidFill>
                          <a:latin typeface="+mn-lt"/>
                          <a:ea typeface="+mn-ea"/>
                          <a:cs typeface="+mn-cs"/>
                        </a:rPr>
                        <a:t>39%</a:t>
                      </a:r>
                    </a:p>
                  </a:txBody>
                  <a:tcPr marL="7620" marR="7620" marT="7620" marB="0" anchor="ctr"/>
                </a:tc>
                <a:tc>
                  <a:txBody>
                    <a:bodyPr/>
                    <a:lstStyle/>
                    <a:p>
                      <a:pPr algn="ctr" fontAlgn="t"/>
                      <a:r>
                        <a:rPr lang="en-US" sz="1100" kern="1200" dirty="0">
                          <a:solidFill>
                            <a:srgbClr val="787878"/>
                          </a:solidFill>
                          <a:latin typeface="+mn-lt"/>
                          <a:ea typeface="+mn-ea"/>
                          <a:cs typeface="+mn-cs"/>
                        </a:rPr>
                        <a:t>37%</a:t>
                      </a:r>
                    </a:p>
                  </a:txBody>
                  <a:tcPr marL="7620" marR="7620" marT="7620" marB="0" anchor="ctr"/>
                </a:tc>
                <a:extLst>
                  <a:ext uri="{0D108BD9-81ED-4DB2-BD59-A6C34878D82A}">
                    <a16:rowId xmlns:a16="http://schemas.microsoft.com/office/drawing/2014/main" val="1230282895"/>
                  </a:ext>
                </a:extLst>
              </a:tr>
              <a:tr h="250118">
                <a:tc>
                  <a:txBody>
                    <a:bodyPr/>
                    <a:lstStyle/>
                    <a:p>
                      <a:pPr marL="91440"/>
                      <a:r>
                        <a:rPr lang="en-US" sz="1100" dirty="0">
                          <a:solidFill>
                            <a:srgbClr val="787878"/>
                          </a:solidFill>
                        </a:rPr>
                        <a:t>No</a:t>
                      </a:r>
                    </a:p>
                  </a:txBody>
                  <a:tcPr anchor="ctr"/>
                </a:tc>
                <a:tc>
                  <a:txBody>
                    <a:bodyPr/>
                    <a:lstStyle/>
                    <a:p>
                      <a:pPr algn="ctr" fontAlgn="t"/>
                      <a:r>
                        <a:rPr lang="en-US" sz="1100" kern="1200" dirty="0">
                          <a:solidFill>
                            <a:srgbClr val="787878"/>
                          </a:solidFill>
                          <a:latin typeface="+mn-lt"/>
                          <a:ea typeface="+mn-ea"/>
                          <a:cs typeface="+mn-cs"/>
                        </a:rPr>
                        <a:t>24%</a:t>
                      </a:r>
                    </a:p>
                  </a:txBody>
                  <a:tcPr marL="7620" marR="7620" marT="7620" marB="0" anchor="ctr"/>
                </a:tc>
                <a:tc>
                  <a:txBody>
                    <a:bodyPr/>
                    <a:lstStyle/>
                    <a:p>
                      <a:pPr algn="ctr" fontAlgn="t"/>
                      <a:r>
                        <a:rPr lang="en-US" sz="1100" kern="1200" dirty="0">
                          <a:solidFill>
                            <a:srgbClr val="787878"/>
                          </a:solidFill>
                          <a:latin typeface="+mn-lt"/>
                          <a:ea typeface="+mn-ea"/>
                          <a:cs typeface="+mn-cs"/>
                        </a:rPr>
                        <a:t>24%</a:t>
                      </a:r>
                    </a:p>
                  </a:txBody>
                  <a:tcPr marL="7620" marR="7620" marT="7620" marB="0" anchor="ctr"/>
                </a:tc>
                <a:tc>
                  <a:txBody>
                    <a:bodyPr/>
                    <a:lstStyle/>
                    <a:p>
                      <a:pPr algn="ctr" fontAlgn="t"/>
                      <a:r>
                        <a:rPr lang="en-US" sz="1100" kern="1200" dirty="0">
                          <a:solidFill>
                            <a:srgbClr val="787878"/>
                          </a:solidFill>
                          <a:latin typeface="+mn-lt"/>
                          <a:ea typeface="+mn-ea"/>
                          <a:cs typeface="+mn-cs"/>
                        </a:rPr>
                        <a:t>22%</a:t>
                      </a:r>
                    </a:p>
                  </a:txBody>
                  <a:tcPr marL="7620" marR="7620" marT="7620" marB="0" anchor="ctr"/>
                </a:tc>
                <a:tc>
                  <a:txBody>
                    <a:bodyPr/>
                    <a:lstStyle/>
                    <a:p>
                      <a:pPr algn="ctr" fontAlgn="t"/>
                      <a:r>
                        <a:rPr lang="en-US" sz="1100" kern="1200" dirty="0">
                          <a:solidFill>
                            <a:srgbClr val="787878"/>
                          </a:solidFill>
                          <a:latin typeface="+mn-lt"/>
                          <a:ea typeface="+mn-ea"/>
                          <a:cs typeface="+mn-cs"/>
                        </a:rPr>
                        <a:t>18%</a:t>
                      </a:r>
                    </a:p>
                  </a:txBody>
                  <a:tcPr marL="7620" marR="7620" marT="7620" marB="0" anchor="ctr"/>
                </a:tc>
                <a:tc>
                  <a:txBody>
                    <a:bodyPr/>
                    <a:lstStyle/>
                    <a:p>
                      <a:pPr algn="ctr" fontAlgn="t"/>
                      <a:r>
                        <a:rPr lang="en-US" sz="1100" kern="1200" dirty="0">
                          <a:solidFill>
                            <a:srgbClr val="787878"/>
                          </a:solidFill>
                          <a:latin typeface="+mn-lt"/>
                          <a:ea typeface="+mn-ea"/>
                          <a:cs typeface="+mn-cs"/>
                        </a:rPr>
                        <a:t>23%</a:t>
                      </a:r>
                    </a:p>
                  </a:txBody>
                  <a:tcPr marL="7620" marR="7620" marT="7620" marB="0" anchor="ctr"/>
                </a:tc>
                <a:tc>
                  <a:txBody>
                    <a:bodyPr/>
                    <a:lstStyle/>
                    <a:p>
                      <a:pPr algn="ctr" fontAlgn="t"/>
                      <a:r>
                        <a:rPr lang="en-US" sz="1100" kern="1200" dirty="0">
                          <a:solidFill>
                            <a:srgbClr val="787878"/>
                          </a:solidFill>
                          <a:latin typeface="+mn-lt"/>
                          <a:ea typeface="+mn-ea"/>
                          <a:cs typeface="+mn-cs"/>
                        </a:rPr>
                        <a:t>24%</a:t>
                      </a:r>
                    </a:p>
                  </a:txBody>
                  <a:tcPr marL="7620" marR="7620" marT="7620" marB="0" anchor="ctr"/>
                </a:tc>
                <a:extLst>
                  <a:ext uri="{0D108BD9-81ED-4DB2-BD59-A6C34878D82A}">
                    <a16:rowId xmlns:a16="http://schemas.microsoft.com/office/drawing/2014/main" val="3120229334"/>
                  </a:ext>
                </a:extLst>
              </a:tr>
              <a:tr h="250118">
                <a:tc>
                  <a:txBody>
                    <a:bodyPr/>
                    <a:lstStyle/>
                    <a:p>
                      <a:pPr marL="91440"/>
                      <a:r>
                        <a:rPr lang="en-US" sz="1100" dirty="0">
                          <a:solidFill>
                            <a:srgbClr val="787878"/>
                          </a:solidFill>
                        </a:rPr>
                        <a:t>Don’t know</a:t>
                      </a:r>
                    </a:p>
                  </a:txBody>
                  <a:tcPr anchor="ctr"/>
                </a:tc>
                <a:tc>
                  <a:txBody>
                    <a:bodyPr/>
                    <a:lstStyle/>
                    <a:p>
                      <a:pPr algn="ctr" fontAlgn="t"/>
                      <a:r>
                        <a:rPr lang="en-US" sz="1100" kern="1200" dirty="0">
                          <a:solidFill>
                            <a:srgbClr val="787878"/>
                          </a:solidFill>
                          <a:latin typeface="+mn-lt"/>
                          <a:ea typeface="+mn-ea"/>
                          <a:cs typeface="+mn-cs"/>
                        </a:rPr>
                        <a:t>38%</a:t>
                      </a:r>
                    </a:p>
                  </a:txBody>
                  <a:tcPr marL="7620" marR="7620" marT="7620" marB="0" anchor="ctr"/>
                </a:tc>
                <a:tc>
                  <a:txBody>
                    <a:bodyPr/>
                    <a:lstStyle/>
                    <a:p>
                      <a:pPr algn="ctr" fontAlgn="t"/>
                      <a:r>
                        <a:rPr lang="en-US" sz="1100" kern="1200" dirty="0">
                          <a:solidFill>
                            <a:srgbClr val="787878"/>
                          </a:solidFill>
                          <a:latin typeface="+mn-lt"/>
                          <a:ea typeface="+mn-ea"/>
                          <a:cs typeface="+mn-cs"/>
                        </a:rPr>
                        <a:t>39%</a:t>
                      </a:r>
                    </a:p>
                  </a:txBody>
                  <a:tcPr marL="7620" marR="7620" marT="7620" marB="0" anchor="ctr"/>
                </a:tc>
                <a:tc>
                  <a:txBody>
                    <a:bodyPr/>
                    <a:lstStyle/>
                    <a:p>
                      <a:pPr algn="ctr" fontAlgn="t"/>
                      <a:r>
                        <a:rPr lang="en-US" sz="1100" kern="1200" dirty="0">
                          <a:solidFill>
                            <a:srgbClr val="787878"/>
                          </a:solidFill>
                          <a:latin typeface="+mn-lt"/>
                          <a:ea typeface="+mn-ea"/>
                          <a:cs typeface="+mn-cs"/>
                        </a:rPr>
                        <a:t>40%</a:t>
                      </a:r>
                    </a:p>
                  </a:txBody>
                  <a:tcPr marL="7620" marR="7620" marT="7620" marB="0" anchor="ctr"/>
                </a:tc>
                <a:tc>
                  <a:txBody>
                    <a:bodyPr/>
                    <a:lstStyle/>
                    <a:p>
                      <a:pPr algn="ctr" fontAlgn="t"/>
                      <a:r>
                        <a:rPr lang="en-US" sz="1100" kern="1200" dirty="0">
                          <a:solidFill>
                            <a:srgbClr val="787878"/>
                          </a:solidFill>
                          <a:latin typeface="+mn-lt"/>
                          <a:ea typeface="+mn-ea"/>
                          <a:cs typeface="+mn-cs"/>
                        </a:rPr>
                        <a:t>36%</a:t>
                      </a:r>
                    </a:p>
                  </a:txBody>
                  <a:tcPr marL="7620" marR="7620" marT="7620" marB="0" anchor="ctr"/>
                </a:tc>
                <a:tc>
                  <a:txBody>
                    <a:bodyPr/>
                    <a:lstStyle/>
                    <a:p>
                      <a:pPr algn="ctr" fontAlgn="t"/>
                      <a:r>
                        <a:rPr lang="en-US" sz="1100" kern="1200" dirty="0">
                          <a:solidFill>
                            <a:srgbClr val="787878"/>
                          </a:solidFill>
                          <a:latin typeface="+mn-lt"/>
                          <a:ea typeface="+mn-ea"/>
                          <a:cs typeface="+mn-cs"/>
                        </a:rPr>
                        <a:t>38%</a:t>
                      </a:r>
                    </a:p>
                  </a:txBody>
                  <a:tcPr marL="7620" marR="7620" marT="7620" marB="0" anchor="ctr"/>
                </a:tc>
                <a:tc>
                  <a:txBody>
                    <a:bodyPr/>
                    <a:lstStyle/>
                    <a:p>
                      <a:pPr algn="ctr" fontAlgn="t"/>
                      <a:r>
                        <a:rPr lang="en-US" sz="1100" kern="1200" dirty="0">
                          <a:solidFill>
                            <a:srgbClr val="787878"/>
                          </a:solidFill>
                          <a:latin typeface="+mn-lt"/>
                          <a:ea typeface="+mn-ea"/>
                          <a:cs typeface="+mn-cs"/>
                        </a:rPr>
                        <a:t>39%</a:t>
                      </a:r>
                    </a:p>
                  </a:txBody>
                  <a:tcPr marL="7620" marR="7620" marT="7620" marB="0" anchor="ctr"/>
                </a:tc>
                <a:extLst>
                  <a:ext uri="{0D108BD9-81ED-4DB2-BD59-A6C34878D82A}">
                    <a16:rowId xmlns:a16="http://schemas.microsoft.com/office/drawing/2014/main" val="234564305"/>
                  </a:ext>
                </a:extLst>
              </a:tr>
            </a:tbl>
          </a:graphicData>
        </a:graphic>
      </p:graphicFrame>
      <p:sp>
        <p:nvSpPr>
          <p:cNvPr id="6" name="Rectangle 5">
            <a:extLst>
              <a:ext uri="{FF2B5EF4-FFF2-40B4-BE49-F238E27FC236}">
                <a16:creationId xmlns:a16="http://schemas.microsoft.com/office/drawing/2014/main" id="{67F9FE5B-369C-4095-8513-3657503823DB}"/>
              </a:ext>
            </a:extLst>
          </p:cNvPr>
          <p:cNvSpPr/>
          <p:nvPr/>
        </p:nvSpPr>
        <p:spPr>
          <a:xfrm>
            <a:off x="9243430" y="6005963"/>
            <a:ext cx="3100647" cy="215444"/>
          </a:xfrm>
          <a:prstGeom prst="rect">
            <a:avLst/>
          </a:prstGeom>
        </p:spPr>
        <p:txBody>
          <a:bodyPr wrap="square">
            <a:spAutoFit/>
          </a:bodyPr>
          <a:lstStyle/>
          <a:p>
            <a:pPr marL="342900" indent="-342900" fontAlgn="base">
              <a:spcBef>
                <a:spcPct val="0"/>
              </a:spcBef>
              <a:spcAft>
                <a:spcPct val="0"/>
              </a:spcAft>
              <a:tabLst>
                <a:tab pos="346075" algn="l"/>
              </a:tabLst>
            </a:pPr>
            <a:r>
              <a:rPr lang="en-US" sz="800" i="1" dirty="0">
                <a:solidFill>
                  <a:srgbClr val="787878"/>
                </a:solidFill>
                <a:ea typeface="ＭＳ Ｐゴシック" charset="0"/>
                <a:sym typeface="Symbol" pitchFamily="18" charset="2"/>
              </a:rPr>
              <a:t>A/B/C, D/E Denotes Significance at the 95% confidence level</a:t>
            </a:r>
            <a:endParaRPr lang="en-US" sz="800" i="1" dirty="0">
              <a:solidFill>
                <a:srgbClr val="787878"/>
              </a:solidFill>
              <a:ea typeface="ＭＳ Ｐゴシック" charset="0"/>
            </a:endParaRPr>
          </a:p>
        </p:txBody>
      </p:sp>
      <p:sp>
        <p:nvSpPr>
          <p:cNvPr id="2" name="TextBox 1">
            <a:extLst>
              <a:ext uri="{FF2B5EF4-FFF2-40B4-BE49-F238E27FC236}">
                <a16:creationId xmlns:a16="http://schemas.microsoft.com/office/drawing/2014/main" id="{199F5B61-3947-DDA1-7285-B4E49F5D2A57}"/>
              </a:ext>
            </a:extLst>
          </p:cNvPr>
          <p:cNvSpPr txBox="1"/>
          <p:nvPr/>
        </p:nvSpPr>
        <p:spPr>
          <a:xfrm>
            <a:off x="8791" y="6145959"/>
            <a:ext cx="12183209" cy="646331"/>
          </a:xfrm>
          <a:prstGeom prst="rect">
            <a:avLst/>
          </a:prstGeom>
          <a:noFill/>
        </p:spPr>
        <p:txBody>
          <a:bodyPr wrap="square" rtlCol="0">
            <a:spAutoFit/>
          </a:bodyPr>
          <a:lstStyle/>
          <a:p>
            <a:r>
              <a:rPr lang="en-US" sz="900" dirty="0">
                <a:solidFill>
                  <a:srgbClr val="787878"/>
                </a:solidFill>
              </a:rPr>
              <a:t>Q15. A number of states have already legalized marijuana.  Do you feel driving on roads in these states is safer, about the same, or less safe than driving in states where marijuana remains illegal? </a:t>
            </a:r>
            <a:r>
              <a:rPr lang="en-US" sz="900" i="1" dirty="0">
                <a:solidFill>
                  <a:srgbClr val="787878"/>
                </a:solidFill>
              </a:rPr>
              <a:t>Base: Total Respondents (n=783)</a:t>
            </a:r>
            <a:r>
              <a:rPr lang="en-US" sz="900" dirty="0">
                <a:solidFill>
                  <a:srgbClr val="787878"/>
                </a:solidFill>
              </a:rPr>
              <a:t> </a:t>
            </a:r>
          </a:p>
          <a:p>
            <a:r>
              <a:rPr lang="en-US" sz="900" dirty="0">
                <a:solidFill>
                  <a:srgbClr val="787878"/>
                </a:solidFill>
              </a:rPr>
              <a:t>Q20. Compared to alcohol, is the legal penalty for driving while under the influence of marijuana…? </a:t>
            </a:r>
            <a:r>
              <a:rPr lang="en-US" sz="900" i="1" dirty="0">
                <a:solidFill>
                  <a:srgbClr val="787878"/>
                </a:solidFill>
              </a:rPr>
              <a:t>Base: Total Respondents (n=783)</a:t>
            </a:r>
          </a:p>
          <a:p>
            <a:r>
              <a:rPr lang="en-US" sz="900" dirty="0">
                <a:solidFill>
                  <a:srgbClr val="787878"/>
                </a:solidFill>
              </a:rPr>
              <a:t>Q21. If a police officer pulled someone over, do you believe the police officer would actively try to determine if that person was under the influence of (PN: INSERT ITEM), or not? </a:t>
            </a:r>
            <a:r>
              <a:rPr lang="en-US" sz="900" i="1" dirty="0">
                <a:solidFill>
                  <a:srgbClr val="787878"/>
                </a:solidFill>
              </a:rPr>
              <a:t>Base: Total Respondents (n=783)</a:t>
            </a:r>
            <a:endParaRPr lang="en-US" sz="900" dirty="0">
              <a:solidFill>
                <a:srgbClr val="787878"/>
              </a:solidFill>
            </a:endParaRPr>
          </a:p>
          <a:p>
            <a:r>
              <a:rPr lang="en-US" sz="900" dirty="0">
                <a:solidFill>
                  <a:srgbClr val="787878"/>
                </a:solidFill>
              </a:rPr>
              <a:t>Q22. Assuming that the person and their vehicle do not smell like marijuana, do you believe a police officer can still tell if someone is under the influence of marijuana upon pulling them over, or not? </a:t>
            </a:r>
            <a:r>
              <a:rPr lang="en-US" sz="900" i="1" dirty="0">
                <a:solidFill>
                  <a:srgbClr val="787878"/>
                </a:solidFill>
              </a:rPr>
              <a:t>Base: Total Respondents (n=783)</a:t>
            </a:r>
            <a:endParaRPr lang="en-US" sz="900" dirty="0">
              <a:solidFill>
                <a:srgbClr val="787878"/>
              </a:solidFill>
            </a:endParaRPr>
          </a:p>
        </p:txBody>
      </p:sp>
      <p:sp>
        <p:nvSpPr>
          <p:cNvPr id="4" name="Rectangle 3">
            <a:extLst>
              <a:ext uri="{FF2B5EF4-FFF2-40B4-BE49-F238E27FC236}">
                <a16:creationId xmlns:a16="http://schemas.microsoft.com/office/drawing/2014/main" id="{4338CAA8-F6E1-8CE3-2A99-C99DFDF474B5}"/>
              </a:ext>
            </a:extLst>
          </p:cNvPr>
          <p:cNvSpPr/>
          <p:nvPr/>
        </p:nvSpPr>
        <p:spPr>
          <a:xfrm>
            <a:off x="10947132" y="6399126"/>
            <a:ext cx="1141659" cy="215444"/>
          </a:xfrm>
          <a:prstGeom prst="rect">
            <a:avLst/>
          </a:prstGeom>
        </p:spPr>
        <p:txBody>
          <a:bodyPr wrap="none">
            <a:spAutoFit/>
          </a:bodyPr>
          <a:lstStyle/>
          <a:p>
            <a:r>
              <a:rPr lang="en-US" sz="800" baseline="30000" dirty="0">
                <a:solidFill>
                  <a:srgbClr val="787878"/>
                </a:solidFill>
              </a:rPr>
              <a:t>+ </a:t>
            </a:r>
            <a:r>
              <a:rPr lang="en-US" sz="800" i="1" dirty="0">
                <a:solidFill>
                  <a:srgbClr val="787878"/>
                </a:solidFill>
              </a:rPr>
              <a:t>Caution: Small base</a:t>
            </a:r>
          </a:p>
        </p:txBody>
      </p:sp>
    </p:spTree>
    <p:extLst>
      <p:ext uri="{BB962C8B-B14F-4D97-AF65-F5344CB8AC3E}">
        <p14:creationId xmlns:p14="http://schemas.microsoft.com/office/powerpoint/2010/main" val="42879451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ED83AEA-5B47-4066-B2F5-BF69424EE8C4}"/>
              </a:ext>
            </a:extLst>
          </p:cNvPr>
          <p:cNvGraphicFramePr>
            <a:graphicFrameLocks noGrp="1"/>
          </p:cNvGraphicFramePr>
          <p:nvPr>
            <p:extLst>
              <p:ext uri="{D42A27DB-BD31-4B8C-83A1-F6EECF244321}">
                <p14:modId xmlns:p14="http://schemas.microsoft.com/office/powerpoint/2010/main" val="788865619"/>
              </p:ext>
            </p:extLst>
          </p:nvPr>
        </p:nvGraphicFramePr>
        <p:xfrm>
          <a:off x="0" y="0"/>
          <a:ext cx="12180583" cy="6163078"/>
        </p:xfrm>
        <a:graphic>
          <a:graphicData uri="http://schemas.openxmlformats.org/drawingml/2006/table">
            <a:tbl>
              <a:tblPr firstRow="1" bandRow="1">
                <a:tableStyleId>{5C22544A-7EE6-4342-B048-85BDC9FD1C3A}</a:tableStyleId>
              </a:tblPr>
              <a:tblGrid>
                <a:gridCol w="3482895">
                  <a:extLst>
                    <a:ext uri="{9D8B030D-6E8A-4147-A177-3AD203B41FA5}">
                      <a16:colId xmlns:a16="http://schemas.microsoft.com/office/drawing/2014/main" val="1240681540"/>
                    </a:ext>
                  </a:extLst>
                </a:gridCol>
                <a:gridCol w="544286">
                  <a:extLst>
                    <a:ext uri="{9D8B030D-6E8A-4147-A177-3AD203B41FA5}">
                      <a16:colId xmlns:a16="http://schemas.microsoft.com/office/drawing/2014/main" val="2570402629"/>
                    </a:ext>
                  </a:extLst>
                </a:gridCol>
                <a:gridCol w="751114">
                  <a:extLst>
                    <a:ext uri="{9D8B030D-6E8A-4147-A177-3AD203B41FA5}">
                      <a16:colId xmlns:a16="http://schemas.microsoft.com/office/drawing/2014/main" val="2157340710"/>
                    </a:ext>
                  </a:extLst>
                </a:gridCol>
                <a:gridCol w="827315">
                  <a:extLst>
                    <a:ext uri="{9D8B030D-6E8A-4147-A177-3AD203B41FA5}">
                      <a16:colId xmlns:a16="http://schemas.microsoft.com/office/drawing/2014/main" val="3142903325"/>
                    </a:ext>
                  </a:extLst>
                </a:gridCol>
                <a:gridCol w="859971">
                  <a:extLst>
                    <a:ext uri="{9D8B030D-6E8A-4147-A177-3AD203B41FA5}">
                      <a16:colId xmlns:a16="http://schemas.microsoft.com/office/drawing/2014/main" val="2265794705"/>
                    </a:ext>
                  </a:extLst>
                </a:gridCol>
                <a:gridCol w="816429">
                  <a:extLst>
                    <a:ext uri="{9D8B030D-6E8A-4147-A177-3AD203B41FA5}">
                      <a16:colId xmlns:a16="http://schemas.microsoft.com/office/drawing/2014/main" val="30671488"/>
                    </a:ext>
                  </a:extLst>
                </a:gridCol>
                <a:gridCol w="914400">
                  <a:extLst>
                    <a:ext uri="{9D8B030D-6E8A-4147-A177-3AD203B41FA5}">
                      <a16:colId xmlns:a16="http://schemas.microsoft.com/office/drawing/2014/main" val="4001363844"/>
                    </a:ext>
                  </a:extLst>
                </a:gridCol>
                <a:gridCol w="587828">
                  <a:extLst>
                    <a:ext uri="{9D8B030D-6E8A-4147-A177-3AD203B41FA5}">
                      <a16:colId xmlns:a16="http://schemas.microsoft.com/office/drawing/2014/main" val="246323658"/>
                    </a:ext>
                  </a:extLst>
                </a:gridCol>
                <a:gridCol w="522514">
                  <a:extLst>
                    <a:ext uri="{9D8B030D-6E8A-4147-A177-3AD203B41FA5}">
                      <a16:colId xmlns:a16="http://schemas.microsoft.com/office/drawing/2014/main" val="2651140064"/>
                    </a:ext>
                  </a:extLst>
                </a:gridCol>
                <a:gridCol w="500743">
                  <a:extLst>
                    <a:ext uri="{9D8B030D-6E8A-4147-A177-3AD203B41FA5}">
                      <a16:colId xmlns:a16="http://schemas.microsoft.com/office/drawing/2014/main" val="4027087062"/>
                    </a:ext>
                  </a:extLst>
                </a:gridCol>
                <a:gridCol w="489858">
                  <a:extLst>
                    <a:ext uri="{9D8B030D-6E8A-4147-A177-3AD203B41FA5}">
                      <a16:colId xmlns:a16="http://schemas.microsoft.com/office/drawing/2014/main" val="1027386494"/>
                    </a:ext>
                  </a:extLst>
                </a:gridCol>
                <a:gridCol w="489858">
                  <a:extLst>
                    <a:ext uri="{9D8B030D-6E8A-4147-A177-3AD203B41FA5}">
                      <a16:colId xmlns:a16="http://schemas.microsoft.com/office/drawing/2014/main" val="4259349456"/>
                    </a:ext>
                  </a:extLst>
                </a:gridCol>
                <a:gridCol w="696686">
                  <a:extLst>
                    <a:ext uri="{9D8B030D-6E8A-4147-A177-3AD203B41FA5}">
                      <a16:colId xmlns:a16="http://schemas.microsoft.com/office/drawing/2014/main" val="92412485"/>
                    </a:ext>
                  </a:extLst>
                </a:gridCol>
                <a:gridCol w="696686">
                  <a:extLst>
                    <a:ext uri="{9D8B030D-6E8A-4147-A177-3AD203B41FA5}">
                      <a16:colId xmlns:a16="http://schemas.microsoft.com/office/drawing/2014/main" val="650289322"/>
                    </a:ext>
                  </a:extLst>
                </a:gridCol>
              </a:tblGrid>
              <a:tr h="505070">
                <a:tc>
                  <a:txBody>
                    <a:bodyPr/>
                    <a:lstStyle/>
                    <a:p>
                      <a:endParaRPr lang="en-US" sz="1200" dirty="0"/>
                    </a:p>
                  </a:txBody>
                  <a:tcPr/>
                </a:tc>
                <a:tc>
                  <a:txBody>
                    <a:bodyPr/>
                    <a:lstStyle/>
                    <a:p>
                      <a:pPr algn="ctr"/>
                      <a:endParaRPr lang="en-US" sz="1100" dirty="0"/>
                    </a:p>
                  </a:txBody>
                  <a:tcPr anchor="ctr"/>
                </a:tc>
                <a:tc gridSpan="3">
                  <a:txBody>
                    <a:bodyPr/>
                    <a:lstStyle/>
                    <a:p>
                      <a:pPr algn="ctr"/>
                      <a:r>
                        <a:rPr lang="en-US" sz="1000" dirty="0"/>
                        <a:t>Type of Car Driven</a:t>
                      </a:r>
                    </a:p>
                  </a:txBody>
                  <a:tcPr anchor="ctr"/>
                </a:tc>
                <a:tc hMerge="1">
                  <a:txBody>
                    <a:bodyPr/>
                    <a:lstStyle/>
                    <a:p>
                      <a:pPr algn="ctr"/>
                      <a:endParaRPr lang="en-US" sz="1100" dirty="0"/>
                    </a:p>
                  </a:txBody>
                  <a:tcPr anchor="ctr"/>
                </a:tc>
                <a:tc hMerge="1">
                  <a:txBody>
                    <a:bodyPr/>
                    <a:lstStyle/>
                    <a:p>
                      <a:pPr algn="ctr"/>
                      <a:endParaRPr lang="en-US" sz="1100" dirty="0"/>
                    </a:p>
                  </a:txBody>
                  <a:tcPr anchor="ctr"/>
                </a:tc>
                <a:tc gridSpan="3">
                  <a:txBody>
                    <a:bodyPr/>
                    <a:lstStyle/>
                    <a:p>
                      <a:pPr algn="ctr"/>
                      <a:r>
                        <a:rPr lang="en-US" sz="1000" dirty="0">
                          <a:solidFill>
                            <a:schemeClr val="bg1"/>
                          </a:solidFill>
                        </a:rPr>
                        <a:t>Driving Between 11PM and 4AM</a:t>
                      </a:r>
                    </a:p>
                  </a:txBody>
                  <a:tcPr anchor="ctr"/>
                </a:tc>
                <a:tc hMerge="1">
                  <a:txBody>
                    <a:bodyPr/>
                    <a:lstStyle/>
                    <a:p>
                      <a:pPr algn="ctr"/>
                      <a:endParaRPr lang="en-US" sz="1100" dirty="0"/>
                    </a:p>
                  </a:txBody>
                  <a:tcPr anchor="ctr"/>
                </a:tc>
                <a:tc hMerge="1">
                  <a:txBody>
                    <a:bodyPr/>
                    <a:lstStyle/>
                    <a:p>
                      <a:pPr algn="ctr"/>
                      <a:endParaRPr lang="en-US" sz="1100" dirty="0"/>
                    </a:p>
                  </a:txBody>
                  <a:tcPr anchor="ctr"/>
                </a:tc>
                <a:tc gridSpan="2">
                  <a:txBody>
                    <a:bodyPr/>
                    <a:lstStyle/>
                    <a:p>
                      <a:pPr algn="ctr"/>
                      <a:r>
                        <a:rPr lang="en-US" sz="1000" dirty="0"/>
                        <a:t>Citation Past Yr.</a:t>
                      </a:r>
                    </a:p>
                  </a:txBody>
                  <a:tcPr anchor="ctr"/>
                </a:tc>
                <a:tc hMerge="1">
                  <a:txBody>
                    <a:bodyPr/>
                    <a:lstStyle/>
                    <a:p>
                      <a:pPr algn="ctr"/>
                      <a:endParaRPr lang="en-US" sz="1100" dirty="0"/>
                    </a:p>
                  </a:txBody>
                  <a:tcPr anchor="ctr"/>
                </a:tc>
                <a:tc gridSpan="2">
                  <a:txBody>
                    <a:bodyPr/>
                    <a:lstStyle/>
                    <a:p>
                      <a:pPr algn="ctr"/>
                      <a:r>
                        <a:rPr lang="en-US" sz="1000" dirty="0"/>
                        <a:t>Crash Past Yr.</a:t>
                      </a:r>
                    </a:p>
                  </a:txBody>
                  <a:tcPr anchor="ctr"/>
                </a:tc>
                <a:tc hMerge="1">
                  <a:txBody>
                    <a:bodyPr/>
                    <a:lstStyle/>
                    <a:p>
                      <a:pPr algn="ctr"/>
                      <a:endParaRPr lang="en-US" sz="1100" dirty="0"/>
                    </a:p>
                  </a:txBody>
                  <a:tcPr anchor="ctr"/>
                </a:tc>
                <a:tc gridSpan="2">
                  <a:txBody>
                    <a:bodyPr/>
                    <a:lstStyle/>
                    <a:p>
                      <a:pPr algn="ctr"/>
                      <a:r>
                        <a:rPr lang="en-US" sz="1000" dirty="0"/>
                        <a:t>Arrested Driving While Intoxicated</a:t>
                      </a:r>
                    </a:p>
                  </a:txBody>
                  <a:tcPr anchor="ctr"/>
                </a:tc>
                <a:tc hMerge="1">
                  <a:txBody>
                    <a:bodyPr/>
                    <a:lstStyle/>
                    <a:p>
                      <a:pPr algn="ctr"/>
                      <a:endParaRPr lang="en-US" sz="1100" dirty="0"/>
                    </a:p>
                  </a:txBody>
                  <a:tcPr anchor="ctr"/>
                </a:tc>
                <a:extLst>
                  <a:ext uri="{0D108BD9-81ED-4DB2-BD59-A6C34878D82A}">
                    <a16:rowId xmlns:a16="http://schemas.microsoft.com/office/drawing/2014/main" val="809170959"/>
                  </a:ext>
                </a:extLst>
              </a:tr>
              <a:tr h="598771">
                <a:tc>
                  <a:txBody>
                    <a:bodyPr/>
                    <a:lstStyle/>
                    <a:p>
                      <a:endParaRPr lang="en-US" sz="1050" dirty="0">
                        <a:solidFill>
                          <a:srgbClr val="787878"/>
                        </a:solidFill>
                      </a:endParaRPr>
                    </a:p>
                  </a:txBody>
                  <a:tcPr/>
                </a:tc>
                <a:tc>
                  <a:txBody>
                    <a:bodyPr/>
                    <a:lstStyle/>
                    <a:p>
                      <a:pPr algn="ctr"/>
                      <a:r>
                        <a:rPr lang="en-US" sz="1000" dirty="0">
                          <a:solidFill>
                            <a:srgbClr val="787878"/>
                          </a:solidFill>
                        </a:rPr>
                        <a:t>Total</a:t>
                      </a:r>
                    </a:p>
                  </a:txBody>
                  <a:tcPr anchor="b"/>
                </a:tc>
                <a:tc>
                  <a:txBody>
                    <a:bodyPr/>
                    <a:lstStyle/>
                    <a:p>
                      <a:pPr algn="ctr"/>
                      <a:r>
                        <a:rPr lang="en-US" sz="1000" dirty="0">
                          <a:solidFill>
                            <a:srgbClr val="787878"/>
                          </a:solidFill>
                        </a:rPr>
                        <a:t>Sedan/</a:t>
                      </a:r>
                    </a:p>
                    <a:p>
                      <a:pPr algn="ctr"/>
                      <a:r>
                        <a:rPr lang="en-US" sz="1000" dirty="0">
                          <a:solidFill>
                            <a:srgbClr val="787878"/>
                          </a:solidFill>
                        </a:rPr>
                        <a:t>Coupe</a:t>
                      </a:r>
                    </a:p>
                    <a:p>
                      <a:pPr algn="ctr"/>
                      <a:r>
                        <a:rPr lang="en-US" sz="1000" dirty="0">
                          <a:solidFill>
                            <a:srgbClr val="787878"/>
                          </a:solidFill>
                        </a:rPr>
                        <a:t>(A)</a:t>
                      </a:r>
                    </a:p>
                  </a:txBody>
                  <a:tcPr anchor="b"/>
                </a:tc>
                <a:tc>
                  <a:txBody>
                    <a:bodyPr/>
                    <a:lstStyle/>
                    <a:p>
                      <a:pPr algn="ctr"/>
                      <a:r>
                        <a:rPr lang="en-US" sz="1000" dirty="0">
                          <a:solidFill>
                            <a:srgbClr val="787878"/>
                          </a:solidFill>
                        </a:rPr>
                        <a:t>Truck/</a:t>
                      </a:r>
                    </a:p>
                    <a:p>
                      <a:pPr algn="ctr"/>
                      <a:r>
                        <a:rPr lang="en-US" sz="1000" dirty="0">
                          <a:solidFill>
                            <a:srgbClr val="787878"/>
                          </a:solidFill>
                        </a:rPr>
                        <a:t>SUV/Van</a:t>
                      </a:r>
                    </a:p>
                    <a:p>
                      <a:pPr algn="ctr"/>
                      <a:r>
                        <a:rPr lang="en-US" sz="1000" dirty="0">
                          <a:solidFill>
                            <a:srgbClr val="787878"/>
                          </a:solidFill>
                        </a:rPr>
                        <a:t>(B)</a:t>
                      </a:r>
                    </a:p>
                  </a:txBody>
                  <a:tcPr anchor="b"/>
                </a:tc>
                <a:tc>
                  <a:txBody>
                    <a:bodyPr/>
                    <a:lstStyle/>
                    <a:p>
                      <a:pPr algn="ctr"/>
                      <a:r>
                        <a:rPr lang="en-US" sz="1000" dirty="0">
                          <a:solidFill>
                            <a:srgbClr val="787878"/>
                          </a:solidFill>
                        </a:rPr>
                        <a:t>Motorcycle/</a:t>
                      </a:r>
                    </a:p>
                    <a:p>
                      <a:pPr algn="ctr"/>
                      <a:r>
                        <a:rPr lang="en-US" sz="1000" dirty="0">
                          <a:solidFill>
                            <a:srgbClr val="787878"/>
                          </a:solidFill>
                        </a:rPr>
                        <a:t>Other</a:t>
                      </a:r>
                    </a:p>
                    <a:p>
                      <a:pPr algn="ctr"/>
                      <a:r>
                        <a:rPr lang="en-US" sz="1000" dirty="0">
                          <a:solidFill>
                            <a:srgbClr val="787878"/>
                          </a:solidFill>
                        </a:rPr>
                        <a:t>(C)</a:t>
                      </a:r>
                    </a:p>
                  </a:txBody>
                  <a:tcPr anchor="b"/>
                </a:tc>
                <a:tc>
                  <a:txBody>
                    <a:bodyPr/>
                    <a:lstStyle/>
                    <a:p>
                      <a:pPr algn="ctr"/>
                      <a:r>
                        <a:rPr lang="en-US" sz="1000" dirty="0">
                          <a:solidFill>
                            <a:srgbClr val="787878"/>
                          </a:solidFill>
                        </a:rPr>
                        <a:t>Regularly</a:t>
                      </a:r>
                    </a:p>
                    <a:p>
                      <a:pPr algn="ctr"/>
                      <a:r>
                        <a:rPr lang="en-US" sz="1000" dirty="0">
                          <a:solidFill>
                            <a:srgbClr val="787878"/>
                          </a:solidFill>
                        </a:rPr>
                        <a:t>(D)</a:t>
                      </a:r>
                    </a:p>
                  </a:txBody>
                  <a:tcPr anchor="b"/>
                </a:tc>
                <a:tc>
                  <a:txBody>
                    <a:bodyPr/>
                    <a:lstStyle/>
                    <a:p>
                      <a:pPr algn="ctr"/>
                      <a:r>
                        <a:rPr lang="en-US" sz="1000" dirty="0">
                          <a:solidFill>
                            <a:srgbClr val="787878"/>
                          </a:solidFill>
                        </a:rPr>
                        <a:t>Occasionally</a:t>
                      </a:r>
                    </a:p>
                    <a:p>
                      <a:pPr algn="ctr"/>
                      <a:r>
                        <a:rPr lang="en-US" sz="1000" dirty="0">
                          <a:solidFill>
                            <a:srgbClr val="787878"/>
                          </a:solidFill>
                        </a:rPr>
                        <a:t>(E)</a:t>
                      </a:r>
                    </a:p>
                  </a:txBody>
                  <a:tcPr anchor="b"/>
                </a:tc>
                <a:tc>
                  <a:txBody>
                    <a:bodyPr/>
                    <a:lstStyle/>
                    <a:p>
                      <a:pPr algn="ctr"/>
                      <a:r>
                        <a:rPr lang="en-US" sz="1000" dirty="0">
                          <a:solidFill>
                            <a:srgbClr val="787878"/>
                          </a:solidFill>
                        </a:rPr>
                        <a:t>Never</a:t>
                      </a:r>
                    </a:p>
                    <a:p>
                      <a:pPr algn="ctr"/>
                      <a:r>
                        <a:rPr lang="en-US" sz="1000" dirty="0">
                          <a:solidFill>
                            <a:srgbClr val="787878"/>
                          </a:solidFill>
                        </a:rPr>
                        <a:t>(F)</a:t>
                      </a:r>
                    </a:p>
                  </a:txBody>
                  <a:tcPr anchor="b"/>
                </a:tc>
                <a:tc>
                  <a:txBody>
                    <a:bodyPr/>
                    <a:lstStyle/>
                    <a:p>
                      <a:pPr algn="ctr"/>
                      <a:r>
                        <a:rPr lang="en-US" sz="1000" dirty="0">
                          <a:solidFill>
                            <a:srgbClr val="787878"/>
                          </a:solidFill>
                        </a:rPr>
                        <a:t>Yes</a:t>
                      </a:r>
                    </a:p>
                    <a:p>
                      <a:pPr algn="ctr"/>
                      <a:r>
                        <a:rPr lang="en-US" sz="1000" dirty="0">
                          <a:solidFill>
                            <a:srgbClr val="787878"/>
                          </a:solidFill>
                        </a:rPr>
                        <a:t>(G)</a:t>
                      </a:r>
                    </a:p>
                  </a:txBody>
                  <a:tcPr anchor="b"/>
                </a:tc>
                <a:tc>
                  <a:txBody>
                    <a:bodyPr/>
                    <a:lstStyle/>
                    <a:p>
                      <a:pPr algn="ctr"/>
                      <a:r>
                        <a:rPr lang="en-US" sz="1000" dirty="0">
                          <a:solidFill>
                            <a:srgbClr val="787878"/>
                          </a:solidFill>
                        </a:rPr>
                        <a:t>No</a:t>
                      </a:r>
                    </a:p>
                    <a:p>
                      <a:pPr algn="ctr"/>
                      <a:r>
                        <a:rPr lang="en-US" sz="1000" dirty="0">
                          <a:solidFill>
                            <a:srgbClr val="787878"/>
                          </a:solidFill>
                        </a:rPr>
                        <a:t>(H)</a:t>
                      </a:r>
                    </a:p>
                  </a:txBody>
                  <a:tcPr anchor="b"/>
                </a:tc>
                <a:tc>
                  <a:txBody>
                    <a:bodyPr/>
                    <a:lstStyle/>
                    <a:p>
                      <a:pPr algn="ctr"/>
                      <a:r>
                        <a:rPr lang="en-US" sz="1000" dirty="0">
                          <a:solidFill>
                            <a:srgbClr val="787878"/>
                          </a:solidFill>
                        </a:rPr>
                        <a:t>Yes</a:t>
                      </a:r>
                    </a:p>
                    <a:p>
                      <a:pPr algn="ctr"/>
                      <a:r>
                        <a:rPr lang="en-US" sz="1000" dirty="0">
                          <a:solidFill>
                            <a:srgbClr val="787878"/>
                          </a:solidFill>
                        </a:rPr>
                        <a:t>(I)</a:t>
                      </a:r>
                    </a:p>
                  </a:txBody>
                  <a:tcPr anchor="b"/>
                </a:tc>
                <a:tc>
                  <a:txBody>
                    <a:bodyPr/>
                    <a:lstStyle/>
                    <a:p>
                      <a:pPr algn="ctr"/>
                      <a:r>
                        <a:rPr lang="en-US" sz="1000" dirty="0">
                          <a:solidFill>
                            <a:srgbClr val="787878"/>
                          </a:solidFill>
                        </a:rPr>
                        <a:t>No</a:t>
                      </a:r>
                    </a:p>
                    <a:p>
                      <a:pPr algn="ctr"/>
                      <a:r>
                        <a:rPr lang="en-US" sz="1000" dirty="0">
                          <a:solidFill>
                            <a:srgbClr val="787878"/>
                          </a:solidFill>
                        </a:rPr>
                        <a:t>(J)</a:t>
                      </a:r>
                    </a:p>
                  </a:txBody>
                  <a:tcPr anchor="b"/>
                </a:tc>
                <a:tc>
                  <a:txBody>
                    <a:bodyPr/>
                    <a:lstStyle/>
                    <a:p>
                      <a:pPr algn="ctr"/>
                      <a:r>
                        <a:rPr lang="en-US" sz="1000" dirty="0">
                          <a:solidFill>
                            <a:srgbClr val="787878"/>
                          </a:solidFill>
                        </a:rPr>
                        <a:t>Yes</a:t>
                      </a:r>
                    </a:p>
                    <a:p>
                      <a:pPr algn="ctr"/>
                      <a:r>
                        <a:rPr lang="en-US" sz="1000" dirty="0">
                          <a:solidFill>
                            <a:srgbClr val="787878"/>
                          </a:solidFill>
                        </a:rPr>
                        <a:t>(K)</a:t>
                      </a:r>
                    </a:p>
                  </a:txBody>
                  <a:tcPr anchor="b"/>
                </a:tc>
                <a:tc>
                  <a:txBody>
                    <a:bodyPr/>
                    <a:lstStyle/>
                    <a:p>
                      <a:pPr algn="ctr"/>
                      <a:r>
                        <a:rPr lang="en-US" sz="1000" dirty="0">
                          <a:solidFill>
                            <a:srgbClr val="787878"/>
                          </a:solidFill>
                        </a:rPr>
                        <a:t>No</a:t>
                      </a:r>
                    </a:p>
                    <a:p>
                      <a:pPr algn="ctr"/>
                      <a:r>
                        <a:rPr lang="en-US" sz="1000" dirty="0">
                          <a:solidFill>
                            <a:srgbClr val="787878"/>
                          </a:solidFill>
                        </a:rPr>
                        <a:t>(L)</a:t>
                      </a:r>
                    </a:p>
                  </a:txBody>
                  <a:tcPr anchor="b"/>
                </a:tc>
                <a:extLst>
                  <a:ext uri="{0D108BD9-81ED-4DB2-BD59-A6C34878D82A}">
                    <a16:rowId xmlns:a16="http://schemas.microsoft.com/office/drawing/2014/main" val="2101787618"/>
                  </a:ext>
                </a:extLst>
              </a:tr>
              <a:tr h="250357">
                <a:tc>
                  <a:txBody>
                    <a:bodyPr/>
                    <a:lstStyle/>
                    <a:p>
                      <a:r>
                        <a:rPr lang="en-US" sz="1000" dirty="0">
                          <a:solidFill>
                            <a:srgbClr val="787878"/>
                          </a:solidFill>
                        </a:rPr>
                        <a:t>Total</a:t>
                      </a:r>
                    </a:p>
                  </a:txBody>
                  <a:tcPr anchor="ctr"/>
                </a:tc>
                <a:tc>
                  <a:txBody>
                    <a:bodyPr/>
                    <a:lstStyle/>
                    <a:p>
                      <a:pPr algn="ctr" fontAlgn="t"/>
                      <a:r>
                        <a:rPr lang="en-US" sz="1100" b="0" i="0" u="none" strike="noStrike" kern="1200" baseline="0" dirty="0">
                          <a:solidFill>
                            <a:srgbClr val="787878"/>
                          </a:solidFill>
                          <a:effectLst/>
                          <a:latin typeface="+mn-lt"/>
                          <a:ea typeface="+mn-ea"/>
                          <a:cs typeface="+mn-cs"/>
                        </a:rPr>
                        <a:t>783</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411</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349</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23*</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156</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350</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277</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69*</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714</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62*</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721</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62*</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721</a:t>
                      </a:r>
                    </a:p>
                  </a:txBody>
                  <a:tcPr marL="7620" marR="7620" marT="7620" marB="0" anchor="ctr"/>
                </a:tc>
                <a:extLst>
                  <a:ext uri="{0D108BD9-81ED-4DB2-BD59-A6C34878D82A}">
                    <a16:rowId xmlns:a16="http://schemas.microsoft.com/office/drawing/2014/main" val="3953814048"/>
                  </a:ext>
                </a:extLst>
              </a:tr>
              <a:tr h="250357">
                <a:tc>
                  <a:txBody>
                    <a:bodyPr/>
                    <a:lstStyle/>
                    <a:p>
                      <a:r>
                        <a:rPr lang="en-US" sz="1000" dirty="0">
                          <a:solidFill>
                            <a:srgbClr val="787878"/>
                          </a:solidFill>
                        </a:rPr>
                        <a:t>Driving in Texas Compared to Other States</a:t>
                      </a:r>
                    </a:p>
                  </a:txBody>
                  <a:tcPr anchor="ctr"/>
                </a:tc>
                <a:tc>
                  <a:txBody>
                    <a:bodyPr/>
                    <a:lstStyle/>
                    <a:p>
                      <a:pPr algn="ctr"/>
                      <a:endParaRPr lang="en-US" sz="1000" dirty="0">
                        <a:solidFill>
                          <a:srgbClr val="787878"/>
                        </a:solidFill>
                        <a:latin typeface="+mn-lt"/>
                      </a:endParaRPr>
                    </a:p>
                  </a:txBody>
                  <a:tcPr anchor="ctr"/>
                </a:tc>
                <a:tc>
                  <a:txBody>
                    <a:bodyPr/>
                    <a:lstStyle/>
                    <a:p>
                      <a:pPr algn="ctr"/>
                      <a:endParaRPr lang="en-US" sz="1000" dirty="0">
                        <a:solidFill>
                          <a:srgbClr val="787878"/>
                        </a:solidFill>
                        <a:latin typeface="+mn-lt"/>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000" dirty="0">
                        <a:solidFill>
                          <a:srgbClr val="787878"/>
                        </a:solidFill>
                        <a:latin typeface="+mn-lt"/>
                      </a:endParaRPr>
                    </a:p>
                  </a:txBody>
                  <a:tcPr anchor="ctr"/>
                </a:tc>
                <a:tc>
                  <a:txBody>
                    <a:bodyPr/>
                    <a:lstStyle/>
                    <a:p>
                      <a:pPr algn="ctr"/>
                      <a:endParaRPr lang="en-US" sz="1000" dirty="0">
                        <a:solidFill>
                          <a:srgbClr val="787878"/>
                        </a:solidFill>
                        <a:latin typeface="+mn-lt"/>
                      </a:endParaRPr>
                    </a:p>
                  </a:txBody>
                  <a:tcPr anchor="ctr"/>
                </a:tc>
                <a:tc>
                  <a:txBody>
                    <a:bodyPr/>
                    <a:lstStyle/>
                    <a:p>
                      <a:pPr algn="ctr"/>
                      <a:endParaRPr lang="en-US" sz="1000" dirty="0">
                        <a:solidFill>
                          <a:srgbClr val="787878"/>
                        </a:solidFill>
                        <a:latin typeface="+mn-lt"/>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000" dirty="0">
                        <a:solidFill>
                          <a:srgbClr val="787878"/>
                        </a:solidFill>
                        <a:latin typeface="+mn-lt"/>
                      </a:endParaRPr>
                    </a:p>
                  </a:txBody>
                  <a:tcPr anchor="ctr"/>
                </a:tc>
                <a:tc>
                  <a:txBody>
                    <a:bodyPr/>
                    <a:lstStyle/>
                    <a:p>
                      <a:pPr algn="ctr"/>
                      <a:endParaRPr lang="en-US" sz="1000" dirty="0">
                        <a:solidFill>
                          <a:srgbClr val="787878"/>
                        </a:solidFill>
                        <a:latin typeface="+mn-lt"/>
                      </a:endParaRPr>
                    </a:p>
                  </a:txBody>
                  <a:tcPr anchor="ctr"/>
                </a:tc>
                <a:tc>
                  <a:txBody>
                    <a:bodyPr/>
                    <a:lstStyle/>
                    <a:p>
                      <a:pPr algn="ctr"/>
                      <a:endParaRPr lang="en-US" sz="1000" dirty="0">
                        <a:solidFill>
                          <a:srgbClr val="787878"/>
                        </a:solidFill>
                        <a:latin typeface="+mn-lt"/>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000" dirty="0">
                        <a:solidFill>
                          <a:srgbClr val="787878"/>
                        </a:solidFill>
                        <a:latin typeface="+mn-lt"/>
                      </a:endParaRPr>
                    </a:p>
                  </a:txBody>
                  <a:tcPr anchor="ctr"/>
                </a:tc>
                <a:tc>
                  <a:txBody>
                    <a:bodyPr/>
                    <a:lstStyle/>
                    <a:p>
                      <a:pPr algn="ctr"/>
                      <a:endParaRPr lang="en-US" sz="1000" dirty="0">
                        <a:solidFill>
                          <a:srgbClr val="787878"/>
                        </a:solidFill>
                        <a:latin typeface="+mn-lt"/>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000" dirty="0">
                        <a:solidFill>
                          <a:srgbClr val="787878"/>
                        </a:solidFill>
                        <a:latin typeface="+mn-lt"/>
                      </a:endParaRPr>
                    </a:p>
                  </a:txBody>
                  <a:tcPr anchor="ctr"/>
                </a:tc>
                <a:tc>
                  <a:txBody>
                    <a:bodyPr/>
                    <a:lstStyle/>
                    <a:p>
                      <a:pPr algn="ctr"/>
                      <a:endParaRPr lang="en-US" sz="1000" dirty="0">
                        <a:solidFill>
                          <a:srgbClr val="787878"/>
                        </a:solidFill>
                        <a:latin typeface="+mn-lt"/>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000" dirty="0">
                        <a:solidFill>
                          <a:srgbClr val="787878"/>
                        </a:solidFill>
                        <a:latin typeface="+mn-lt"/>
                      </a:endParaRPr>
                    </a:p>
                  </a:txBody>
                  <a:tcPr anchor="ctr"/>
                </a:tc>
                <a:extLst>
                  <a:ext uri="{0D108BD9-81ED-4DB2-BD59-A6C34878D82A}">
                    <a16:rowId xmlns:a16="http://schemas.microsoft.com/office/drawing/2014/main" val="1678060155"/>
                  </a:ext>
                </a:extLst>
              </a:tr>
              <a:tr h="338436">
                <a:tc>
                  <a:txBody>
                    <a:bodyPr/>
                    <a:lstStyle/>
                    <a:p>
                      <a:pPr marL="91440"/>
                      <a:r>
                        <a:rPr lang="en-US" sz="1000" dirty="0">
                          <a:solidFill>
                            <a:srgbClr val="787878"/>
                          </a:solidFill>
                        </a:rPr>
                        <a:t>Safer to drive in states that have legalized marijuana than it is to drive in Texas</a:t>
                      </a:r>
                    </a:p>
                  </a:txBody>
                  <a:tcPr anchor="ctr"/>
                </a:tc>
                <a:tc>
                  <a:txBody>
                    <a:bodyPr/>
                    <a:lstStyle/>
                    <a:p>
                      <a:pPr algn="ctr" fontAlgn="t"/>
                      <a:r>
                        <a:rPr lang="en-US" sz="1100" b="0" i="0" u="none" strike="noStrike" kern="1200" baseline="0" dirty="0">
                          <a:solidFill>
                            <a:srgbClr val="787878"/>
                          </a:solidFill>
                          <a:effectLst/>
                          <a:latin typeface="+mn-lt"/>
                          <a:ea typeface="+mn-ea"/>
                          <a:cs typeface="+mn-cs"/>
                        </a:rPr>
                        <a:t>13%</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baseline="0" dirty="0">
                          <a:solidFill>
                            <a:srgbClr val="787878"/>
                          </a:solidFill>
                          <a:effectLst/>
                          <a:latin typeface="+mn-lt"/>
                          <a:ea typeface="+mn-ea"/>
                          <a:cs typeface="+mn-cs"/>
                        </a:rPr>
                        <a:t>17%</a:t>
                      </a:r>
                      <a:r>
                        <a:rPr lang="en-US" sz="1100" b="1" i="0" u="none" strike="noStrike" kern="1200" baseline="30000" dirty="0">
                          <a:solidFill>
                            <a:srgbClr val="787878"/>
                          </a:solidFill>
                          <a:effectLst/>
                          <a:latin typeface="+mn-lt"/>
                          <a:ea typeface="+mn-ea"/>
                          <a:cs typeface="+mn-cs"/>
                        </a:rPr>
                        <a:t>B</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baseline="0" dirty="0">
                          <a:solidFill>
                            <a:srgbClr val="787878"/>
                          </a:solidFill>
                          <a:effectLst/>
                          <a:latin typeface="+mn-lt"/>
                          <a:ea typeface="+mn-ea"/>
                          <a:cs typeface="+mn-cs"/>
                        </a:rPr>
                        <a:t>9%</a:t>
                      </a:r>
                    </a:p>
                  </a:txBody>
                  <a:tcPr marL="7620" marR="7620" marT="7620" marB="0" anchor="ctr">
                    <a:lnL w="12700" cap="flat" cmpd="sng" algn="ctr">
                      <a:solidFill>
                        <a:schemeClr val="tx1"/>
                      </a:solidFill>
                      <a:prstDash val="dash"/>
                      <a:round/>
                      <a:headEnd type="none" w="med" len="med"/>
                      <a:tailEnd type="none" w="med" len="med"/>
                    </a:lnL>
                  </a:tcPr>
                </a:tc>
                <a:tc>
                  <a:txBody>
                    <a:bodyPr/>
                    <a:lstStyle/>
                    <a:p>
                      <a:pPr algn="ctr" fontAlgn="t"/>
                      <a:r>
                        <a:rPr lang="en-US" sz="1100" b="0" i="0" u="none" strike="noStrike" kern="1200" baseline="0" dirty="0">
                          <a:solidFill>
                            <a:srgbClr val="787878"/>
                          </a:solidFill>
                          <a:effectLst/>
                          <a:latin typeface="+mn-lt"/>
                          <a:ea typeface="+mn-ea"/>
                          <a:cs typeface="+mn-cs"/>
                        </a:rPr>
                        <a:t>6%</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baseline="0" dirty="0">
                          <a:solidFill>
                            <a:srgbClr val="787878"/>
                          </a:solidFill>
                          <a:effectLst/>
                          <a:latin typeface="+mn-lt"/>
                          <a:ea typeface="+mn-ea"/>
                          <a:cs typeface="+mn-cs"/>
                        </a:rPr>
                        <a:t>28%</a:t>
                      </a:r>
                      <a:r>
                        <a:rPr lang="en-US" sz="1100" b="1" i="0" u="none" strike="noStrike" kern="1200" baseline="30000" dirty="0">
                          <a:solidFill>
                            <a:srgbClr val="787878"/>
                          </a:solidFill>
                          <a:effectLst/>
                          <a:latin typeface="+mn-lt"/>
                          <a:ea typeface="+mn-ea"/>
                          <a:cs typeface="+mn-cs"/>
                        </a:rPr>
                        <a:t>EF</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baseline="0" dirty="0">
                          <a:solidFill>
                            <a:srgbClr val="787878"/>
                          </a:solidFill>
                          <a:effectLst/>
                          <a:latin typeface="+mn-lt"/>
                          <a:ea typeface="+mn-ea"/>
                          <a:cs typeface="+mn-cs"/>
                        </a:rPr>
                        <a:t>12%</a:t>
                      </a:r>
                    </a:p>
                  </a:txBody>
                  <a:tcPr marL="7620" marR="7620" marT="7620" marB="0" anchor="ctr">
                    <a:lnL w="12700" cap="flat" cmpd="sng" algn="ctr">
                      <a:solidFill>
                        <a:schemeClr val="tx1"/>
                      </a:solidFill>
                      <a:prstDash val="dash"/>
                      <a:round/>
                      <a:headEnd type="none" w="med" len="med"/>
                      <a:tailEnd type="none" w="med" len="med"/>
                    </a:lnL>
                  </a:tcPr>
                </a:tc>
                <a:tc>
                  <a:txBody>
                    <a:bodyPr/>
                    <a:lstStyle/>
                    <a:p>
                      <a:pPr algn="ctr" fontAlgn="t"/>
                      <a:r>
                        <a:rPr lang="en-US" sz="1100" b="0" i="0" u="none" strike="noStrike" kern="1200" baseline="0" dirty="0">
                          <a:solidFill>
                            <a:srgbClr val="787878"/>
                          </a:solidFill>
                          <a:effectLst/>
                          <a:latin typeface="+mn-lt"/>
                          <a:ea typeface="+mn-ea"/>
                          <a:cs typeface="+mn-cs"/>
                        </a:rPr>
                        <a:t>6%</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baseline="0" dirty="0">
                          <a:solidFill>
                            <a:srgbClr val="787878"/>
                          </a:solidFill>
                          <a:effectLst/>
                          <a:latin typeface="+mn-lt"/>
                          <a:ea typeface="+mn-ea"/>
                          <a:cs typeface="+mn-cs"/>
                        </a:rPr>
                        <a:t>43%</a:t>
                      </a:r>
                      <a:r>
                        <a:rPr lang="en-US" sz="1100" b="1" i="0" u="none" strike="noStrike" kern="1200" baseline="30000" dirty="0">
                          <a:solidFill>
                            <a:srgbClr val="787878"/>
                          </a:solidFill>
                          <a:effectLst/>
                          <a:latin typeface="+mn-lt"/>
                          <a:ea typeface="+mn-ea"/>
                          <a:cs typeface="+mn-cs"/>
                        </a:rPr>
                        <a:t>H</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baseline="0" dirty="0">
                          <a:solidFill>
                            <a:srgbClr val="787878"/>
                          </a:solidFill>
                          <a:effectLst/>
                          <a:latin typeface="+mn-lt"/>
                          <a:ea typeface="+mn-ea"/>
                          <a:cs typeface="+mn-cs"/>
                        </a:rPr>
                        <a:t>10%</a:t>
                      </a: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baseline="0" dirty="0">
                          <a:solidFill>
                            <a:srgbClr val="787878"/>
                          </a:solidFill>
                          <a:effectLst/>
                          <a:latin typeface="+mn-lt"/>
                          <a:ea typeface="+mn-ea"/>
                          <a:cs typeface="+mn-cs"/>
                        </a:rPr>
                        <a:t>44%</a:t>
                      </a:r>
                      <a:r>
                        <a:rPr lang="en-US" sz="1100" b="1" i="0" u="none" strike="noStrike" kern="1200" baseline="30000" dirty="0">
                          <a:solidFill>
                            <a:srgbClr val="787878"/>
                          </a:solidFill>
                          <a:effectLst/>
                          <a:latin typeface="+mn-lt"/>
                          <a:ea typeface="+mn-ea"/>
                          <a:cs typeface="+mn-cs"/>
                        </a:rPr>
                        <a:t>J</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baseline="0" dirty="0">
                          <a:solidFill>
                            <a:srgbClr val="787878"/>
                          </a:solidFill>
                          <a:effectLst/>
                          <a:latin typeface="+mn-lt"/>
                          <a:ea typeface="+mn-ea"/>
                          <a:cs typeface="+mn-cs"/>
                        </a:rPr>
                        <a:t>11%</a:t>
                      </a: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baseline="0" dirty="0">
                          <a:solidFill>
                            <a:srgbClr val="787878"/>
                          </a:solidFill>
                          <a:effectLst/>
                          <a:latin typeface="+mn-lt"/>
                          <a:ea typeface="+mn-ea"/>
                          <a:cs typeface="+mn-cs"/>
                        </a:rPr>
                        <a:t>36%</a:t>
                      </a:r>
                      <a:r>
                        <a:rPr lang="en-US" sz="1100" b="1" i="0" u="none" strike="noStrike" kern="1200" baseline="30000" dirty="0">
                          <a:solidFill>
                            <a:srgbClr val="787878"/>
                          </a:solidFill>
                          <a:effectLst/>
                          <a:latin typeface="+mn-lt"/>
                          <a:ea typeface="+mn-ea"/>
                          <a:cs typeface="+mn-cs"/>
                        </a:rPr>
                        <a:t>L</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baseline="0" dirty="0">
                          <a:solidFill>
                            <a:srgbClr val="787878"/>
                          </a:solidFill>
                          <a:effectLst/>
                          <a:latin typeface="+mn-lt"/>
                          <a:ea typeface="+mn-ea"/>
                          <a:cs typeface="+mn-cs"/>
                        </a:rPr>
                        <a:t>11%</a:t>
                      </a:r>
                    </a:p>
                  </a:txBody>
                  <a:tcPr marL="7620" marR="7620" marT="7620" marB="0"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3512869750"/>
                  </a:ext>
                </a:extLst>
              </a:tr>
              <a:tr h="338436">
                <a:tc>
                  <a:txBody>
                    <a:bodyPr/>
                    <a:lstStyle/>
                    <a:p>
                      <a:pPr marL="91440"/>
                      <a:r>
                        <a:rPr lang="en-US" sz="1000" dirty="0">
                          <a:solidFill>
                            <a:srgbClr val="787878"/>
                          </a:solidFill>
                        </a:rPr>
                        <a:t>Equally safe to drive in states that have legalized marijuana as it is to drive in Texas</a:t>
                      </a:r>
                    </a:p>
                  </a:txBody>
                  <a:tcPr anchor="ctr"/>
                </a:tc>
                <a:tc>
                  <a:txBody>
                    <a:bodyPr/>
                    <a:lstStyle/>
                    <a:p>
                      <a:pPr algn="ctr" fontAlgn="t"/>
                      <a:r>
                        <a:rPr lang="en-US" sz="1100" b="0" i="0" u="none" strike="noStrike" kern="1200" baseline="0" dirty="0">
                          <a:solidFill>
                            <a:srgbClr val="787878"/>
                          </a:solidFill>
                          <a:effectLst/>
                          <a:latin typeface="+mn-lt"/>
                          <a:ea typeface="+mn-ea"/>
                          <a:cs typeface="+mn-cs"/>
                        </a:rPr>
                        <a:t>50%</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45%</a:t>
                      </a:r>
                    </a:p>
                  </a:txBody>
                  <a:tcPr marL="7620" marR="7620" marT="7620" marB="0" anchor="ctr">
                    <a:lnT w="12700" cap="flat" cmpd="sng" algn="ctr">
                      <a:solidFill>
                        <a:schemeClr val="tx1"/>
                      </a:solidFill>
                      <a:prstDash val="dash"/>
                      <a:round/>
                      <a:headEnd type="none" w="med" len="med"/>
                      <a:tailEnd type="none" w="med" len="med"/>
                    </a:lnT>
                  </a:tcPr>
                </a:tc>
                <a:tc>
                  <a:txBody>
                    <a:bodyPr/>
                    <a:lstStyle/>
                    <a:p>
                      <a:pPr algn="ctr" fontAlgn="t"/>
                      <a:r>
                        <a:rPr lang="en-US" sz="1100" b="0" i="0" u="none" strike="noStrike" kern="1200" baseline="0" dirty="0">
                          <a:solidFill>
                            <a:srgbClr val="787878"/>
                          </a:solidFill>
                          <a:effectLst/>
                          <a:latin typeface="+mn-lt"/>
                          <a:ea typeface="+mn-ea"/>
                          <a:cs typeface="+mn-cs"/>
                        </a:rPr>
                        <a:t>55%</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56%</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45%</a:t>
                      </a:r>
                    </a:p>
                  </a:txBody>
                  <a:tcPr marL="7620" marR="7620" marT="7620" marB="0" anchor="ctr">
                    <a:lnT w="12700" cap="flat" cmpd="sng" algn="ctr">
                      <a:solidFill>
                        <a:schemeClr val="tx1"/>
                      </a:solidFill>
                      <a:prstDash val="dash"/>
                      <a:round/>
                      <a:headEnd type="none" w="med" len="med"/>
                      <a:tailEnd type="none" w="med" len="med"/>
                    </a:lnT>
                  </a:tcPr>
                </a:tc>
                <a:tc>
                  <a:txBody>
                    <a:bodyPr/>
                    <a:lstStyle/>
                    <a:p>
                      <a:pPr algn="ctr" fontAlgn="t"/>
                      <a:r>
                        <a:rPr lang="en-US" sz="1100" b="0" i="0" u="none" strike="noStrike" kern="1200" baseline="0" dirty="0">
                          <a:solidFill>
                            <a:srgbClr val="787878"/>
                          </a:solidFill>
                          <a:effectLst/>
                          <a:latin typeface="+mn-lt"/>
                          <a:ea typeface="+mn-ea"/>
                          <a:cs typeface="+mn-cs"/>
                        </a:rPr>
                        <a:t>51%</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51%</a:t>
                      </a:r>
                    </a:p>
                  </a:txBody>
                  <a:tcPr marL="7620" marR="7620" marT="7620" marB="0" anchor="ctr">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baseline="0" dirty="0">
                          <a:solidFill>
                            <a:srgbClr val="787878"/>
                          </a:solidFill>
                          <a:effectLst/>
                          <a:latin typeface="+mn-lt"/>
                          <a:ea typeface="+mn-ea"/>
                          <a:cs typeface="+mn-cs"/>
                        </a:rPr>
                        <a:t>40%</a:t>
                      </a:r>
                    </a:p>
                  </a:txBody>
                  <a:tcPr marL="7620" marR="7620" marT="7620" marB="0" anchor="ctr">
                    <a:lnT w="12700" cap="flat" cmpd="sng" algn="ctr">
                      <a:solidFill>
                        <a:schemeClr val="tx1"/>
                      </a:solidFill>
                      <a:prstDash val="dash"/>
                      <a:round/>
                      <a:headEnd type="none" w="med" len="med"/>
                      <a:tailEnd type="none" w="med" len="med"/>
                    </a:lnT>
                  </a:tcPr>
                </a:tc>
                <a:tc>
                  <a:txBody>
                    <a:bodyPr/>
                    <a:lstStyle/>
                    <a:p>
                      <a:pPr algn="ctr" fontAlgn="t"/>
                      <a:r>
                        <a:rPr lang="en-US" sz="1100" b="0" i="0" u="none" strike="noStrike" kern="1200" baseline="0" dirty="0">
                          <a:solidFill>
                            <a:srgbClr val="787878"/>
                          </a:solidFill>
                          <a:effectLst/>
                          <a:latin typeface="+mn-lt"/>
                          <a:ea typeface="+mn-ea"/>
                          <a:cs typeface="+mn-cs"/>
                        </a:rPr>
                        <a:t>51%</a:t>
                      </a:r>
                    </a:p>
                  </a:txBody>
                  <a:tcPr marL="7620" marR="7620" marT="7620" marB="0" anchor="ctr">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baseline="0" dirty="0">
                          <a:solidFill>
                            <a:srgbClr val="787878"/>
                          </a:solidFill>
                          <a:effectLst/>
                          <a:latin typeface="+mn-lt"/>
                          <a:ea typeface="+mn-ea"/>
                          <a:cs typeface="+mn-cs"/>
                        </a:rPr>
                        <a:t>40%</a:t>
                      </a:r>
                    </a:p>
                  </a:txBody>
                  <a:tcPr marL="7620" marR="7620" marT="7620" marB="0" anchor="ctr">
                    <a:lnT w="12700" cap="flat" cmpd="sng" algn="ctr">
                      <a:solidFill>
                        <a:schemeClr val="tx1"/>
                      </a:solidFill>
                      <a:prstDash val="dash"/>
                      <a:round/>
                      <a:headEnd type="none" w="med" len="med"/>
                      <a:tailEnd type="none" w="med" len="med"/>
                    </a:lnT>
                  </a:tcPr>
                </a:tc>
                <a:tc>
                  <a:txBody>
                    <a:bodyPr/>
                    <a:lstStyle/>
                    <a:p>
                      <a:pPr algn="ctr" fontAlgn="t"/>
                      <a:r>
                        <a:rPr lang="en-US" sz="1100" b="0" i="0" u="none" strike="noStrike" kern="1200" baseline="0" dirty="0">
                          <a:solidFill>
                            <a:srgbClr val="787878"/>
                          </a:solidFill>
                          <a:effectLst/>
                          <a:latin typeface="+mn-lt"/>
                          <a:ea typeface="+mn-ea"/>
                          <a:cs typeface="+mn-cs"/>
                        </a:rPr>
                        <a:t>51%</a:t>
                      </a:r>
                    </a:p>
                  </a:txBody>
                  <a:tcPr marL="7620" marR="7620" marT="7620" marB="0" anchor="ctr">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baseline="0" dirty="0">
                          <a:solidFill>
                            <a:srgbClr val="787878"/>
                          </a:solidFill>
                          <a:effectLst/>
                          <a:latin typeface="+mn-lt"/>
                          <a:ea typeface="+mn-ea"/>
                          <a:cs typeface="+mn-cs"/>
                        </a:rPr>
                        <a:t>42%</a:t>
                      </a:r>
                    </a:p>
                  </a:txBody>
                  <a:tcPr marL="7620" marR="7620" marT="7620" marB="0" anchor="ctr">
                    <a:lnT w="12700" cap="flat" cmpd="sng" algn="ctr">
                      <a:solidFill>
                        <a:schemeClr val="tx1"/>
                      </a:solidFill>
                      <a:prstDash val="dash"/>
                      <a:round/>
                      <a:headEnd type="none" w="med" len="med"/>
                      <a:tailEnd type="none" w="med" len="med"/>
                    </a:lnT>
                  </a:tcPr>
                </a:tc>
                <a:tc>
                  <a:txBody>
                    <a:bodyPr/>
                    <a:lstStyle/>
                    <a:p>
                      <a:pPr algn="ctr" fontAlgn="t"/>
                      <a:r>
                        <a:rPr lang="en-US" sz="1100" b="0" i="0" u="none" strike="noStrike" kern="1200" baseline="0" dirty="0">
                          <a:solidFill>
                            <a:srgbClr val="787878"/>
                          </a:solidFill>
                          <a:effectLst/>
                          <a:latin typeface="+mn-lt"/>
                          <a:ea typeface="+mn-ea"/>
                          <a:cs typeface="+mn-cs"/>
                        </a:rPr>
                        <a:t>51%</a:t>
                      </a:r>
                    </a:p>
                  </a:txBody>
                  <a:tcPr marL="7620" marR="7620" marT="7620" marB="0" anchor="ctr"/>
                </a:tc>
                <a:extLst>
                  <a:ext uri="{0D108BD9-81ED-4DB2-BD59-A6C34878D82A}">
                    <a16:rowId xmlns:a16="http://schemas.microsoft.com/office/drawing/2014/main" val="3132470888"/>
                  </a:ext>
                </a:extLst>
              </a:tr>
              <a:tr h="338436">
                <a:tc>
                  <a:txBody>
                    <a:bodyPr/>
                    <a:lstStyle/>
                    <a:p>
                      <a:pPr marL="91440"/>
                      <a:r>
                        <a:rPr lang="en-US" sz="1000" dirty="0">
                          <a:solidFill>
                            <a:srgbClr val="787878"/>
                          </a:solidFill>
                        </a:rPr>
                        <a:t>More dangerous to drive in states that have legalized marijuana than it is to drive in Texas</a:t>
                      </a:r>
                    </a:p>
                  </a:txBody>
                  <a:tcPr anchor="ctr"/>
                </a:tc>
                <a:tc>
                  <a:txBody>
                    <a:bodyPr/>
                    <a:lstStyle/>
                    <a:p>
                      <a:pPr algn="ctr" fontAlgn="t"/>
                      <a:r>
                        <a:rPr lang="en-US" sz="1100" b="0" i="0" u="none" strike="noStrike" kern="1200" baseline="0" dirty="0">
                          <a:solidFill>
                            <a:srgbClr val="787878"/>
                          </a:solidFill>
                          <a:effectLst/>
                          <a:latin typeface="+mn-lt"/>
                          <a:ea typeface="+mn-ea"/>
                          <a:cs typeface="+mn-cs"/>
                        </a:rPr>
                        <a:t>37%</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38%</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36%</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38%</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26%</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36%</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baseline="0" dirty="0">
                          <a:solidFill>
                            <a:srgbClr val="787878"/>
                          </a:solidFill>
                          <a:effectLst/>
                          <a:latin typeface="+mn-lt"/>
                          <a:ea typeface="+mn-ea"/>
                          <a:cs typeface="+mn-cs"/>
                        </a:rPr>
                        <a:t>43%</a:t>
                      </a:r>
                      <a:r>
                        <a:rPr lang="en-US" sz="1100" b="1" i="0" u="none" strike="noStrike" kern="1200" baseline="30000" dirty="0">
                          <a:solidFill>
                            <a:srgbClr val="787878"/>
                          </a:solidFill>
                          <a:effectLst/>
                          <a:latin typeface="+mn-lt"/>
                          <a:ea typeface="+mn-ea"/>
                          <a:cs typeface="+mn-cs"/>
                        </a:rPr>
                        <a:t>D</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baseline="0" dirty="0">
                          <a:solidFill>
                            <a:srgbClr val="787878"/>
                          </a:solidFill>
                          <a:effectLst/>
                          <a:latin typeface="+mn-lt"/>
                          <a:ea typeface="+mn-ea"/>
                          <a:cs typeface="+mn-cs"/>
                        </a:rPr>
                        <a:t>16%</a:t>
                      </a: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baseline="0" dirty="0">
                          <a:solidFill>
                            <a:srgbClr val="787878"/>
                          </a:solidFill>
                          <a:effectLst/>
                          <a:latin typeface="+mn-lt"/>
                          <a:ea typeface="+mn-ea"/>
                          <a:cs typeface="+mn-cs"/>
                        </a:rPr>
                        <a:t>39%</a:t>
                      </a:r>
                      <a:r>
                        <a:rPr lang="en-US" sz="1100" b="1" i="0" u="none" strike="noStrike" kern="1200" baseline="30000" dirty="0">
                          <a:solidFill>
                            <a:srgbClr val="787878"/>
                          </a:solidFill>
                          <a:effectLst/>
                          <a:latin typeface="+mn-lt"/>
                          <a:ea typeface="+mn-ea"/>
                          <a:cs typeface="+mn-cs"/>
                        </a:rPr>
                        <a:t>G</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baseline="0" dirty="0">
                          <a:solidFill>
                            <a:srgbClr val="787878"/>
                          </a:solidFill>
                          <a:effectLst/>
                          <a:latin typeface="+mn-lt"/>
                          <a:ea typeface="+mn-ea"/>
                          <a:cs typeface="+mn-cs"/>
                        </a:rPr>
                        <a:t>16%</a:t>
                      </a: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baseline="0" dirty="0">
                          <a:solidFill>
                            <a:srgbClr val="787878"/>
                          </a:solidFill>
                          <a:effectLst/>
                          <a:latin typeface="+mn-lt"/>
                          <a:ea typeface="+mn-ea"/>
                          <a:cs typeface="+mn-cs"/>
                        </a:rPr>
                        <a:t>38%</a:t>
                      </a:r>
                      <a:r>
                        <a:rPr lang="en-US" sz="1100" b="1" i="0" u="none" strike="noStrike" kern="1200" baseline="30000" dirty="0">
                          <a:solidFill>
                            <a:srgbClr val="787878"/>
                          </a:solidFill>
                          <a:effectLst/>
                          <a:latin typeface="+mn-lt"/>
                          <a:ea typeface="+mn-ea"/>
                          <a:cs typeface="+mn-cs"/>
                        </a:rPr>
                        <a:t>I</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baseline="0" dirty="0">
                          <a:solidFill>
                            <a:srgbClr val="787878"/>
                          </a:solidFill>
                          <a:effectLst/>
                          <a:latin typeface="+mn-lt"/>
                          <a:ea typeface="+mn-ea"/>
                          <a:cs typeface="+mn-cs"/>
                        </a:rPr>
                        <a:t>22%</a:t>
                      </a:r>
                    </a:p>
                  </a:txBody>
                  <a:tcPr marL="7620" marR="7620" marT="7620" marB="0" anchor="ctr">
                    <a:lnL w="12700" cap="flat" cmpd="sng" algn="ctr">
                      <a:solidFill>
                        <a:schemeClr val="tx1"/>
                      </a:solidFill>
                      <a:prstDash val="dash"/>
                      <a:round/>
                      <a:headEnd type="none" w="med" len="med"/>
                      <a:tailEnd type="none" w="med" len="med"/>
                    </a:lnL>
                  </a:tcPr>
                </a:tc>
                <a:tc>
                  <a:txBody>
                    <a:bodyPr/>
                    <a:lstStyle/>
                    <a:p>
                      <a:pPr algn="ctr" fontAlgn="t"/>
                      <a:r>
                        <a:rPr lang="en-US" sz="1100" b="0" i="0" u="none" strike="noStrike" kern="1200" baseline="0" dirty="0">
                          <a:solidFill>
                            <a:srgbClr val="787878"/>
                          </a:solidFill>
                          <a:effectLst/>
                          <a:latin typeface="+mn-lt"/>
                          <a:ea typeface="+mn-ea"/>
                          <a:cs typeface="+mn-cs"/>
                        </a:rPr>
                        <a:t>38%</a:t>
                      </a:r>
                    </a:p>
                  </a:txBody>
                  <a:tcPr marL="7620" marR="7620" marT="7620" marB="0" anchor="ctr"/>
                </a:tc>
                <a:extLst>
                  <a:ext uri="{0D108BD9-81ED-4DB2-BD59-A6C34878D82A}">
                    <a16:rowId xmlns:a16="http://schemas.microsoft.com/office/drawing/2014/main" val="788660944"/>
                  </a:ext>
                </a:extLst>
              </a:tr>
              <a:tr h="250357">
                <a:tc>
                  <a:txBody>
                    <a:bodyPr/>
                    <a:lstStyle/>
                    <a:p>
                      <a:pPr marL="0"/>
                      <a:r>
                        <a:rPr lang="en-US" sz="1000" dirty="0">
                          <a:solidFill>
                            <a:srgbClr val="787878"/>
                          </a:solidFill>
                        </a:rPr>
                        <a:t>Legal Penalty for Driving Under Influence of Marijuana Compared to Alcohol</a:t>
                      </a: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lnT w="12700" cap="flat" cmpd="sng" algn="ctr">
                      <a:solidFill>
                        <a:schemeClr val="tx1"/>
                      </a:solidFill>
                      <a:prstDash val="dash"/>
                      <a:round/>
                      <a:headEnd type="none" w="med" len="med"/>
                      <a:tailEnd type="none" w="med" len="med"/>
                    </a:lnT>
                  </a:tcP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lnT w="12700" cap="flat" cmpd="sng" algn="ctr">
                      <a:solidFill>
                        <a:schemeClr val="tx1"/>
                      </a:solidFill>
                      <a:prstDash val="dash"/>
                      <a:round/>
                      <a:headEnd type="none" w="med" len="med"/>
                      <a:tailEnd type="none" w="med" len="med"/>
                    </a:lnT>
                  </a:tcP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lnT w="12700" cap="flat" cmpd="sng" algn="ctr">
                      <a:solidFill>
                        <a:schemeClr val="tx1"/>
                      </a:solidFill>
                      <a:prstDash val="dash"/>
                      <a:round/>
                      <a:headEnd type="none" w="med" len="med"/>
                      <a:tailEnd type="none" w="med" len="med"/>
                    </a:lnT>
                  </a:tcP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extLst>
                  <a:ext uri="{0D108BD9-81ED-4DB2-BD59-A6C34878D82A}">
                    <a16:rowId xmlns:a16="http://schemas.microsoft.com/office/drawing/2014/main" val="3040023540"/>
                  </a:ext>
                </a:extLst>
              </a:tr>
              <a:tr h="250357">
                <a:tc>
                  <a:txBody>
                    <a:bodyPr/>
                    <a:lstStyle/>
                    <a:p>
                      <a:pPr marL="91440"/>
                      <a:r>
                        <a:rPr lang="en-US" sz="1000" dirty="0">
                          <a:solidFill>
                            <a:srgbClr val="787878"/>
                          </a:solidFill>
                        </a:rPr>
                        <a:t>Greater than alcohol</a:t>
                      </a:r>
                    </a:p>
                  </a:txBody>
                  <a:tcPr anchor="ctr"/>
                </a:tc>
                <a:tc>
                  <a:txBody>
                    <a:bodyPr/>
                    <a:lstStyle/>
                    <a:p>
                      <a:pPr algn="ctr" fontAlgn="t"/>
                      <a:r>
                        <a:rPr lang="en-US" sz="1100" b="0" i="0" u="none" strike="noStrike" kern="1200" baseline="0" dirty="0">
                          <a:solidFill>
                            <a:srgbClr val="787878"/>
                          </a:solidFill>
                          <a:effectLst/>
                          <a:latin typeface="+mn-lt"/>
                          <a:ea typeface="+mn-ea"/>
                          <a:cs typeface="+mn-cs"/>
                        </a:rPr>
                        <a:t>10%</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9%</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12%</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9%</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12%</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11%</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9%</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21%</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10%</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18%</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10%</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14%</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10%</a:t>
                      </a:r>
                    </a:p>
                  </a:txBody>
                  <a:tcPr marL="7620" marR="7620" marT="7620" marB="0" anchor="ctr"/>
                </a:tc>
                <a:extLst>
                  <a:ext uri="{0D108BD9-81ED-4DB2-BD59-A6C34878D82A}">
                    <a16:rowId xmlns:a16="http://schemas.microsoft.com/office/drawing/2014/main" val="406805872"/>
                  </a:ext>
                </a:extLst>
              </a:tr>
              <a:tr h="250357">
                <a:tc>
                  <a:txBody>
                    <a:bodyPr/>
                    <a:lstStyle/>
                    <a:p>
                      <a:pPr marL="91440"/>
                      <a:r>
                        <a:rPr lang="en-US" sz="1000" dirty="0">
                          <a:solidFill>
                            <a:srgbClr val="787878"/>
                          </a:solidFill>
                        </a:rPr>
                        <a:t>Equal to alcohol</a:t>
                      </a:r>
                    </a:p>
                  </a:txBody>
                  <a:tcPr anchor="ctr"/>
                </a:tc>
                <a:tc>
                  <a:txBody>
                    <a:bodyPr/>
                    <a:lstStyle/>
                    <a:p>
                      <a:pPr algn="ctr" fontAlgn="t"/>
                      <a:r>
                        <a:rPr lang="en-US" sz="1100" b="0" i="0" u="none" strike="noStrike" kern="1200" baseline="0" dirty="0">
                          <a:solidFill>
                            <a:srgbClr val="787878"/>
                          </a:solidFill>
                          <a:effectLst/>
                          <a:latin typeface="+mn-lt"/>
                          <a:ea typeface="+mn-ea"/>
                          <a:cs typeface="+mn-cs"/>
                        </a:rPr>
                        <a:t>57%</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58%</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56%</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66%</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52%</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54%</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63%</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54%</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57%</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54%</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57%</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63%</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57%</a:t>
                      </a:r>
                    </a:p>
                  </a:txBody>
                  <a:tcPr marL="7620" marR="7620" marT="7620" marB="0" anchor="ctr"/>
                </a:tc>
                <a:extLst>
                  <a:ext uri="{0D108BD9-81ED-4DB2-BD59-A6C34878D82A}">
                    <a16:rowId xmlns:a16="http://schemas.microsoft.com/office/drawing/2014/main" val="2906584200"/>
                  </a:ext>
                </a:extLst>
              </a:tr>
              <a:tr h="250357">
                <a:tc>
                  <a:txBody>
                    <a:bodyPr/>
                    <a:lstStyle/>
                    <a:p>
                      <a:pPr marL="91440"/>
                      <a:r>
                        <a:rPr lang="en-US" sz="1000" dirty="0">
                          <a:solidFill>
                            <a:srgbClr val="787878"/>
                          </a:solidFill>
                        </a:rPr>
                        <a:t>Less than alcohol</a:t>
                      </a:r>
                    </a:p>
                  </a:txBody>
                  <a:tcPr anchor="ctr"/>
                </a:tc>
                <a:tc>
                  <a:txBody>
                    <a:bodyPr/>
                    <a:lstStyle/>
                    <a:p>
                      <a:pPr algn="ctr" fontAlgn="t"/>
                      <a:r>
                        <a:rPr lang="en-US" sz="1100" b="0" i="0" u="none" strike="noStrike" kern="1200" baseline="0" dirty="0">
                          <a:solidFill>
                            <a:srgbClr val="787878"/>
                          </a:solidFill>
                          <a:effectLst/>
                          <a:latin typeface="+mn-lt"/>
                          <a:ea typeface="+mn-ea"/>
                          <a:cs typeface="+mn-cs"/>
                        </a:rPr>
                        <a:t>20%</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19%</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22%</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19%</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28%</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20%</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17%</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24%</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20%</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19%</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21%</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14%</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21%</a:t>
                      </a:r>
                    </a:p>
                  </a:txBody>
                  <a:tcPr marL="7620" marR="7620" marT="7620" marB="0" anchor="ctr"/>
                </a:tc>
                <a:extLst>
                  <a:ext uri="{0D108BD9-81ED-4DB2-BD59-A6C34878D82A}">
                    <a16:rowId xmlns:a16="http://schemas.microsoft.com/office/drawing/2014/main" val="1392974711"/>
                  </a:ext>
                </a:extLst>
              </a:tr>
              <a:tr h="282701">
                <a:tc>
                  <a:txBody>
                    <a:bodyPr/>
                    <a:lstStyle/>
                    <a:p>
                      <a:pPr marL="91440"/>
                      <a:r>
                        <a:rPr lang="en-US" sz="1000" dirty="0">
                          <a:solidFill>
                            <a:srgbClr val="787878"/>
                          </a:solidFill>
                        </a:rPr>
                        <a:t>No penalty for driving under influence of marijuana</a:t>
                      </a:r>
                    </a:p>
                  </a:txBody>
                  <a:tcPr anchor="ctr"/>
                </a:tc>
                <a:tc>
                  <a:txBody>
                    <a:bodyPr/>
                    <a:lstStyle/>
                    <a:p>
                      <a:pPr algn="ctr" fontAlgn="t"/>
                      <a:r>
                        <a:rPr lang="en-US" sz="1100" b="0" i="0" u="none" strike="noStrike" kern="1200" baseline="0" dirty="0">
                          <a:solidFill>
                            <a:srgbClr val="787878"/>
                          </a:solidFill>
                          <a:effectLst/>
                          <a:latin typeface="+mn-lt"/>
                          <a:ea typeface="+mn-ea"/>
                          <a:cs typeface="+mn-cs"/>
                        </a:rPr>
                        <a:t>12%</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14%</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11%</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6%</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8%</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15%</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11%</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13%</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9%</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12%</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10%</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12%</a:t>
                      </a:r>
                    </a:p>
                  </a:txBody>
                  <a:tcPr marL="7620" marR="7620" marT="7620" marB="0" anchor="ctr"/>
                </a:tc>
                <a:extLst>
                  <a:ext uri="{0D108BD9-81ED-4DB2-BD59-A6C34878D82A}">
                    <a16:rowId xmlns:a16="http://schemas.microsoft.com/office/drawing/2014/main" val="2036632725"/>
                  </a:ext>
                </a:extLst>
              </a:tr>
              <a:tr h="338436">
                <a:tc>
                  <a:txBody>
                    <a:bodyPr/>
                    <a:lstStyle/>
                    <a:p>
                      <a:pPr marL="0"/>
                      <a:r>
                        <a:rPr lang="en-US" sz="1000" dirty="0">
                          <a:solidFill>
                            <a:srgbClr val="787878"/>
                          </a:solidFill>
                        </a:rPr>
                        <a:t>Belief that if Pulled Over a Police Officer would try to determine if under the influence</a:t>
                      </a: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extLst>
                  <a:ext uri="{0D108BD9-81ED-4DB2-BD59-A6C34878D82A}">
                    <a16:rowId xmlns:a16="http://schemas.microsoft.com/office/drawing/2014/main" val="386536491"/>
                  </a:ext>
                </a:extLst>
              </a:tr>
              <a:tr h="250357">
                <a:tc>
                  <a:txBody>
                    <a:bodyPr/>
                    <a:lstStyle/>
                    <a:p>
                      <a:pPr marL="91440"/>
                      <a:r>
                        <a:rPr lang="en-US" sz="1000" dirty="0">
                          <a:solidFill>
                            <a:srgbClr val="787878"/>
                          </a:solidFill>
                        </a:rPr>
                        <a:t>Actively try to determine if that person was under the influence of marijuana</a:t>
                      </a:r>
                    </a:p>
                  </a:txBody>
                  <a:tcPr anchor="ctr"/>
                </a:tc>
                <a:tc>
                  <a:txBody>
                    <a:bodyPr/>
                    <a:lstStyle/>
                    <a:p>
                      <a:pPr algn="ctr"/>
                      <a:r>
                        <a:rPr lang="en-US" sz="1100" b="0" i="0" u="none" strike="noStrike" kern="1200" baseline="0" dirty="0">
                          <a:solidFill>
                            <a:srgbClr val="787878"/>
                          </a:solidFill>
                          <a:effectLst/>
                          <a:latin typeface="+mn-lt"/>
                          <a:ea typeface="+mn-ea"/>
                          <a:cs typeface="+mn-cs"/>
                        </a:rPr>
                        <a:t>76%</a:t>
                      </a:r>
                    </a:p>
                  </a:txBody>
                  <a:tcPr anchor="ctr"/>
                </a:tc>
                <a:tc>
                  <a:txBody>
                    <a:bodyPr/>
                    <a:lstStyle/>
                    <a:p>
                      <a:pPr algn="ctr" fontAlgn="t"/>
                      <a:r>
                        <a:rPr lang="en-US" sz="1100" b="0" i="0" u="none" strike="noStrike" kern="1200" baseline="0" dirty="0">
                          <a:solidFill>
                            <a:srgbClr val="787878"/>
                          </a:solidFill>
                          <a:effectLst/>
                          <a:latin typeface="+mn-lt"/>
                          <a:ea typeface="+mn-ea"/>
                          <a:cs typeface="+mn-cs"/>
                        </a:rPr>
                        <a:t>75%</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76%</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79%</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77%</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72%</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80%</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75%</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76%</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79%</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75%</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65%</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76%</a:t>
                      </a:r>
                    </a:p>
                  </a:txBody>
                  <a:tcPr marL="7620" marR="7620" marT="7620" marB="0" anchor="ctr"/>
                </a:tc>
                <a:extLst>
                  <a:ext uri="{0D108BD9-81ED-4DB2-BD59-A6C34878D82A}">
                    <a16:rowId xmlns:a16="http://schemas.microsoft.com/office/drawing/2014/main" val="1132533233"/>
                  </a:ext>
                </a:extLst>
              </a:tr>
              <a:tr h="250357">
                <a:tc>
                  <a:txBody>
                    <a:bodyPr/>
                    <a:lstStyle/>
                    <a:p>
                      <a:pPr marL="0"/>
                      <a:r>
                        <a:rPr lang="en-US" sz="1000" dirty="0">
                          <a:solidFill>
                            <a:srgbClr val="787878"/>
                          </a:solidFill>
                        </a:rPr>
                        <a:t>Believe a Police Officer can tell is someone is under the influence of marijuana</a:t>
                      </a: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extLst>
                  <a:ext uri="{0D108BD9-81ED-4DB2-BD59-A6C34878D82A}">
                    <a16:rowId xmlns:a16="http://schemas.microsoft.com/office/drawing/2014/main" val="517060972"/>
                  </a:ext>
                </a:extLst>
              </a:tr>
              <a:tr h="250357">
                <a:tc>
                  <a:txBody>
                    <a:bodyPr/>
                    <a:lstStyle/>
                    <a:p>
                      <a:pPr marL="91440"/>
                      <a:r>
                        <a:rPr lang="en-US" sz="1000" dirty="0">
                          <a:solidFill>
                            <a:srgbClr val="787878"/>
                          </a:solidFill>
                        </a:rPr>
                        <a:t>Yes</a:t>
                      </a:r>
                    </a:p>
                  </a:txBody>
                  <a:tcPr anchor="ctr"/>
                </a:tc>
                <a:tc>
                  <a:txBody>
                    <a:bodyPr/>
                    <a:lstStyle/>
                    <a:p>
                      <a:pPr algn="ctr" fontAlgn="t"/>
                      <a:r>
                        <a:rPr lang="en-US" sz="1100" b="0" i="0" u="none" strike="noStrike" kern="1200" baseline="0" dirty="0">
                          <a:solidFill>
                            <a:srgbClr val="787878"/>
                          </a:solidFill>
                          <a:effectLst/>
                          <a:latin typeface="+mn-lt"/>
                          <a:ea typeface="+mn-ea"/>
                          <a:cs typeface="+mn-cs"/>
                        </a:rPr>
                        <a:t>38%</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39%</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38%</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36%</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49%</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36%</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35%</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51%</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37%</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50%</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37%</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baseline="0" dirty="0">
                          <a:solidFill>
                            <a:srgbClr val="787878"/>
                          </a:solidFill>
                          <a:effectLst/>
                          <a:latin typeface="+mn-lt"/>
                          <a:ea typeface="+mn-ea"/>
                          <a:cs typeface="+mn-cs"/>
                        </a:rPr>
                        <a:t>64%</a:t>
                      </a:r>
                      <a:r>
                        <a:rPr lang="en-US" sz="1100" b="1" i="0" u="none" strike="noStrike" kern="1200" baseline="30000" dirty="0">
                          <a:solidFill>
                            <a:srgbClr val="787878"/>
                          </a:solidFill>
                          <a:effectLst/>
                          <a:latin typeface="+mn-lt"/>
                          <a:ea typeface="+mn-ea"/>
                          <a:cs typeface="+mn-cs"/>
                        </a:rPr>
                        <a:t>L</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baseline="0" dirty="0">
                          <a:solidFill>
                            <a:srgbClr val="787878"/>
                          </a:solidFill>
                          <a:effectLst/>
                          <a:latin typeface="+mn-lt"/>
                          <a:ea typeface="+mn-ea"/>
                          <a:cs typeface="+mn-cs"/>
                        </a:rPr>
                        <a:t>36%</a:t>
                      </a:r>
                    </a:p>
                  </a:txBody>
                  <a:tcPr marL="7620" marR="7620" marT="7620" marB="0"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1230282895"/>
                  </a:ext>
                </a:extLst>
              </a:tr>
              <a:tr h="250357">
                <a:tc>
                  <a:txBody>
                    <a:bodyPr/>
                    <a:lstStyle/>
                    <a:p>
                      <a:pPr marL="91440"/>
                      <a:r>
                        <a:rPr lang="en-US" sz="1000" dirty="0">
                          <a:solidFill>
                            <a:srgbClr val="787878"/>
                          </a:solidFill>
                        </a:rPr>
                        <a:t>No</a:t>
                      </a:r>
                    </a:p>
                  </a:txBody>
                  <a:tcPr anchor="ctr"/>
                </a:tc>
                <a:tc>
                  <a:txBody>
                    <a:bodyPr/>
                    <a:lstStyle/>
                    <a:p>
                      <a:pPr algn="ctr" fontAlgn="t"/>
                      <a:r>
                        <a:rPr lang="en-US" sz="1100" b="0" i="0" u="none" strike="noStrike" kern="1200" baseline="0" dirty="0">
                          <a:solidFill>
                            <a:srgbClr val="787878"/>
                          </a:solidFill>
                          <a:effectLst/>
                          <a:latin typeface="+mn-lt"/>
                          <a:ea typeface="+mn-ea"/>
                          <a:cs typeface="+mn-cs"/>
                        </a:rPr>
                        <a:t>24%</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24%</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24%</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7%</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25%</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26%</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19%</a:t>
                      </a:r>
                    </a:p>
                  </a:txBody>
                  <a:tcPr marL="7620" marR="7620" marT="7620" marB="0" anchor="ctr">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baseline="0" dirty="0">
                          <a:solidFill>
                            <a:srgbClr val="787878"/>
                          </a:solidFill>
                          <a:effectLst/>
                          <a:latin typeface="+mn-lt"/>
                          <a:ea typeface="+mn-ea"/>
                          <a:cs typeface="+mn-cs"/>
                        </a:rPr>
                        <a:t>21%</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24%</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23%</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24%</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14%</a:t>
                      </a:r>
                    </a:p>
                  </a:txBody>
                  <a:tcPr marL="7620" marR="7620" marT="7620" marB="0" anchor="ctr">
                    <a:lnT w="12700" cap="flat" cmpd="sng" algn="ctr">
                      <a:solidFill>
                        <a:schemeClr val="tx1"/>
                      </a:solidFill>
                      <a:prstDash val="dash"/>
                      <a:round/>
                      <a:headEnd type="none" w="med" len="med"/>
                      <a:tailEnd type="none" w="med" len="med"/>
                    </a:lnT>
                  </a:tcPr>
                </a:tc>
                <a:tc>
                  <a:txBody>
                    <a:bodyPr/>
                    <a:lstStyle/>
                    <a:p>
                      <a:pPr algn="ctr" fontAlgn="t"/>
                      <a:r>
                        <a:rPr lang="en-US" sz="1100" b="0" i="0" u="none" strike="noStrike" kern="1200" baseline="0" dirty="0">
                          <a:solidFill>
                            <a:srgbClr val="787878"/>
                          </a:solidFill>
                          <a:effectLst/>
                          <a:latin typeface="+mn-lt"/>
                          <a:ea typeface="+mn-ea"/>
                          <a:cs typeface="+mn-cs"/>
                        </a:rPr>
                        <a:t>24%</a:t>
                      </a:r>
                    </a:p>
                  </a:txBody>
                  <a:tcPr marL="7620" marR="7620" marT="7620" marB="0" anchor="ctr"/>
                </a:tc>
                <a:extLst>
                  <a:ext uri="{0D108BD9-81ED-4DB2-BD59-A6C34878D82A}">
                    <a16:rowId xmlns:a16="http://schemas.microsoft.com/office/drawing/2014/main" val="3120229334"/>
                  </a:ext>
                </a:extLst>
              </a:tr>
              <a:tr h="250357">
                <a:tc>
                  <a:txBody>
                    <a:bodyPr/>
                    <a:lstStyle/>
                    <a:p>
                      <a:pPr marL="91440"/>
                      <a:r>
                        <a:rPr lang="en-US" sz="1000" dirty="0">
                          <a:solidFill>
                            <a:srgbClr val="787878"/>
                          </a:solidFill>
                        </a:rPr>
                        <a:t>Don’t know</a:t>
                      </a:r>
                    </a:p>
                  </a:txBody>
                  <a:tcPr anchor="ctr"/>
                </a:tc>
                <a:tc>
                  <a:txBody>
                    <a:bodyPr/>
                    <a:lstStyle/>
                    <a:p>
                      <a:pPr algn="ctr" fontAlgn="t"/>
                      <a:r>
                        <a:rPr lang="en-US" sz="1100" b="0" i="0" u="none" strike="noStrike" kern="1200" baseline="0" dirty="0">
                          <a:solidFill>
                            <a:srgbClr val="787878"/>
                          </a:solidFill>
                          <a:effectLst/>
                          <a:latin typeface="+mn-lt"/>
                          <a:ea typeface="+mn-ea"/>
                          <a:cs typeface="+mn-cs"/>
                        </a:rPr>
                        <a:t>38%</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37%</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38%</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58%</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26%</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37%</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baseline="0" dirty="0">
                          <a:solidFill>
                            <a:srgbClr val="787878"/>
                          </a:solidFill>
                          <a:effectLst/>
                          <a:latin typeface="+mn-lt"/>
                          <a:ea typeface="+mn-ea"/>
                          <a:cs typeface="+mn-cs"/>
                        </a:rPr>
                        <a:t>45%</a:t>
                      </a:r>
                      <a:r>
                        <a:rPr lang="en-US" sz="1100" b="1" i="0" u="none" strike="noStrike" kern="1200" baseline="30000" dirty="0">
                          <a:solidFill>
                            <a:srgbClr val="787878"/>
                          </a:solidFill>
                          <a:effectLst/>
                          <a:latin typeface="+mn-lt"/>
                          <a:ea typeface="+mn-ea"/>
                          <a:cs typeface="+mn-cs"/>
                        </a:rPr>
                        <a:t>D</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fontAlgn="t"/>
                      <a:r>
                        <a:rPr lang="en-US" sz="1100" b="0" i="0" u="none" strike="noStrike" kern="1200" baseline="0" dirty="0">
                          <a:solidFill>
                            <a:srgbClr val="787878"/>
                          </a:solidFill>
                          <a:effectLst/>
                          <a:latin typeface="+mn-lt"/>
                          <a:ea typeface="+mn-ea"/>
                          <a:cs typeface="+mn-cs"/>
                        </a:rPr>
                        <a:t>28%</a:t>
                      </a:r>
                    </a:p>
                  </a:txBody>
                  <a:tcPr marL="7620" marR="7620" marT="7620" marB="0" anchor="ctr">
                    <a:lnL w="12700" cap="flat" cmpd="sng" algn="ctr">
                      <a:solidFill>
                        <a:schemeClr val="tx1"/>
                      </a:solidFill>
                      <a:prstDash val="dash"/>
                      <a:round/>
                      <a:headEnd type="none" w="med" len="med"/>
                      <a:tailEnd type="none" w="med" len="med"/>
                    </a:lnL>
                  </a:tcPr>
                </a:tc>
                <a:tc>
                  <a:txBody>
                    <a:bodyPr/>
                    <a:lstStyle/>
                    <a:p>
                      <a:pPr algn="ctr" fontAlgn="t"/>
                      <a:r>
                        <a:rPr lang="en-US" sz="1100" b="0" i="0" u="none" strike="noStrike" kern="1200" baseline="0" dirty="0">
                          <a:solidFill>
                            <a:srgbClr val="787878"/>
                          </a:solidFill>
                          <a:effectLst/>
                          <a:latin typeface="+mn-lt"/>
                          <a:ea typeface="+mn-ea"/>
                          <a:cs typeface="+mn-cs"/>
                        </a:rPr>
                        <a:t>39%</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26%</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39%</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22%</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39%</a:t>
                      </a:r>
                    </a:p>
                  </a:txBody>
                  <a:tcPr marL="7620" marR="7620" marT="7620" marB="0" anchor="ctr"/>
                </a:tc>
                <a:extLst>
                  <a:ext uri="{0D108BD9-81ED-4DB2-BD59-A6C34878D82A}">
                    <a16:rowId xmlns:a16="http://schemas.microsoft.com/office/drawing/2014/main" val="234564305"/>
                  </a:ext>
                </a:extLst>
              </a:tr>
            </a:tbl>
          </a:graphicData>
        </a:graphic>
      </p:graphicFrame>
      <p:sp>
        <p:nvSpPr>
          <p:cNvPr id="4" name="Rectangle 3">
            <a:extLst>
              <a:ext uri="{FF2B5EF4-FFF2-40B4-BE49-F238E27FC236}">
                <a16:creationId xmlns:a16="http://schemas.microsoft.com/office/drawing/2014/main" id="{6B267AE2-AFB3-40E5-8C61-C0238ABC7A09}"/>
              </a:ext>
            </a:extLst>
          </p:cNvPr>
          <p:cNvSpPr/>
          <p:nvPr/>
        </p:nvSpPr>
        <p:spPr>
          <a:xfrm>
            <a:off x="11031279" y="6550203"/>
            <a:ext cx="1141659" cy="215444"/>
          </a:xfrm>
          <a:prstGeom prst="rect">
            <a:avLst/>
          </a:prstGeom>
        </p:spPr>
        <p:txBody>
          <a:bodyPr wrap="none">
            <a:spAutoFit/>
          </a:bodyPr>
          <a:lstStyle/>
          <a:p>
            <a:r>
              <a:rPr lang="en-US" sz="800" baseline="30000" dirty="0">
                <a:solidFill>
                  <a:srgbClr val="787878"/>
                </a:solidFill>
              </a:rPr>
              <a:t>+ </a:t>
            </a:r>
            <a:r>
              <a:rPr lang="en-US" sz="800" i="1" dirty="0">
                <a:solidFill>
                  <a:srgbClr val="787878"/>
                </a:solidFill>
              </a:rPr>
              <a:t>Caution: Small base</a:t>
            </a:r>
          </a:p>
        </p:txBody>
      </p:sp>
      <p:sp>
        <p:nvSpPr>
          <p:cNvPr id="8" name="Rectangle 7">
            <a:extLst>
              <a:ext uri="{FF2B5EF4-FFF2-40B4-BE49-F238E27FC236}">
                <a16:creationId xmlns:a16="http://schemas.microsoft.com/office/drawing/2014/main" id="{67F9FE5B-369C-4095-8513-3657503823DB}"/>
              </a:ext>
            </a:extLst>
          </p:cNvPr>
          <p:cNvSpPr/>
          <p:nvPr/>
        </p:nvSpPr>
        <p:spPr>
          <a:xfrm flipH="1">
            <a:off x="8632272" y="6407482"/>
            <a:ext cx="3540666" cy="215444"/>
          </a:xfrm>
          <a:prstGeom prst="rect">
            <a:avLst/>
          </a:prstGeom>
        </p:spPr>
        <p:txBody>
          <a:bodyPr wrap="square">
            <a:spAutoFit/>
          </a:bodyPr>
          <a:lstStyle/>
          <a:p>
            <a:pPr marL="342900" indent="-342900" algn="r" fontAlgn="base">
              <a:spcBef>
                <a:spcPct val="0"/>
              </a:spcBef>
              <a:spcAft>
                <a:spcPct val="0"/>
              </a:spcAft>
              <a:tabLst>
                <a:tab pos="346075" algn="l"/>
              </a:tabLst>
            </a:pPr>
            <a:r>
              <a:rPr lang="en-US" sz="800" i="1" dirty="0">
                <a:solidFill>
                  <a:srgbClr val="787878"/>
                </a:solidFill>
                <a:ea typeface="ＭＳ Ｐゴシック" charset="0"/>
                <a:sym typeface="Symbol" pitchFamily="18" charset="2"/>
              </a:rPr>
              <a:t>A/B/C, D/E/F, G/H, I/J, K/L Denotes Significance at the 95% confidence level</a:t>
            </a:r>
            <a:endParaRPr lang="en-US" sz="800" i="1" dirty="0">
              <a:solidFill>
                <a:srgbClr val="787878"/>
              </a:solidFill>
              <a:ea typeface="ＭＳ Ｐゴシック" charset="0"/>
            </a:endParaRPr>
          </a:p>
        </p:txBody>
      </p:sp>
      <p:sp>
        <p:nvSpPr>
          <p:cNvPr id="2" name="TextBox 1">
            <a:extLst>
              <a:ext uri="{FF2B5EF4-FFF2-40B4-BE49-F238E27FC236}">
                <a16:creationId xmlns:a16="http://schemas.microsoft.com/office/drawing/2014/main" id="{B40DD5FA-C873-0784-B756-42CCD5CA8636}"/>
              </a:ext>
            </a:extLst>
          </p:cNvPr>
          <p:cNvSpPr txBox="1"/>
          <p:nvPr/>
        </p:nvSpPr>
        <p:spPr>
          <a:xfrm>
            <a:off x="-10271" y="6227037"/>
            <a:ext cx="12183209" cy="646331"/>
          </a:xfrm>
          <a:prstGeom prst="rect">
            <a:avLst/>
          </a:prstGeom>
          <a:noFill/>
        </p:spPr>
        <p:txBody>
          <a:bodyPr wrap="square" rtlCol="0">
            <a:spAutoFit/>
          </a:bodyPr>
          <a:lstStyle/>
          <a:p>
            <a:r>
              <a:rPr lang="en-US" sz="900" dirty="0">
                <a:solidFill>
                  <a:srgbClr val="787878"/>
                </a:solidFill>
              </a:rPr>
              <a:t>Q15. A number of states have already legalized marijuana.  Do you feel driving on roads in these states is safer, about the same, or less safe than driving in states where marijuana remains illegal? </a:t>
            </a:r>
            <a:r>
              <a:rPr lang="en-US" sz="900" i="1" dirty="0">
                <a:solidFill>
                  <a:srgbClr val="787878"/>
                </a:solidFill>
              </a:rPr>
              <a:t>Base: Total Respondents (n=783)</a:t>
            </a:r>
            <a:r>
              <a:rPr lang="en-US" sz="900" dirty="0">
                <a:solidFill>
                  <a:srgbClr val="787878"/>
                </a:solidFill>
              </a:rPr>
              <a:t> </a:t>
            </a:r>
          </a:p>
          <a:p>
            <a:r>
              <a:rPr lang="en-US" sz="900" dirty="0">
                <a:solidFill>
                  <a:srgbClr val="787878"/>
                </a:solidFill>
              </a:rPr>
              <a:t>Q20. Compared to alcohol, is the legal penalty for driving while under the influence of marijuana…? </a:t>
            </a:r>
            <a:r>
              <a:rPr lang="en-US" sz="900" i="1" dirty="0">
                <a:solidFill>
                  <a:srgbClr val="787878"/>
                </a:solidFill>
              </a:rPr>
              <a:t>Base: Total Respondents (n=783)</a:t>
            </a:r>
          </a:p>
          <a:p>
            <a:r>
              <a:rPr lang="en-US" sz="900" dirty="0">
                <a:solidFill>
                  <a:srgbClr val="787878"/>
                </a:solidFill>
              </a:rPr>
              <a:t>Q21. If a police officer pulled someone over, do you believe the police officer would actively try to determine if that person was under the influence of (PN: INSERT ITEM), or not? </a:t>
            </a:r>
            <a:r>
              <a:rPr lang="en-US" sz="900" i="1" dirty="0">
                <a:solidFill>
                  <a:srgbClr val="787878"/>
                </a:solidFill>
              </a:rPr>
              <a:t>Base: Total Respondents (n=783)</a:t>
            </a:r>
            <a:endParaRPr lang="en-US" sz="900" dirty="0">
              <a:solidFill>
                <a:srgbClr val="787878"/>
              </a:solidFill>
            </a:endParaRPr>
          </a:p>
          <a:p>
            <a:r>
              <a:rPr lang="en-US" sz="900" dirty="0">
                <a:solidFill>
                  <a:srgbClr val="787878"/>
                </a:solidFill>
              </a:rPr>
              <a:t>Q22. Assuming that the person and their vehicle do not smell like marijuana, do you believe a police officer can still tell if someone is under the influence of marijuana upon pulling them over, or not? </a:t>
            </a:r>
            <a:r>
              <a:rPr lang="en-US" sz="900" i="1" dirty="0">
                <a:solidFill>
                  <a:srgbClr val="787878"/>
                </a:solidFill>
              </a:rPr>
              <a:t>Base: Total Respondents (n=783)</a:t>
            </a:r>
            <a:endParaRPr lang="en-US" sz="900" dirty="0">
              <a:solidFill>
                <a:srgbClr val="787878"/>
              </a:solidFill>
            </a:endParaRPr>
          </a:p>
        </p:txBody>
      </p:sp>
    </p:spTree>
    <p:extLst>
      <p:ext uri="{BB962C8B-B14F-4D97-AF65-F5344CB8AC3E}">
        <p14:creationId xmlns:p14="http://schemas.microsoft.com/office/powerpoint/2010/main" val="2812564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E59D38B5-D9FC-42DA-BE9A-C66F8ECB5B5A}"/>
              </a:ext>
            </a:extLst>
          </p:cNvPr>
          <p:cNvGraphicFramePr>
            <a:graphicFrameLocks noGrp="1"/>
          </p:cNvGraphicFramePr>
          <p:nvPr>
            <p:ph idx="10"/>
            <p:extLst>
              <p:ext uri="{D42A27DB-BD31-4B8C-83A1-F6EECF244321}">
                <p14:modId xmlns:p14="http://schemas.microsoft.com/office/powerpoint/2010/main" val="3666238647"/>
              </p:ext>
            </p:extLst>
          </p:nvPr>
        </p:nvGraphicFramePr>
        <p:xfrm>
          <a:off x="1979008" y="1612899"/>
          <a:ext cx="7263212" cy="4692651"/>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5">
            <a:extLst>
              <a:ext uri="{FF2B5EF4-FFF2-40B4-BE49-F238E27FC236}">
                <a16:creationId xmlns:a16="http://schemas.microsoft.com/office/drawing/2014/main" id="{98AB4D0C-E054-4C40-82DC-D2D756107C82}"/>
              </a:ext>
            </a:extLst>
          </p:cNvPr>
          <p:cNvSpPr>
            <a:spLocks noGrp="1"/>
          </p:cNvSpPr>
          <p:nvPr>
            <p:ph idx="11"/>
          </p:nvPr>
        </p:nvSpPr>
        <p:spPr>
          <a:xfrm>
            <a:off x="11970" y="427759"/>
            <a:ext cx="11790199" cy="1060449"/>
          </a:xfrm>
        </p:spPr>
        <p:txBody>
          <a:bodyPr/>
          <a:lstStyle/>
          <a:p>
            <a:r>
              <a:rPr lang="en-US" sz="2800" b="1" dirty="0">
                <a:solidFill>
                  <a:schemeClr val="tx2"/>
                </a:solidFill>
              </a:rPr>
              <a:t>The most frequent place for Virginians to have used marijuana in the past three months is at home, either their own or someone else’s. </a:t>
            </a:r>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8</a:t>
            </a:fld>
            <a:endParaRPr lang="en-US" dirty="0"/>
          </a:p>
        </p:txBody>
      </p:sp>
      <p:sp>
        <p:nvSpPr>
          <p:cNvPr id="2" name="TextBox 1">
            <a:extLst>
              <a:ext uri="{FF2B5EF4-FFF2-40B4-BE49-F238E27FC236}">
                <a16:creationId xmlns:a16="http://schemas.microsoft.com/office/drawing/2014/main" id="{A4F5216E-A60E-5C16-8879-41CB639356B4}"/>
              </a:ext>
            </a:extLst>
          </p:cNvPr>
          <p:cNvSpPr txBox="1"/>
          <p:nvPr/>
        </p:nvSpPr>
        <p:spPr>
          <a:xfrm>
            <a:off x="8793" y="6491285"/>
            <a:ext cx="7457576" cy="230832"/>
          </a:xfrm>
          <a:prstGeom prst="rect">
            <a:avLst/>
          </a:prstGeom>
          <a:noFill/>
        </p:spPr>
        <p:txBody>
          <a:bodyPr wrap="square" rtlCol="0">
            <a:spAutoFit/>
          </a:bodyPr>
          <a:lstStyle/>
          <a:p>
            <a:r>
              <a:rPr lang="en-US" sz="900" dirty="0">
                <a:solidFill>
                  <a:srgbClr val="787878"/>
                </a:solidFill>
              </a:rPr>
              <a:t>Q9. Over the past three months, where have you used marijuana? </a:t>
            </a:r>
            <a:r>
              <a:rPr lang="en-US" sz="900" i="1" dirty="0">
                <a:solidFill>
                  <a:srgbClr val="787878"/>
                </a:solidFill>
              </a:rPr>
              <a:t>Base: Past 3 Months Marijuana Users (n=304), Total Respondents (n=783)</a:t>
            </a:r>
            <a:endParaRPr lang="en-US" sz="900" dirty="0">
              <a:solidFill>
                <a:srgbClr val="787878"/>
              </a:solidFill>
            </a:endParaRPr>
          </a:p>
        </p:txBody>
      </p:sp>
      <p:graphicFrame>
        <p:nvGraphicFramePr>
          <p:cNvPr id="3" name="Table 5">
            <a:extLst>
              <a:ext uri="{FF2B5EF4-FFF2-40B4-BE49-F238E27FC236}">
                <a16:creationId xmlns:a16="http://schemas.microsoft.com/office/drawing/2014/main" id="{E9EF99D6-C374-98A0-88CA-76AA86FE5572}"/>
              </a:ext>
            </a:extLst>
          </p:cNvPr>
          <p:cNvGraphicFramePr>
            <a:graphicFrameLocks noGrp="1"/>
          </p:cNvGraphicFramePr>
          <p:nvPr>
            <p:extLst>
              <p:ext uri="{D42A27DB-BD31-4B8C-83A1-F6EECF244321}">
                <p14:modId xmlns:p14="http://schemas.microsoft.com/office/powerpoint/2010/main" val="1112203206"/>
              </p:ext>
            </p:extLst>
          </p:nvPr>
        </p:nvGraphicFramePr>
        <p:xfrm>
          <a:off x="9553942" y="1829876"/>
          <a:ext cx="1489055" cy="4392016"/>
        </p:xfrm>
        <a:graphic>
          <a:graphicData uri="http://schemas.openxmlformats.org/drawingml/2006/table">
            <a:tbl>
              <a:tblPr firstRow="1" bandRow="1">
                <a:tableStyleId>{5940675A-B579-460E-94D1-54222C63F5DA}</a:tableStyleId>
              </a:tblPr>
              <a:tblGrid>
                <a:gridCol w="1489055">
                  <a:extLst>
                    <a:ext uri="{9D8B030D-6E8A-4147-A177-3AD203B41FA5}">
                      <a16:colId xmlns:a16="http://schemas.microsoft.com/office/drawing/2014/main" val="2853815246"/>
                    </a:ext>
                  </a:extLst>
                </a:gridCol>
              </a:tblGrid>
              <a:tr h="549002">
                <a:tc>
                  <a:txBody>
                    <a:bodyPr/>
                    <a:lstStyle/>
                    <a:p>
                      <a:pPr algn="ctr"/>
                      <a:r>
                        <a:rPr lang="en-US" sz="1400" dirty="0"/>
                        <a:t>Total Respondents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42783505"/>
                  </a:ext>
                </a:extLst>
              </a:tr>
              <a:tr h="549002">
                <a:tc>
                  <a:txBody>
                    <a:bodyPr/>
                    <a:lstStyle/>
                    <a:p>
                      <a:pPr algn="ctr"/>
                      <a:r>
                        <a:rPr lang="en-US" sz="1200" dirty="0"/>
                        <a:t>20%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53546540"/>
                  </a:ext>
                </a:extLst>
              </a:tr>
              <a:tr h="549002">
                <a:tc>
                  <a:txBody>
                    <a:bodyPr/>
                    <a:lstStyle/>
                    <a:p>
                      <a:pPr algn="ctr"/>
                      <a:r>
                        <a:rPr lang="en-US" sz="1200" dirty="0"/>
                        <a:t>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87847182"/>
                  </a:ext>
                </a:extLst>
              </a:tr>
              <a:tr h="549002">
                <a:tc>
                  <a:txBody>
                    <a:bodyPr/>
                    <a:lstStyle/>
                    <a:p>
                      <a:pPr algn="ctr"/>
                      <a:r>
                        <a:rPr lang="en-US" sz="1200" dirty="0"/>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37418212"/>
                  </a:ext>
                </a:extLst>
              </a:tr>
              <a:tr h="549002">
                <a:tc>
                  <a:txBody>
                    <a:bodyPr/>
                    <a:lstStyle/>
                    <a:p>
                      <a:pPr algn="ctr"/>
                      <a:r>
                        <a:rPr lang="en-US" sz="1200" dirty="0"/>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37998355"/>
                  </a:ext>
                </a:extLst>
              </a:tr>
              <a:tr h="549002">
                <a:tc>
                  <a:txBody>
                    <a:bodyPr/>
                    <a:lstStyle/>
                    <a:p>
                      <a:pPr algn="ctr"/>
                      <a:r>
                        <a:rPr lang="en-US" sz="1200" dirty="0"/>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63028164"/>
                  </a:ext>
                </a:extLst>
              </a:tr>
              <a:tr h="549002">
                <a:tc>
                  <a:txBody>
                    <a:bodyPr/>
                    <a:lstStyle/>
                    <a:p>
                      <a:pPr algn="ctr"/>
                      <a:r>
                        <a:rPr lang="en-US" sz="1200" dirty="0"/>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4989358"/>
                  </a:ext>
                </a:extLst>
              </a:tr>
              <a:tr h="549002">
                <a:tc>
                  <a:txBody>
                    <a:bodyPr/>
                    <a:lstStyle/>
                    <a:p>
                      <a:pPr algn="ctr"/>
                      <a:r>
                        <a:rPr lang="en-US" sz="1200"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14718268"/>
                  </a:ext>
                </a:extLst>
              </a:tr>
            </a:tbl>
          </a:graphicData>
        </a:graphic>
      </p:graphicFrame>
    </p:spTree>
    <p:extLst>
      <p:ext uri="{BB962C8B-B14F-4D97-AF65-F5344CB8AC3E}">
        <p14:creationId xmlns:p14="http://schemas.microsoft.com/office/powerpoint/2010/main" val="11801711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D54EE-BA76-4F26-ABA0-DAB654DC7C8E}"/>
              </a:ext>
            </a:extLst>
          </p:cNvPr>
          <p:cNvSpPr>
            <a:spLocks noGrp="1"/>
          </p:cNvSpPr>
          <p:nvPr>
            <p:ph type="title"/>
          </p:nvPr>
        </p:nvSpPr>
        <p:spPr/>
        <p:txBody>
          <a:bodyPr/>
          <a:lstStyle/>
          <a:p>
            <a:r>
              <a:rPr lang="en-US" dirty="0"/>
              <a:t>Appendix B – Frequency of Driving Under the Influence of Marijuana</a:t>
            </a:r>
          </a:p>
        </p:txBody>
      </p:sp>
    </p:spTree>
    <p:extLst>
      <p:ext uri="{BB962C8B-B14F-4D97-AF65-F5344CB8AC3E}">
        <p14:creationId xmlns:p14="http://schemas.microsoft.com/office/powerpoint/2010/main" val="42889529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77336C-1F19-456E-A8C2-CDAB5C5EBD09}"/>
              </a:ext>
            </a:extLst>
          </p:cNvPr>
          <p:cNvSpPr>
            <a:spLocks noGrp="1"/>
          </p:cNvSpPr>
          <p:nvPr>
            <p:ph idx="11"/>
          </p:nvPr>
        </p:nvSpPr>
        <p:spPr>
          <a:xfrm>
            <a:off x="0" y="403939"/>
            <a:ext cx="12181410" cy="596068"/>
          </a:xfrm>
        </p:spPr>
        <p:txBody>
          <a:bodyPr/>
          <a:lstStyle/>
          <a:p>
            <a:r>
              <a:rPr lang="en-US" dirty="0"/>
              <a:t>Frequency of Driving Under the Influence of Marijuana</a:t>
            </a:r>
          </a:p>
        </p:txBody>
      </p:sp>
      <p:sp>
        <p:nvSpPr>
          <p:cNvPr id="4" name="Slide Number Placeholder 3">
            <a:extLst>
              <a:ext uri="{FF2B5EF4-FFF2-40B4-BE49-F238E27FC236}">
                <a16:creationId xmlns:a16="http://schemas.microsoft.com/office/drawing/2014/main" id="{1AB3B120-EB23-47D2-A676-67E0FDD4DCFC}"/>
              </a:ext>
            </a:extLst>
          </p:cNvPr>
          <p:cNvSpPr>
            <a:spLocks noGrp="1"/>
          </p:cNvSpPr>
          <p:nvPr>
            <p:ph type="sldNum" sz="quarter" idx="4"/>
          </p:nvPr>
        </p:nvSpPr>
        <p:spPr/>
        <p:txBody>
          <a:bodyPr/>
          <a:lstStyle/>
          <a:p>
            <a:fld id="{3AFB7006-8003-4929-A787-32E51C1CB892}" type="slidenum">
              <a:rPr lang="en-US" smtClean="0"/>
              <a:pPr/>
              <a:t>81</a:t>
            </a:fld>
            <a:endParaRPr lang="en-US" dirty="0"/>
          </a:p>
        </p:txBody>
      </p:sp>
      <p:graphicFrame>
        <p:nvGraphicFramePr>
          <p:cNvPr id="7" name="Table 6">
            <a:extLst>
              <a:ext uri="{FF2B5EF4-FFF2-40B4-BE49-F238E27FC236}">
                <a16:creationId xmlns:a16="http://schemas.microsoft.com/office/drawing/2014/main" id="{AEB030E9-16F7-76ED-33A6-9A3734E7F91B}"/>
              </a:ext>
            </a:extLst>
          </p:cNvPr>
          <p:cNvGraphicFramePr>
            <a:graphicFrameLocks noGrp="1"/>
          </p:cNvGraphicFramePr>
          <p:nvPr/>
        </p:nvGraphicFramePr>
        <p:xfrm>
          <a:off x="0" y="1000239"/>
          <a:ext cx="12192000" cy="5074151"/>
        </p:xfrm>
        <a:graphic>
          <a:graphicData uri="http://schemas.openxmlformats.org/drawingml/2006/table">
            <a:tbl>
              <a:tblPr firstRow="1" bandRow="1">
                <a:tableStyleId>{5C22544A-7EE6-4342-B048-85BDC9FD1C3A}</a:tableStyleId>
              </a:tblPr>
              <a:tblGrid>
                <a:gridCol w="6461760">
                  <a:extLst>
                    <a:ext uri="{9D8B030D-6E8A-4147-A177-3AD203B41FA5}">
                      <a16:colId xmlns:a16="http://schemas.microsoft.com/office/drawing/2014/main" val="470922696"/>
                    </a:ext>
                  </a:extLst>
                </a:gridCol>
                <a:gridCol w="701040">
                  <a:extLst>
                    <a:ext uri="{9D8B030D-6E8A-4147-A177-3AD203B41FA5}">
                      <a16:colId xmlns:a16="http://schemas.microsoft.com/office/drawing/2014/main" val="3238096619"/>
                    </a:ext>
                  </a:extLst>
                </a:gridCol>
                <a:gridCol w="2362200">
                  <a:extLst>
                    <a:ext uri="{9D8B030D-6E8A-4147-A177-3AD203B41FA5}">
                      <a16:colId xmlns:a16="http://schemas.microsoft.com/office/drawing/2014/main" val="4247909470"/>
                    </a:ext>
                  </a:extLst>
                </a:gridCol>
                <a:gridCol w="1478280">
                  <a:extLst>
                    <a:ext uri="{9D8B030D-6E8A-4147-A177-3AD203B41FA5}">
                      <a16:colId xmlns:a16="http://schemas.microsoft.com/office/drawing/2014/main" val="4285814932"/>
                    </a:ext>
                  </a:extLst>
                </a:gridCol>
                <a:gridCol w="1188720">
                  <a:extLst>
                    <a:ext uri="{9D8B030D-6E8A-4147-A177-3AD203B41FA5}">
                      <a16:colId xmlns:a16="http://schemas.microsoft.com/office/drawing/2014/main" val="1547153984"/>
                    </a:ext>
                  </a:extLst>
                </a:gridCol>
              </a:tblGrid>
              <a:tr h="593591">
                <a:tc>
                  <a:txBody>
                    <a:bodyPr/>
                    <a:lstStyle/>
                    <a:p>
                      <a:endParaRPr lang="en-US" sz="1200" dirty="0">
                        <a:solidFill>
                          <a:srgbClr val="787878"/>
                        </a:solidFill>
                      </a:endParaRPr>
                    </a:p>
                  </a:txBody>
                  <a:tcPr>
                    <a:solidFill>
                      <a:srgbClr val="20A5E8"/>
                    </a:solidFill>
                  </a:tcPr>
                </a:tc>
                <a:tc>
                  <a:txBody>
                    <a:bodyPr/>
                    <a:lstStyle/>
                    <a:p>
                      <a:pPr algn="ctr"/>
                      <a:r>
                        <a:rPr lang="en-US" sz="1200" dirty="0">
                          <a:solidFill>
                            <a:schemeClr val="bg1"/>
                          </a:solidFill>
                        </a:rPr>
                        <a:t>Total</a:t>
                      </a:r>
                      <a:endParaRPr lang="en-US" sz="1200" b="0" dirty="0">
                        <a:solidFill>
                          <a:schemeClr val="bg1"/>
                        </a:solidFill>
                      </a:endParaRPr>
                    </a:p>
                  </a:txBody>
                  <a:tcPr anchor="b">
                    <a:solidFill>
                      <a:srgbClr val="20A5E8"/>
                    </a:solidFill>
                  </a:tcPr>
                </a:tc>
                <a:tc>
                  <a:txBody>
                    <a:bodyPr/>
                    <a:lstStyle/>
                    <a:p>
                      <a:pPr algn="ctr"/>
                      <a:r>
                        <a:rPr lang="en-US" sz="1200" b="1" kern="1200" dirty="0">
                          <a:solidFill>
                            <a:schemeClr val="bg1"/>
                          </a:solidFill>
                          <a:latin typeface="+mn-lt"/>
                          <a:ea typeface="+mn-ea"/>
                          <a:cs typeface="+mn-cs"/>
                        </a:rPr>
                        <a:t>Driving at least once a month</a:t>
                      </a:r>
                    </a:p>
                    <a:p>
                      <a:pPr algn="ctr"/>
                      <a:r>
                        <a:rPr lang="en-US" sz="1200" b="1" kern="1200" dirty="0">
                          <a:solidFill>
                            <a:schemeClr val="bg1"/>
                          </a:solidFill>
                          <a:latin typeface="+mn-lt"/>
                          <a:ea typeface="+mn-ea"/>
                          <a:cs typeface="+mn-cs"/>
                        </a:rPr>
                        <a:t>(A)</a:t>
                      </a:r>
                    </a:p>
                  </a:txBody>
                  <a:tcPr anchor="b">
                    <a:solidFill>
                      <a:srgbClr val="20A5E8"/>
                    </a:solidFill>
                  </a:tcPr>
                </a:tc>
                <a:tc>
                  <a:txBody>
                    <a:bodyPr/>
                    <a:lstStyle/>
                    <a:p>
                      <a:pPr algn="ctr"/>
                      <a:r>
                        <a:rPr lang="en-US" sz="1200" b="1" kern="1200" dirty="0">
                          <a:solidFill>
                            <a:schemeClr val="bg1"/>
                          </a:solidFill>
                          <a:latin typeface="+mn-lt"/>
                          <a:ea typeface="+mn-ea"/>
                          <a:cs typeface="+mn-cs"/>
                        </a:rPr>
                        <a:t>Driving less often</a:t>
                      </a:r>
                    </a:p>
                    <a:p>
                      <a:pPr algn="ctr"/>
                      <a:r>
                        <a:rPr lang="en-US" sz="1200" b="1" kern="1200" dirty="0">
                          <a:solidFill>
                            <a:schemeClr val="bg1"/>
                          </a:solidFill>
                          <a:latin typeface="+mn-lt"/>
                          <a:ea typeface="+mn-ea"/>
                          <a:cs typeface="+mn-cs"/>
                        </a:rPr>
                        <a:t>(B)</a:t>
                      </a:r>
                    </a:p>
                  </a:txBody>
                  <a:tcPr anchor="b">
                    <a:solidFill>
                      <a:srgbClr val="20A5E8"/>
                    </a:solidFill>
                  </a:tcPr>
                </a:tc>
                <a:tc>
                  <a:txBody>
                    <a:bodyPr/>
                    <a:lstStyle/>
                    <a:p>
                      <a:pPr algn="ctr"/>
                      <a:r>
                        <a:rPr lang="en-US" sz="1200" b="1" kern="1200" dirty="0">
                          <a:solidFill>
                            <a:schemeClr val="bg1"/>
                          </a:solidFill>
                          <a:latin typeface="+mn-lt"/>
                          <a:ea typeface="+mn-ea"/>
                          <a:cs typeface="+mn-cs"/>
                        </a:rPr>
                        <a:t>Driving never</a:t>
                      </a:r>
                    </a:p>
                    <a:p>
                      <a:pPr algn="ctr"/>
                      <a:r>
                        <a:rPr lang="en-US" sz="1200" b="1" kern="1200" dirty="0">
                          <a:solidFill>
                            <a:schemeClr val="bg1"/>
                          </a:solidFill>
                          <a:latin typeface="+mn-lt"/>
                          <a:ea typeface="+mn-ea"/>
                          <a:cs typeface="+mn-cs"/>
                        </a:rPr>
                        <a:t>(C)</a:t>
                      </a:r>
                    </a:p>
                  </a:txBody>
                  <a:tcPr anchor="b">
                    <a:solidFill>
                      <a:srgbClr val="20A5E8"/>
                    </a:solidFill>
                  </a:tcPr>
                </a:tc>
                <a:extLst>
                  <a:ext uri="{0D108BD9-81ED-4DB2-BD59-A6C34878D82A}">
                    <a16:rowId xmlns:a16="http://schemas.microsoft.com/office/drawing/2014/main" val="2369475805"/>
                  </a:ext>
                </a:extLst>
              </a:tr>
              <a:tr h="254396">
                <a:tc>
                  <a:txBody>
                    <a:bodyPr/>
                    <a:lstStyle/>
                    <a:p>
                      <a:r>
                        <a:rPr lang="en-US" sz="1200" dirty="0">
                          <a:solidFill>
                            <a:srgbClr val="787878"/>
                          </a:solidFill>
                        </a:rPr>
                        <a:t>Total</a:t>
                      </a:r>
                    </a:p>
                  </a:txBody>
                  <a:tcPr anchor="ctr"/>
                </a:tc>
                <a:tc>
                  <a:txBody>
                    <a:bodyPr/>
                    <a:lstStyle/>
                    <a:p>
                      <a:pPr algn="ctr"/>
                      <a:r>
                        <a:rPr lang="en-US" sz="1200" kern="1200" dirty="0">
                          <a:solidFill>
                            <a:srgbClr val="787878"/>
                          </a:solidFill>
                          <a:latin typeface="+mn-lt"/>
                          <a:ea typeface="+mn-ea"/>
                          <a:cs typeface="+mn-cs"/>
                        </a:rPr>
                        <a:t>783</a:t>
                      </a:r>
                    </a:p>
                  </a:txBody>
                  <a:tcPr anchor="ctr"/>
                </a:tc>
                <a:tc>
                  <a:txBody>
                    <a:bodyPr/>
                    <a:lstStyle/>
                    <a:p>
                      <a:pPr algn="ctr"/>
                      <a:r>
                        <a:rPr lang="en-US" sz="1200" kern="1200" dirty="0">
                          <a:solidFill>
                            <a:srgbClr val="787878"/>
                          </a:solidFill>
                          <a:latin typeface="+mn-lt"/>
                          <a:ea typeface="+mn-ea"/>
                          <a:cs typeface="+mn-cs"/>
                        </a:rPr>
                        <a:t>126</a:t>
                      </a:r>
                    </a:p>
                  </a:txBody>
                  <a:tcPr anchor="ctr">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60*</a:t>
                      </a:r>
                    </a:p>
                  </a:txBody>
                  <a:tcPr anchor="ctr"/>
                </a:tc>
                <a:tc>
                  <a:txBody>
                    <a:bodyPr/>
                    <a:lstStyle/>
                    <a:p>
                      <a:pPr algn="ctr"/>
                      <a:r>
                        <a:rPr lang="en-US" sz="1200" kern="1200" dirty="0">
                          <a:solidFill>
                            <a:srgbClr val="787878"/>
                          </a:solidFill>
                          <a:latin typeface="+mn-lt"/>
                          <a:ea typeface="+mn-ea"/>
                          <a:cs typeface="+mn-cs"/>
                        </a:rPr>
                        <a:t>147</a:t>
                      </a:r>
                    </a:p>
                  </a:txBody>
                  <a:tcPr anchor="ctr"/>
                </a:tc>
                <a:extLst>
                  <a:ext uri="{0D108BD9-81ED-4DB2-BD59-A6C34878D82A}">
                    <a16:rowId xmlns:a16="http://schemas.microsoft.com/office/drawing/2014/main" val="2217310208"/>
                  </a:ext>
                </a:extLst>
              </a:tr>
              <a:tr h="423993">
                <a:tc>
                  <a:txBody>
                    <a:bodyPr/>
                    <a:lstStyle/>
                    <a:p>
                      <a:r>
                        <a:rPr lang="en-US" sz="1200" dirty="0">
                          <a:solidFill>
                            <a:srgbClr val="787878"/>
                          </a:solidFill>
                        </a:rPr>
                        <a:t>People who consume marijuana tend to drive slower and more cautiously and are usually safer drivers</a:t>
                      </a:r>
                    </a:p>
                  </a:txBody>
                  <a:tcPr anchor="ctr"/>
                </a:tc>
                <a:tc>
                  <a:txBody>
                    <a:bodyPr/>
                    <a:lstStyle/>
                    <a:p>
                      <a:pPr algn="ctr"/>
                      <a:r>
                        <a:rPr lang="en-US" sz="1200" kern="1200" dirty="0">
                          <a:solidFill>
                            <a:srgbClr val="787878"/>
                          </a:solidFill>
                          <a:latin typeface="+mn-lt"/>
                          <a:ea typeface="+mn-ea"/>
                          <a:cs typeface="+mn-cs"/>
                        </a:rPr>
                        <a:t>30%</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86%</a:t>
                      </a:r>
                      <a:r>
                        <a:rPr lang="en-US" sz="1200" b="1" u="none" strike="noStrike" kern="1200" baseline="30000" dirty="0">
                          <a:solidFill>
                            <a:srgbClr val="787878"/>
                          </a:solidFill>
                          <a:effectLst/>
                          <a:latin typeface="+mn-lt"/>
                          <a:ea typeface="+mn-ea"/>
                          <a:cs typeface="+mn-cs"/>
                        </a:rPr>
                        <a:t>BC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43%</a:t>
                      </a:r>
                    </a:p>
                  </a:txBody>
                  <a:tcPr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34%</a:t>
                      </a: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60630218"/>
                  </a:ext>
                </a:extLst>
              </a:tr>
              <a:tr h="423993">
                <a:tc>
                  <a:txBody>
                    <a:bodyPr/>
                    <a:lstStyle/>
                    <a:p>
                      <a:pPr marL="0"/>
                      <a:r>
                        <a:rPr lang="en-US" sz="1200" dirty="0">
                          <a:solidFill>
                            <a:srgbClr val="787878"/>
                          </a:solidFill>
                        </a:rPr>
                        <a:t>People who consume marijuana are a danger to others while driving and their driving behavior is impaired</a:t>
                      </a:r>
                    </a:p>
                  </a:txBody>
                  <a:tcPr anchor="ctr"/>
                </a:tc>
                <a:tc>
                  <a:txBody>
                    <a:bodyPr/>
                    <a:lstStyle/>
                    <a:p>
                      <a:pPr algn="ctr"/>
                      <a:r>
                        <a:rPr lang="en-US" sz="1200" kern="1200" dirty="0">
                          <a:solidFill>
                            <a:srgbClr val="787878"/>
                          </a:solidFill>
                          <a:latin typeface="+mn-lt"/>
                          <a:ea typeface="+mn-ea"/>
                          <a:cs typeface="+mn-cs"/>
                        </a:rPr>
                        <a:t>70%</a:t>
                      </a:r>
                    </a:p>
                  </a:txBody>
                  <a:tcPr anchor="ctr"/>
                </a:tc>
                <a:tc>
                  <a:txBody>
                    <a:bodyPr/>
                    <a:lstStyle/>
                    <a:p>
                      <a:pPr algn="ctr"/>
                      <a:r>
                        <a:rPr lang="en-US" sz="1200" kern="1200" dirty="0">
                          <a:solidFill>
                            <a:srgbClr val="787878"/>
                          </a:solidFill>
                          <a:latin typeface="+mn-lt"/>
                          <a:ea typeface="+mn-ea"/>
                          <a:cs typeface="+mn-cs"/>
                        </a:rPr>
                        <a:t>14%</a:t>
                      </a:r>
                    </a:p>
                  </a:txBody>
                  <a:tcPr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a:r>
                        <a:rPr lang="en-US" sz="1200" b="1" kern="1200" dirty="0">
                          <a:solidFill>
                            <a:srgbClr val="787878"/>
                          </a:solidFill>
                          <a:latin typeface="+mn-lt"/>
                          <a:ea typeface="+mn-ea"/>
                          <a:cs typeface="+mn-cs"/>
                        </a:rPr>
                        <a:t>57%</a:t>
                      </a:r>
                      <a:r>
                        <a:rPr lang="en-US" sz="1200" b="1" u="none" strike="noStrike" kern="1200" baseline="30000" dirty="0">
                          <a:solidFill>
                            <a:srgbClr val="787878"/>
                          </a:solidFill>
                          <a:effectLst/>
                          <a:latin typeface="+mn-lt"/>
                          <a:ea typeface="+mn-ea"/>
                          <a:cs typeface="+mn-cs"/>
                        </a:rPr>
                        <a:t>A</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b="1" kern="1200" dirty="0">
                          <a:solidFill>
                            <a:srgbClr val="787878"/>
                          </a:solidFill>
                          <a:latin typeface="+mn-lt"/>
                          <a:ea typeface="+mn-ea"/>
                          <a:cs typeface="+mn-cs"/>
                        </a:rPr>
                        <a:t>66%</a:t>
                      </a:r>
                      <a:r>
                        <a:rPr lang="en-US" sz="1200" b="1" u="none" strike="noStrike" kern="1200" baseline="30000" dirty="0">
                          <a:solidFill>
                            <a:srgbClr val="787878"/>
                          </a:solidFill>
                          <a:effectLst/>
                          <a:latin typeface="+mn-lt"/>
                          <a:ea typeface="+mn-ea"/>
                          <a:cs typeface="+mn-cs"/>
                        </a:rPr>
                        <a:t>A</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4218363643"/>
                  </a:ext>
                </a:extLst>
              </a:tr>
              <a:tr h="254396">
                <a:tc>
                  <a:txBody>
                    <a:bodyPr/>
                    <a:lstStyle/>
                    <a:p>
                      <a:pPr marL="0"/>
                      <a:r>
                        <a:rPr lang="en-US" sz="1200" dirty="0">
                          <a:solidFill>
                            <a:srgbClr val="787878"/>
                          </a:solidFill>
                        </a:rPr>
                        <a:t>Frequency of Being a Passenger</a:t>
                      </a: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lnT w="12700" cap="flat" cmpd="sng" algn="ctr">
                      <a:solidFill>
                        <a:schemeClr val="tx1"/>
                      </a:solidFill>
                      <a:prstDash val="dash"/>
                      <a:round/>
                      <a:headEnd type="none" w="med" len="med"/>
                      <a:tailEnd type="none" w="med" len="med"/>
                    </a:lnT>
                  </a:tcPr>
                </a:tc>
                <a:tc>
                  <a:txBody>
                    <a:bodyPr/>
                    <a:lstStyle/>
                    <a:p>
                      <a:pPr algn="ctr"/>
                      <a:endParaRPr lang="en-US" sz="1200" kern="1200" dirty="0">
                        <a:solidFill>
                          <a:srgbClr val="787878"/>
                        </a:solidFill>
                        <a:latin typeface="+mn-lt"/>
                        <a:ea typeface="+mn-ea"/>
                        <a:cs typeface="+mn-cs"/>
                      </a:endParaRP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3717792709"/>
                  </a:ext>
                </a:extLst>
              </a:tr>
              <a:tr h="254396">
                <a:tc>
                  <a:txBody>
                    <a:bodyPr/>
                    <a:lstStyle/>
                    <a:p>
                      <a:pPr marL="91440"/>
                      <a:r>
                        <a:rPr lang="en-US" sz="1200" dirty="0">
                          <a:solidFill>
                            <a:srgbClr val="787878"/>
                          </a:solidFill>
                        </a:rPr>
                        <a:t>At least once a month</a:t>
                      </a:r>
                    </a:p>
                  </a:txBody>
                  <a:tcPr anchor="ctr"/>
                </a:tc>
                <a:tc>
                  <a:txBody>
                    <a:bodyPr/>
                    <a:lstStyle/>
                    <a:p>
                      <a:pPr algn="ctr"/>
                      <a:r>
                        <a:rPr lang="en-US" sz="1200" kern="1200" dirty="0">
                          <a:solidFill>
                            <a:srgbClr val="787878"/>
                          </a:solidFill>
                          <a:latin typeface="+mn-lt"/>
                          <a:ea typeface="+mn-ea"/>
                          <a:cs typeface="+mn-cs"/>
                        </a:rPr>
                        <a:t>17%</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87%</a:t>
                      </a:r>
                      <a:r>
                        <a:rPr lang="en-US" sz="1200" b="1" u="none" strike="noStrike" kern="1200" baseline="30000" dirty="0">
                          <a:solidFill>
                            <a:srgbClr val="787878"/>
                          </a:solidFill>
                          <a:effectLst/>
                          <a:latin typeface="+mn-lt"/>
                          <a:ea typeface="+mn-ea"/>
                          <a:cs typeface="+mn-cs"/>
                        </a:rPr>
                        <a:t>BC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13%</a:t>
                      </a:r>
                    </a:p>
                  </a:txBody>
                  <a:tcPr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16%</a:t>
                      </a:r>
                    </a:p>
                  </a:txBody>
                  <a:tcPr anchor="ctr"/>
                </a:tc>
                <a:extLst>
                  <a:ext uri="{0D108BD9-81ED-4DB2-BD59-A6C34878D82A}">
                    <a16:rowId xmlns:a16="http://schemas.microsoft.com/office/drawing/2014/main" val="3312048126"/>
                  </a:ext>
                </a:extLst>
              </a:tr>
              <a:tr h="254396">
                <a:tc>
                  <a:txBody>
                    <a:bodyPr/>
                    <a:lstStyle/>
                    <a:p>
                      <a:pPr marL="91440"/>
                      <a:r>
                        <a:rPr lang="en-US" sz="1200" dirty="0">
                          <a:solidFill>
                            <a:srgbClr val="787878"/>
                          </a:solidFill>
                        </a:rPr>
                        <a:t>Less often</a:t>
                      </a:r>
                    </a:p>
                  </a:txBody>
                  <a:tcPr anchor="ctr"/>
                </a:tc>
                <a:tc>
                  <a:txBody>
                    <a:bodyPr/>
                    <a:lstStyle/>
                    <a:p>
                      <a:pPr algn="ctr"/>
                      <a:r>
                        <a:rPr lang="en-US" sz="1200" kern="1200" dirty="0">
                          <a:solidFill>
                            <a:srgbClr val="787878"/>
                          </a:solidFill>
                          <a:latin typeface="+mn-lt"/>
                          <a:ea typeface="+mn-ea"/>
                          <a:cs typeface="+mn-cs"/>
                        </a:rPr>
                        <a:t>11%</a:t>
                      </a:r>
                    </a:p>
                  </a:txBody>
                  <a:tcPr anchor="ctr"/>
                </a:tc>
                <a:tc>
                  <a:txBody>
                    <a:bodyPr/>
                    <a:lstStyle/>
                    <a:p>
                      <a:pPr algn="ctr"/>
                      <a:r>
                        <a:rPr lang="en-US" sz="1200" kern="1200" dirty="0">
                          <a:solidFill>
                            <a:srgbClr val="787878"/>
                          </a:solidFill>
                          <a:latin typeface="+mn-lt"/>
                          <a:ea typeface="+mn-ea"/>
                          <a:cs typeface="+mn-cs"/>
                        </a:rPr>
                        <a:t>6%</a:t>
                      </a:r>
                    </a:p>
                  </a:txBody>
                  <a:tcPr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a:r>
                        <a:rPr lang="en-US" sz="1200" b="1" kern="1200" dirty="0">
                          <a:solidFill>
                            <a:srgbClr val="787878"/>
                          </a:solidFill>
                          <a:latin typeface="+mn-lt"/>
                          <a:ea typeface="+mn-ea"/>
                          <a:cs typeface="+mn-cs"/>
                        </a:rPr>
                        <a:t>65%</a:t>
                      </a:r>
                      <a:r>
                        <a:rPr lang="en-US" sz="1200" b="1" u="none" strike="noStrike" kern="1200" baseline="30000" dirty="0">
                          <a:solidFill>
                            <a:srgbClr val="787878"/>
                          </a:solidFill>
                          <a:effectLst/>
                          <a:latin typeface="+mn-lt"/>
                          <a:ea typeface="+mn-ea"/>
                          <a:cs typeface="+mn-cs"/>
                        </a:rPr>
                        <a:t>AC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18%</a:t>
                      </a:r>
                    </a:p>
                  </a:txBody>
                  <a:tcPr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779336377"/>
                  </a:ext>
                </a:extLst>
              </a:tr>
              <a:tr h="254396">
                <a:tc>
                  <a:txBody>
                    <a:bodyPr/>
                    <a:lstStyle/>
                    <a:p>
                      <a:pPr marL="91440"/>
                      <a:r>
                        <a:rPr lang="en-US" sz="1200" dirty="0">
                          <a:solidFill>
                            <a:srgbClr val="787878"/>
                          </a:solidFill>
                        </a:rPr>
                        <a:t>Never </a:t>
                      </a:r>
                    </a:p>
                  </a:txBody>
                  <a:tcPr anchor="ctr"/>
                </a:tc>
                <a:tc>
                  <a:txBody>
                    <a:bodyPr/>
                    <a:lstStyle/>
                    <a:p>
                      <a:pPr algn="ctr"/>
                      <a:r>
                        <a:rPr lang="en-US" sz="1200" kern="1200" dirty="0">
                          <a:solidFill>
                            <a:srgbClr val="787878"/>
                          </a:solidFill>
                          <a:latin typeface="+mn-lt"/>
                          <a:ea typeface="+mn-ea"/>
                          <a:cs typeface="+mn-cs"/>
                        </a:rPr>
                        <a:t>72%</a:t>
                      </a:r>
                    </a:p>
                  </a:txBody>
                  <a:tcPr anchor="ctr"/>
                </a:tc>
                <a:tc>
                  <a:txBody>
                    <a:bodyPr/>
                    <a:lstStyle/>
                    <a:p>
                      <a:pPr algn="ctr"/>
                      <a:r>
                        <a:rPr lang="en-US" sz="1200" kern="1200" dirty="0">
                          <a:solidFill>
                            <a:srgbClr val="787878"/>
                          </a:solidFill>
                          <a:latin typeface="+mn-lt"/>
                          <a:ea typeface="+mn-ea"/>
                          <a:cs typeface="+mn-cs"/>
                        </a:rPr>
                        <a:t>7%</a:t>
                      </a:r>
                    </a:p>
                  </a:txBody>
                  <a:tcPr anchor="ctr"/>
                </a:tc>
                <a:tc>
                  <a:txBody>
                    <a:bodyPr/>
                    <a:lstStyle/>
                    <a:p>
                      <a:pPr algn="ctr"/>
                      <a:r>
                        <a:rPr lang="en-US" sz="1200" kern="1200" dirty="0">
                          <a:solidFill>
                            <a:srgbClr val="787878"/>
                          </a:solidFill>
                          <a:latin typeface="+mn-lt"/>
                          <a:ea typeface="+mn-ea"/>
                          <a:cs typeface="+mn-cs"/>
                        </a:rPr>
                        <a:t>23%</a:t>
                      </a:r>
                    </a:p>
                  </a:txBody>
                  <a:tcPr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a:r>
                        <a:rPr lang="en-US" sz="1200" kern="1200" dirty="0">
                          <a:solidFill>
                            <a:srgbClr val="787878"/>
                          </a:solidFill>
                          <a:latin typeface="+mn-lt"/>
                          <a:ea typeface="+mn-ea"/>
                          <a:cs typeface="+mn-cs"/>
                        </a:rPr>
                        <a:t>67%</a:t>
                      </a:r>
                      <a:r>
                        <a:rPr lang="en-US" sz="1200" b="1" u="none" strike="noStrike" kern="1200" baseline="30000" dirty="0">
                          <a:solidFill>
                            <a:srgbClr val="787878"/>
                          </a:solidFill>
                          <a:effectLst/>
                          <a:latin typeface="+mn-lt"/>
                          <a:ea typeface="+mn-ea"/>
                          <a:cs typeface="+mn-cs"/>
                        </a:rPr>
                        <a:t>AB</a:t>
                      </a:r>
                      <a:endParaRPr lang="en-US" sz="1200"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2681063837"/>
                  </a:ext>
                </a:extLst>
              </a:tr>
              <a:tr h="254396">
                <a:tc>
                  <a:txBody>
                    <a:bodyPr/>
                    <a:lstStyle/>
                    <a:p>
                      <a:pPr marL="0"/>
                      <a:r>
                        <a:rPr lang="en-US" sz="1200" dirty="0">
                          <a:solidFill>
                            <a:srgbClr val="787878"/>
                          </a:solidFill>
                        </a:rPr>
                        <a:t>Frequency of Driving Under Marijuana</a:t>
                      </a: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3632012182"/>
                  </a:ext>
                </a:extLst>
              </a:tr>
              <a:tr h="254396">
                <a:tc>
                  <a:txBody>
                    <a:bodyPr/>
                    <a:lstStyle/>
                    <a:p>
                      <a:pPr marL="91440"/>
                      <a:r>
                        <a:rPr lang="en-US" sz="1200" dirty="0">
                          <a:solidFill>
                            <a:srgbClr val="787878"/>
                          </a:solidFill>
                        </a:rPr>
                        <a:t>At least once a month</a:t>
                      </a:r>
                    </a:p>
                  </a:txBody>
                  <a:tcPr anchor="ctr"/>
                </a:tc>
                <a:tc>
                  <a:txBody>
                    <a:bodyPr/>
                    <a:lstStyle/>
                    <a:p>
                      <a:pPr algn="ctr"/>
                      <a:r>
                        <a:rPr lang="en-US" sz="1200" kern="1200" dirty="0">
                          <a:solidFill>
                            <a:srgbClr val="787878"/>
                          </a:solidFill>
                          <a:latin typeface="+mn-lt"/>
                          <a:ea typeface="+mn-ea"/>
                          <a:cs typeface="+mn-cs"/>
                        </a:rPr>
                        <a:t>39%</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100%</a:t>
                      </a:r>
                      <a:r>
                        <a:rPr lang="en-US" sz="1200" b="1" u="none" strike="noStrike" kern="1200" baseline="30000" dirty="0">
                          <a:solidFill>
                            <a:srgbClr val="787878"/>
                          </a:solidFill>
                          <a:effectLst/>
                          <a:latin typeface="+mn-lt"/>
                          <a:ea typeface="+mn-ea"/>
                          <a:cs typeface="+mn-cs"/>
                        </a:rPr>
                        <a:t>BC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a:t>
                      </a:r>
                    </a:p>
                  </a:txBody>
                  <a:tcPr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a:t>
                      </a:r>
                    </a:p>
                  </a:txBody>
                  <a:tcPr anchor="ctr"/>
                </a:tc>
                <a:extLst>
                  <a:ext uri="{0D108BD9-81ED-4DB2-BD59-A6C34878D82A}">
                    <a16:rowId xmlns:a16="http://schemas.microsoft.com/office/drawing/2014/main" val="679791434"/>
                  </a:ext>
                </a:extLst>
              </a:tr>
              <a:tr h="254396">
                <a:tc>
                  <a:txBody>
                    <a:bodyPr/>
                    <a:lstStyle/>
                    <a:p>
                      <a:pPr marL="91440"/>
                      <a:r>
                        <a:rPr lang="en-US" sz="1200" dirty="0">
                          <a:solidFill>
                            <a:srgbClr val="787878"/>
                          </a:solidFill>
                        </a:rPr>
                        <a:t>Less often</a:t>
                      </a:r>
                    </a:p>
                  </a:txBody>
                  <a:tcPr anchor="ctr"/>
                </a:tc>
                <a:tc>
                  <a:txBody>
                    <a:bodyPr/>
                    <a:lstStyle/>
                    <a:p>
                      <a:pPr algn="ctr"/>
                      <a:r>
                        <a:rPr lang="en-US" sz="1200" kern="1200" dirty="0">
                          <a:solidFill>
                            <a:srgbClr val="787878"/>
                          </a:solidFill>
                          <a:latin typeface="+mn-lt"/>
                          <a:ea typeface="+mn-ea"/>
                          <a:cs typeface="+mn-cs"/>
                        </a:rPr>
                        <a:t>18%</a:t>
                      </a:r>
                    </a:p>
                  </a:txBody>
                  <a:tcPr anchor="ctr"/>
                </a:tc>
                <a:tc>
                  <a:txBody>
                    <a:bodyPr/>
                    <a:lstStyle/>
                    <a:p>
                      <a:pPr algn="ctr"/>
                      <a:r>
                        <a:rPr lang="en-US" sz="1200" kern="1200" dirty="0">
                          <a:solidFill>
                            <a:srgbClr val="787878"/>
                          </a:solidFill>
                          <a:latin typeface="+mn-lt"/>
                          <a:ea typeface="+mn-ea"/>
                          <a:cs typeface="+mn-cs"/>
                        </a:rPr>
                        <a:t>--</a:t>
                      </a:r>
                    </a:p>
                  </a:txBody>
                  <a:tcPr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a:r>
                        <a:rPr lang="en-US" sz="1200" b="1" kern="1200" dirty="0">
                          <a:solidFill>
                            <a:srgbClr val="787878"/>
                          </a:solidFill>
                          <a:latin typeface="+mn-lt"/>
                          <a:ea typeface="+mn-ea"/>
                          <a:cs typeface="+mn-cs"/>
                        </a:rPr>
                        <a:t>100%</a:t>
                      </a:r>
                      <a:r>
                        <a:rPr lang="en-US" sz="1200" b="1" u="none" strike="noStrike" kern="1200" baseline="30000" dirty="0">
                          <a:solidFill>
                            <a:srgbClr val="787878"/>
                          </a:solidFill>
                          <a:effectLst/>
                          <a:latin typeface="+mn-lt"/>
                          <a:ea typeface="+mn-ea"/>
                          <a:cs typeface="+mn-cs"/>
                        </a:rPr>
                        <a:t>AC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a:t>
                      </a:r>
                    </a:p>
                  </a:txBody>
                  <a:tcPr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955786349"/>
                  </a:ext>
                </a:extLst>
              </a:tr>
              <a:tr h="254396">
                <a:tc>
                  <a:txBody>
                    <a:bodyPr/>
                    <a:lstStyle/>
                    <a:p>
                      <a:pPr marL="91440"/>
                      <a:r>
                        <a:rPr lang="en-US" sz="1200" dirty="0">
                          <a:solidFill>
                            <a:srgbClr val="787878"/>
                          </a:solidFill>
                        </a:rPr>
                        <a:t>Never </a:t>
                      </a:r>
                    </a:p>
                  </a:txBody>
                  <a:tcPr anchor="ctr"/>
                </a:tc>
                <a:tc>
                  <a:txBody>
                    <a:bodyPr/>
                    <a:lstStyle/>
                    <a:p>
                      <a:pPr algn="ctr"/>
                      <a:r>
                        <a:rPr lang="en-US" sz="1200" kern="1200" dirty="0">
                          <a:solidFill>
                            <a:srgbClr val="787878"/>
                          </a:solidFill>
                          <a:latin typeface="+mn-lt"/>
                          <a:ea typeface="+mn-ea"/>
                          <a:cs typeface="+mn-cs"/>
                        </a:rPr>
                        <a:t>44%</a:t>
                      </a:r>
                    </a:p>
                  </a:txBody>
                  <a:tcPr anchor="ctr"/>
                </a:tc>
                <a:tc>
                  <a:txBody>
                    <a:bodyPr/>
                    <a:lstStyle/>
                    <a:p>
                      <a:pPr algn="ctr"/>
                      <a:r>
                        <a:rPr lang="en-US" sz="1200" kern="1200" dirty="0">
                          <a:solidFill>
                            <a:srgbClr val="787878"/>
                          </a:solidFill>
                          <a:latin typeface="+mn-lt"/>
                          <a:ea typeface="+mn-ea"/>
                          <a:cs typeface="+mn-cs"/>
                        </a:rPr>
                        <a:t>--</a:t>
                      </a:r>
                    </a:p>
                  </a:txBody>
                  <a:tcPr anchor="ctr"/>
                </a:tc>
                <a:tc>
                  <a:txBody>
                    <a:bodyPr/>
                    <a:lstStyle/>
                    <a:p>
                      <a:pPr algn="ctr"/>
                      <a:r>
                        <a:rPr lang="en-US" sz="1200" kern="1200" dirty="0">
                          <a:solidFill>
                            <a:srgbClr val="787878"/>
                          </a:solidFill>
                          <a:latin typeface="+mn-lt"/>
                          <a:ea typeface="+mn-ea"/>
                          <a:cs typeface="+mn-cs"/>
                        </a:rPr>
                        <a:t>--</a:t>
                      </a:r>
                    </a:p>
                  </a:txBody>
                  <a:tcPr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a:r>
                        <a:rPr lang="en-US" sz="1200" b="1" kern="1200" dirty="0">
                          <a:solidFill>
                            <a:srgbClr val="787878"/>
                          </a:solidFill>
                          <a:latin typeface="+mn-lt"/>
                          <a:ea typeface="+mn-ea"/>
                          <a:cs typeface="+mn-cs"/>
                        </a:rPr>
                        <a:t>100%</a:t>
                      </a:r>
                      <a:r>
                        <a:rPr lang="en-US" sz="1200" b="1" u="none" strike="noStrike" kern="1200" baseline="30000" dirty="0">
                          <a:solidFill>
                            <a:srgbClr val="787878"/>
                          </a:solidFill>
                          <a:effectLst/>
                          <a:latin typeface="+mn-lt"/>
                          <a:ea typeface="+mn-ea"/>
                          <a:cs typeface="+mn-cs"/>
                        </a:rPr>
                        <a:t>AB</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4141675288"/>
                  </a:ext>
                </a:extLst>
              </a:tr>
              <a:tr h="254396">
                <a:tc>
                  <a:txBody>
                    <a:bodyPr/>
                    <a:lstStyle/>
                    <a:p>
                      <a:pPr marL="0"/>
                      <a:r>
                        <a:rPr lang="en-US" sz="1200" dirty="0">
                          <a:solidFill>
                            <a:srgbClr val="787878"/>
                          </a:solidFill>
                        </a:rPr>
                        <a:t>Plan for a Sober Ride</a:t>
                      </a: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965247889"/>
                  </a:ext>
                </a:extLst>
              </a:tr>
              <a:tr h="254396">
                <a:tc>
                  <a:txBody>
                    <a:bodyPr/>
                    <a:lstStyle/>
                    <a:p>
                      <a:pPr marL="91440"/>
                      <a:r>
                        <a:rPr lang="en-US" sz="1200" dirty="0">
                          <a:solidFill>
                            <a:srgbClr val="787878"/>
                          </a:solidFill>
                        </a:rPr>
                        <a:t>Always</a:t>
                      </a:r>
                    </a:p>
                  </a:txBody>
                  <a:tcPr anchor="ctr"/>
                </a:tc>
                <a:tc>
                  <a:txBody>
                    <a:bodyPr/>
                    <a:lstStyle/>
                    <a:p>
                      <a:pPr algn="ctr"/>
                      <a:r>
                        <a:rPr lang="en-US" sz="1200" kern="1200" dirty="0">
                          <a:solidFill>
                            <a:srgbClr val="787878"/>
                          </a:solidFill>
                          <a:latin typeface="+mn-lt"/>
                          <a:ea typeface="+mn-ea"/>
                          <a:cs typeface="+mn-cs"/>
                        </a:rPr>
                        <a:t>54%</a:t>
                      </a:r>
                    </a:p>
                  </a:txBody>
                  <a:tcPr anchor="ctr"/>
                </a:tc>
                <a:tc>
                  <a:txBody>
                    <a:bodyPr/>
                    <a:lstStyle/>
                    <a:p>
                      <a:pPr algn="ctr"/>
                      <a:r>
                        <a:rPr lang="en-US" sz="1200" kern="1200" dirty="0">
                          <a:solidFill>
                            <a:srgbClr val="787878"/>
                          </a:solidFill>
                          <a:latin typeface="+mn-lt"/>
                          <a:ea typeface="+mn-ea"/>
                          <a:cs typeface="+mn-cs"/>
                        </a:rPr>
                        <a:t>24%</a:t>
                      </a:r>
                    </a:p>
                  </a:txBody>
                  <a:tcPr anchor="ctr">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32%</a:t>
                      </a:r>
                    </a:p>
                  </a:txBody>
                  <a:tcPr anchor="ctr">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pPr algn="ctr"/>
                      <a:r>
                        <a:rPr lang="en-US" sz="1200" b="1" kern="1200" dirty="0">
                          <a:solidFill>
                            <a:srgbClr val="787878"/>
                          </a:solidFill>
                          <a:latin typeface="+mn-lt"/>
                          <a:ea typeface="+mn-ea"/>
                          <a:cs typeface="+mn-cs"/>
                        </a:rPr>
                        <a:t>71%</a:t>
                      </a:r>
                      <a:r>
                        <a:rPr lang="en-US" sz="1200" b="1" u="none" strike="noStrike" kern="1200" baseline="30000" dirty="0">
                          <a:solidFill>
                            <a:srgbClr val="787878"/>
                          </a:solidFill>
                          <a:effectLst/>
                          <a:latin typeface="+mn-lt"/>
                          <a:ea typeface="+mn-ea"/>
                          <a:cs typeface="+mn-cs"/>
                        </a:rPr>
                        <a:t>AB</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594446566"/>
                  </a:ext>
                </a:extLst>
              </a:tr>
              <a:tr h="254396">
                <a:tc>
                  <a:txBody>
                    <a:bodyPr/>
                    <a:lstStyle/>
                    <a:p>
                      <a:pPr marL="91440"/>
                      <a:r>
                        <a:rPr lang="en-US" sz="1200" dirty="0">
                          <a:solidFill>
                            <a:srgbClr val="787878"/>
                          </a:solidFill>
                        </a:rPr>
                        <a:t>Sometimes</a:t>
                      </a:r>
                    </a:p>
                  </a:txBody>
                  <a:tcPr anchor="ctr"/>
                </a:tc>
                <a:tc>
                  <a:txBody>
                    <a:bodyPr/>
                    <a:lstStyle/>
                    <a:p>
                      <a:pPr algn="ctr"/>
                      <a:r>
                        <a:rPr lang="en-US" sz="1200" kern="1200" dirty="0">
                          <a:solidFill>
                            <a:srgbClr val="787878"/>
                          </a:solidFill>
                          <a:latin typeface="+mn-lt"/>
                          <a:ea typeface="+mn-ea"/>
                          <a:cs typeface="+mn-cs"/>
                        </a:rPr>
                        <a:t>24%</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41%</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b="1" kern="1200" dirty="0">
                          <a:solidFill>
                            <a:srgbClr val="787878"/>
                          </a:solidFill>
                          <a:latin typeface="+mn-lt"/>
                          <a:ea typeface="+mn-ea"/>
                          <a:cs typeface="+mn-cs"/>
                        </a:rPr>
                        <a:t>46%</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14%</a:t>
                      </a: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3144657782"/>
                  </a:ext>
                </a:extLst>
              </a:tr>
              <a:tr h="254396">
                <a:tc>
                  <a:txBody>
                    <a:bodyPr/>
                    <a:lstStyle/>
                    <a:p>
                      <a:pPr marL="91440"/>
                      <a:r>
                        <a:rPr lang="en-US" sz="1200" dirty="0">
                          <a:solidFill>
                            <a:srgbClr val="787878"/>
                          </a:solidFill>
                        </a:rPr>
                        <a:t>Rarely/Never</a:t>
                      </a:r>
                    </a:p>
                  </a:txBody>
                  <a:tcPr anchor="ctr"/>
                </a:tc>
                <a:tc>
                  <a:txBody>
                    <a:bodyPr/>
                    <a:lstStyle/>
                    <a:p>
                      <a:pPr algn="ctr"/>
                      <a:r>
                        <a:rPr lang="en-US" sz="1200" kern="1200" dirty="0">
                          <a:solidFill>
                            <a:srgbClr val="787878"/>
                          </a:solidFill>
                          <a:latin typeface="+mn-lt"/>
                          <a:ea typeface="+mn-ea"/>
                          <a:cs typeface="+mn-cs"/>
                        </a:rPr>
                        <a:t>23%</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35%</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a:r>
                        <a:rPr lang="en-US" sz="1200" kern="1200" dirty="0">
                          <a:solidFill>
                            <a:srgbClr val="787878"/>
                          </a:solidFill>
                          <a:latin typeface="+mn-lt"/>
                          <a:ea typeface="+mn-ea"/>
                          <a:cs typeface="+mn-cs"/>
                        </a:rPr>
                        <a:t>22%</a:t>
                      </a: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algn="ctr"/>
                      <a:r>
                        <a:rPr lang="en-US" sz="1200" kern="1200" dirty="0">
                          <a:solidFill>
                            <a:srgbClr val="787878"/>
                          </a:solidFill>
                          <a:latin typeface="+mn-lt"/>
                          <a:ea typeface="+mn-ea"/>
                          <a:cs typeface="+mn-cs"/>
                        </a:rPr>
                        <a:t>15%</a:t>
                      </a:r>
                    </a:p>
                  </a:txBody>
                  <a:tcPr anchor="ctr"/>
                </a:tc>
                <a:extLst>
                  <a:ext uri="{0D108BD9-81ED-4DB2-BD59-A6C34878D82A}">
                    <a16:rowId xmlns:a16="http://schemas.microsoft.com/office/drawing/2014/main" val="352342781"/>
                  </a:ext>
                </a:extLst>
              </a:tr>
            </a:tbl>
          </a:graphicData>
        </a:graphic>
      </p:graphicFrame>
      <p:sp>
        <p:nvSpPr>
          <p:cNvPr id="6" name="Rectangle 5">
            <a:extLst>
              <a:ext uri="{FF2B5EF4-FFF2-40B4-BE49-F238E27FC236}">
                <a16:creationId xmlns:a16="http://schemas.microsoft.com/office/drawing/2014/main" id="{85917772-5D57-25B5-F36F-07E7756A5359}"/>
              </a:ext>
            </a:extLst>
          </p:cNvPr>
          <p:cNvSpPr/>
          <p:nvPr/>
        </p:nvSpPr>
        <p:spPr>
          <a:xfrm>
            <a:off x="9291352" y="6454061"/>
            <a:ext cx="2890058" cy="215444"/>
          </a:xfrm>
          <a:prstGeom prst="rect">
            <a:avLst/>
          </a:prstGeom>
        </p:spPr>
        <p:txBody>
          <a:bodyPr wrap="square">
            <a:spAutoFit/>
          </a:bodyPr>
          <a:lstStyle/>
          <a:p>
            <a:pPr marL="342900" indent="-342900" fontAlgn="base">
              <a:spcBef>
                <a:spcPct val="0"/>
              </a:spcBef>
              <a:spcAft>
                <a:spcPct val="0"/>
              </a:spcAft>
              <a:tabLst>
                <a:tab pos="346075" algn="l"/>
              </a:tabLst>
            </a:pPr>
            <a:r>
              <a:rPr lang="en-US" sz="800" i="1" dirty="0">
                <a:solidFill>
                  <a:srgbClr val="787878"/>
                </a:solidFill>
                <a:ea typeface="ＭＳ Ｐゴシック" charset="0"/>
                <a:sym typeface="Symbol" pitchFamily="18" charset="2"/>
              </a:rPr>
              <a:t>A/B/C Denotes Significance at the 95% confidence level</a:t>
            </a:r>
            <a:endParaRPr lang="en-US" sz="800" i="1" dirty="0">
              <a:solidFill>
                <a:srgbClr val="787878"/>
              </a:solidFill>
              <a:ea typeface="ＭＳ Ｐゴシック" charset="0"/>
            </a:endParaRPr>
          </a:p>
        </p:txBody>
      </p:sp>
      <p:sp>
        <p:nvSpPr>
          <p:cNvPr id="8" name="TextBox 7">
            <a:extLst>
              <a:ext uri="{FF2B5EF4-FFF2-40B4-BE49-F238E27FC236}">
                <a16:creationId xmlns:a16="http://schemas.microsoft.com/office/drawing/2014/main" id="{6BA25548-7F59-D67E-39F8-132A6E2487CC}"/>
              </a:ext>
            </a:extLst>
          </p:cNvPr>
          <p:cNvSpPr txBox="1"/>
          <p:nvPr/>
        </p:nvSpPr>
        <p:spPr>
          <a:xfrm>
            <a:off x="8792" y="6268240"/>
            <a:ext cx="8782869" cy="646331"/>
          </a:xfrm>
          <a:prstGeom prst="rect">
            <a:avLst/>
          </a:prstGeom>
          <a:noFill/>
        </p:spPr>
        <p:txBody>
          <a:bodyPr wrap="square" rtlCol="0">
            <a:spAutoFit/>
          </a:bodyPr>
          <a:lstStyle/>
          <a:p>
            <a:r>
              <a:rPr lang="en-US" sz="900" dirty="0">
                <a:solidFill>
                  <a:srgbClr val="787878"/>
                </a:solidFill>
              </a:rPr>
              <a:t>Q14. Which of the following statements comes closest to your view (even if neither is exactly right)? </a:t>
            </a:r>
            <a:r>
              <a:rPr lang="en-US" sz="900" i="1" dirty="0">
                <a:solidFill>
                  <a:srgbClr val="787878"/>
                </a:solidFill>
              </a:rPr>
              <a:t>Base: Total Respondents (n=783)</a:t>
            </a:r>
            <a:endParaRPr lang="en-US" sz="900" dirty="0">
              <a:solidFill>
                <a:srgbClr val="787878"/>
              </a:solidFill>
            </a:endParaRPr>
          </a:p>
          <a:p>
            <a:r>
              <a:rPr lang="en-US" sz="900" dirty="0">
                <a:solidFill>
                  <a:srgbClr val="787878"/>
                </a:solidFill>
              </a:rPr>
              <a:t>Q18. In the past year, how often have you been a passenger in a vehicle driven by someone after that person used marijuana? </a:t>
            </a:r>
            <a:r>
              <a:rPr lang="en-US" sz="900" i="1" dirty="0">
                <a:solidFill>
                  <a:srgbClr val="787878"/>
                </a:solidFill>
              </a:rPr>
              <a:t>Base: Total Respondents (n=783)</a:t>
            </a:r>
            <a:endParaRPr lang="en-US" sz="900" dirty="0">
              <a:solidFill>
                <a:srgbClr val="787878"/>
              </a:solidFill>
            </a:endParaRPr>
          </a:p>
          <a:p>
            <a:r>
              <a:rPr lang="en-US" sz="900" dirty="0">
                <a:solidFill>
                  <a:srgbClr val="787878"/>
                </a:solidFill>
              </a:rPr>
              <a:t>Q19. In the past year, how often have you driven after using marijuana (within a few hours of use)? </a:t>
            </a:r>
            <a:r>
              <a:rPr lang="en-US" sz="900" i="1" dirty="0">
                <a:solidFill>
                  <a:srgbClr val="787878"/>
                </a:solidFill>
              </a:rPr>
              <a:t>Base: Past Year Marijuana Users (n=333)</a:t>
            </a:r>
          </a:p>
          <a:p>
            <a:r>
              <a:rPr lang="en-US" sz="900" dirty="0">
                <a:solidFill>
                  <a:srgbClr val="787878"/>
                </a:solidFill>
              </a:rPr>
              <a:t>Q16. Prior to using marijuana, how often do you have a plan for a sober ride to drive you? </a:t>
            </a:r>
            <a:r>
              <a:rPr lang="en-US" sz="900" i="1" dirty="0">
                <a:solidFill>
                  <a:srgbClr val="787878"/>
                </a:solidFill>
              </a:rPr>
              <a:t>Base: Marijuana Users (n=468)</a:t>
            </a:r>
            <a:r>
              <a:rPr lang="en-US" sz="900" dirty="0">
                <a:solidFill>
                  <a:srgbClr val="787878"/>
                </a:solidFill>
              </a:rPr>
              <a:t> </a:t>
            </a:r>
          </a:p>
        </p:txBody>
      </p:sp>
      <p:sp>
        <p:nvSpPr>
          <p:cNvPr id="9" name="Rectangle 8">
            <a:extLst>
              <a:ext uri="{FF2B5EF4-FFF2-40B4-BE49-F238E27FC236}">
                <a16:creationId xmlns:a16="http://schemas.microsoft.com/office/drawing/2014/main" id="{89FC14D1-2971-F233-F372-EF17FF83D72A}"/>
              </a:ext>
            </a:extLst>
          </p:cNvPr>
          <p:cNvSpPr/>
          <p:nvPr/>
        </p:nvSpPr>
        <p:spPr>
          <a:xfrm>
            <a:off x="9291352" y="6675053"/>
            <a:ext cx="1141659" cy="215444"/>
          </a:xfrm>
          <a:prstGeom prst="rect">
            <a:avLst/>
          </a:prstGeom>
        </p:spPr>
        <p:txBody>
          <a:bodyPr wrap="none">
            <a:spAutoFit/>
          </a:bodyPr>
          <a:lstStyle/>
          <a:p>
            <a:r>
              <a:rPr lang="en-US" sz="800" baseline="30000" dirty="0">
                <a:solidFill>
                  <a:srgbClr val="787878"/>
                </a:solidFill>
              </a:rPr>
              <a:t>+ </a:t>
            </a:r>
            <a:r>
              <a:rPr lang="en-US" sz="800" i="1" dirty="0">
                <a:solidFill>
                  <a:srgbClr val="787878"/>
                </a:solidFill>
              </a:rPr>
              <a:t>Caution: Small base</a:t>
            </a:r>
          </a:p>
        </p:txBody>
      </p:sp>
    </p:spTree>
    <p:extLst>
      <p:ext uri="{BB962C8B-B14F-4D97-AF65-F5344CB8AC3E}">
        <p14:creationId xmlns:p14="http://schemas.microsoft.com/office/powerpoint/2010/main" val="16368455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ED83AEA-5B47-4066-B2F5-BF69424EE8C4}"/>
              </a:ext>
            </a:extLst>
          </p:cNvPr>
          <p:cNvGraphicFramePr>
            <a:graphicFrameLocks noGrp="1"/>
          </p:cNvGraphicFramePr>
          <p:nvPr>
            <p:extLst>
              <p:ext uri="{D42A27DB-BD31-4B8C-83A1-F6EECF244321}">
                <p14:modId xmlns:p14="http://schemas.microsoft.com/office/powerpoint/2010/main" val="605018667"/>
              </p:ext>
            </p:extLst>
          </p:nvPr>
        </p:nvGraphicFramePr>
        <p:xfrm>
          <a:off x="372118" y="719"/>
          <a:ext cx="11447764" cy="6026243"/>
        </p:xfrm>
        <a:graphic>
          <a:graphicData uri="http://schemas.openxmlformats.org/drawingml/2006/table">
            <a:tbl>
              <a:tblPr firstRow="1" bandRow="1">
                <a:tableStyleId>{5C22544A-7EE6-4342-B048-85BDC9FD1C3A}</a:tableStyleId>
              </a:tblPr>
              <a:tblGrid>
                <a:gridCol w="6132140">
                  <a:extLst>
                    <a:ext uri="{9D8B030D-6E8A-4147-A177-3AD203B41FA5}">
                      <a16:colId xmlns:a16="http://schemas.microsoft.com/office/drawing/2014/main" val="1240681540"/>
                    </a:ext>
                  </a:extLst>
                </a:gridCol>
                <a:gridCol w="630772">
                  <a:extLst>
                    <a:ext uri="{9D8B030D-6E8A-4147-A177-3AD203B41FA5}">
                      <a16:colId xmlns:a16="http://schemas.microsoft.com/office/drawing/2014/main" val="2570402629"/>
                    </a:ext>
                  </a:extLst>
                </a:gridCol>
                <a:gridCol w="735901">
                  <a:extLst>
                    <a:ext uri="{9D8B030D-6E8A-4147-A177-3AD203B41FA5}">
                      <a16:colId xmlns:a16="http://schemas.microsoft.com/office/drawing/2014/main" val="2157340710"/>
                    </a:ext>
                  </a:extLst>
                </a:gridCol>
                <a:gridCol w="893595">
                  <a:extLst>
                    <a:ext uri="{9D8B030D-6E8A-4147-A177-3AD203B41FA5}">
                      <a16:colId xmlns:a16="http://schemas.microsoft.com/office/drawing/2014/main" val="3142903325"/>
                    </a:ext>
                  </a:extLst>
                </a:gridCol>
                <a:gridCol w="1163040">
                  <a:extLst>
                    <a:ext uri="{9D8B030D-6E8A-4147-A177-3AD203B41FA5}">
                      <a16:colId xmlns:a16="http://schemas.microsoft.com/office/drawing/2014/main" val="30671488"/>
                    </a:ext>
                  </a:extLst>
                </a:gridCol>
                <a:gridCol w="1156415">
                  <a:extLst>
                    <a:ext uri="{9D8B030D-6E8A-4147-A177-3AD203B41FA5}">
                      <a16:colId xmlns:a16="http://schemas.microsoft.com/office/drawing/2014/main" val="4001363844"/>
                    </a:ext>
                  </a:extLst>
                </a:gridCol>
                <a:gridCol w="735901">
                  <a:extLst>
                    <a:ext uri="{9D8B030D-6E8A-4147-A177-3AD203B41FA5}">
                      <a16:colId xmlns:a16="http://schemas.microsoft.com/office/drawing/2014/main" val="246323658"/>
                    </a:ext>
                  </a:extLst>
                </a:gridCol>
              </a:tblGrid>
              <a:tr h="728938">
                <a:tc>
                  <a:txBody>
                    <a:bodyPr/>
                    <a:lstStyle/>
                    <a:p>
                      <a:endParaRPr lang="en-US" sz="1200" dirty="0"/>
                    </a:p>
                  </a:txBody>
                  <a:tcPr/>
                </a:tc>
                <a:tc>
                  <a:txBody>
                    <a:bodyPr/>
                    <a:lstStyle/>
                    <a:p>
                      <a:pPr algn="ctr"/>
                      <a:endParaRPr lang="en-US" sz="1100" dirty="0"/>
                    </a:p>
                  </a:txBody>
                  <a:tcPr anchor="ctr"/>
                </a:tc>
                <a:tc gridSpan="2">
                  <a:txBody>
                    <a:bodyPr/>
                    <a:lstStyle/>
                    <a:p>
                      <a:pPr algn="ctr"/>
                      <a:r>
                        <a:rPr lang="en-US" sz="1200" dirty="0"/>
                        <a:t>Marijuana Usage</a:t>
                      </a:r>
                    </a:p>
                  </a:txBody>
                  <a:tcPr anchor="ctr"/>
                </a:tc>
                <a:tc hMerge="1">
                  <a:txBody>
                    <a:bodyPr/>
                    <a:lstStyle/>
                    <a:p>
                      <a:pPr algn="ctr"/>
                      <a:endParaRPr lang="en-US" sz="1200" dirty="0"/>
                    </a:p>
                  </a:txBody>
                  <a:tcPr anchor="ctr"/>
                </a:tc>
                <a:tc gridSpan="3">
                  <a:txBody>
                    <a:bodyPr/>
                    <a:lstStyle/>
                    <a:p>
                      <a:pPr algn="ctr"/>
                      <a:r>
                        <a:rPr lang="en-US" sz="1200" dirty="0"/>
                        <a:t>Frequency of Driving Under the Influence of Marijuana</a:t>
                      </a:r>
                    </a:p>
                  </a:txBody>
                  <a:tcPr anchor="ctr"/>
                </a:tc>
                <a:tc hMerge="1">
                  <a:txBody>
                    <a:bodyPr/>
                    <a:lstStyle/>
                    <a:p>
                      <a:pPr algn="ctr"/>
                      <a:endParaRPr lang="en-US" sz="1200" dirty="0"/>
                    </a:p>
                  </a:txBody>
                  <a:tcPr anchor="ctr"/>
                </a:tc>
                <a:tc hMerge="1">
                  <a:txBody>
                    <a:bodyPr/>
                    <a:lstStyle/>
                    <a:p>
                      <a:pPr algn="ctr"/>
                      <a:endParaRPr lang="en-US" sz="1200" dirty="0"/>
                    </a:p>
                  </a:txBody>
                  <a:tcPr anchor="ctr"/>
                </a:tc>
                <a:extLst>
                  <a:ext uri="{0D108BD9-81ED-4DB2-BD59-A6C34878D82A}">
                    <a16:rowId xmlns:a16="http://schemas.microsoft.com/office/drawing/2014/main" val="809170959"/>
                  </a:ext>
                </a:extLst>
              </a:tr>
              <a:tr h="598771">
                <a:tc>
                  <a:txBody>
                    <a:bodyPr/>
                    <a:lstStyle/>
                    <a:p>
                      <a:endParaRPr lang="en-US" sz="1050" dirty="0">
                        <a:solidFill>
                          <a:srgbClr val="787878"/>
                        </a:solidFill>
                      </a:endParaRPr>
                    </a:p>
                  </a:txBody>
                  <a:tcPr/>
                </a:tc>
                <a:tc>
                  <a:txBody>
                    <a:bodyPr/>
                    <a:lstStyle/>
                    <a:p>
                      <a:pPr algn="ctr"/>
                      <a:r>
                        <a:rPr lang="en-US" sz="1000" dirty="0">
                          <a:solidFill>
                            <a:srgbClr val="787878"/>
                          </a:solidFill>
                        </a:rPr>
                        <a:t>Total</a:t>
                      </a:r>
                    </a:p>
                  </a:txBody>
                  <a:tcPr anchor="b"/>
                </a:tc>
                <a:tc>
                  <a:txBody>
                    <a:bodyPr/>
                    <a:lstStyle/>
                    <a:p>
                      <a:pPr algn="ctr"/>
                      <a:r>
                        <a:rPr lang="en-US" sz="1200" kern="1200" dirty="0">
                          <a:solidFill>
                            <a:srgbClr val="787878"/>
                          </a:solidFill>
                          <a:latin typeface="+mn-lt"/>
                          <a:ea typeface="+mn-ea"/>
                          <a:cs typeface="+mn-cs"/>
                        </a:rPr>
                        <a:t>Past 3-Month </a:t>
                      </a:r>
                    </a:p>
                    <a:p>
                      <a:pPr algn="ctr"/>
                      <a:r>
                        <a:rPr lang="en-US" sz="1200" kern="1200" dirty="0">
                          <a:solidFill>
                            <a:srgbClr val="787878"/>
                          </a:solidFill>
                          <a:latin typeface="+mn-lt"/>
                          <a:ea typeface="+mn-ea"/>
                          <a:cs typeface="+mn-cs"/>
                        </a:rPr>
                        <a:t>Users</a:t>
                      </a:r>
                    </a:p>
                    <a:p>
                      <a:pPr algn="ctr"/>
                      <a:r>
                        <a:rPr lang="en-US" sz="1200" kern="1200" dirty="0">
                          <a:solidFill>
                            <a:srgbClr val="787878"/>
                          </a:solidFill>
                          <a:latin typeface="+mn-lt"/>
                          <a:ea typeface="+mn-ea"/>
                          <a:cs typeface="+mn-cs"/>
                        </a:rPr>
                        <a:t>(A)</a:t>
                      </a:r>
                    </a:p>
                  </a:txBody>
                  <a:tcPr anchor="ctr"/>
                </a:tc>
                <a:tc>
                  <a:txBody>
                    <a:bodyPr/>
                    <a:lstStyle/>
                    <a:p>
                      <a:pPr algn="ctr"/>
                      <a:r>
                        <a:rPr lang="en-US" sz="1200" kern="1200" dirty="0">
                          <a:solidFill>
                            <a:srgbClr val="787878"/>
                          </a:solidFill>
                          <a:latin typeface="+mn-lt"/>
                          <a:ea typeface="+mn-ea"/>
                          <a:cs typeface="+mn-cs"/>
                        </a:rPr>
                        <a:t>Non Past 3-Month Users</a:t>
                      </a:r>
                    </a:p>
                    <a:p>
                      <a:pPr algn="ctr"/>
                      <a:r>
                        <a:rPr lang="en-US" sz="1200" kern="1200" dirty="0">
                          <a:solidFill>
                            <a:srgbClr val="787878"/>
                          </a:solidFill>
                          <a:latin typeface="+mn-lt"/>
                          <a:ea typeface="+mn-ea"/>
                          <a:cs typeface="+mn-cs"/>
                        </a:rPr>
                        <a:t>(B)</a:t>
                      </a:r>
                    </a:p>
                  </a:txBody>
                  <a:tcPr anchor="ctr"/>
                </a:tc>
                <a:tc>
                  <a:txBody>
                    <a:bodyPr/>
                    <a:lstStyle/>
                    <a:p>
                      <a:pPr algn="ctr"/>
                      <a:r>
                        <a:rPr lang="en-US" sz="1200" dirty="0">
                          <a:solidFill>
                            <a:srgbClr val="787878"/>
                          </a:solidFill>
                        </a:rPr>
                        <a:t>Driving at least once a month</a:t>
                      </a:r>
                    </a:p>
                    <a:p>
                      <a:pPr algn="ctr"/>
                      <a:r>
                        <a:rPr lang="en-US" sz="1200" dirty="0">
                          <a:solidFill>
                            <a:srgbClr val="787878"/>
                          </a:solidFill>
                        </a:rPr>
                        <a:t>(C)</a:t>
                      </a:r>
                    </a:p>
                  </a:txBody>
                  <a:tcPr anchor="b"/>
                </a:tc>
                <a:tc>
                  <a:txBody>
                    <a:bodyPr/>
                    <a:lstStyle/>
                    <a:p>
                      <a:pPr algn="ctr"/>
                      <a:r>
                        <a:rPr lang="en-US" sz="1200" dirty="0">
                          <a:solidFill>
                            <a:srgbClr val="787878"/>
                          </a:solidFill>
                        </a:rPr>
                        <a:t>Driving less often</a:t>
                      </a:r>
                    </a:p>
                    <a:p>
                      <a:pPr algn="ctr"/>
                      <a:r>
                        <a:rPr lang="en-US" sz="1200" dirty="0">
                          <a:solidFill>
                            <a:srgbClr val="787878"/>
                          </a:solidFill>
                        </a:rPr>
                        <a:t>(D)</a:t>
                      </a:r>
                    </a:p>
                  </a:txBody>
                  <a:tcPr anchor="b"/>
                </a:tc>
                <a:tc>
                  <a:txBody>
                    <a:bodyPr/>
                    <a:lstStyle/>
                    <a:p>
                      <a:pPr algn="ctr"/>
                      <a:r>
                        <a:rPr lang="en-US" sz="1200" dirty="0">
                          <a:solidFill>
                            <a:srgbClr val="787878"/>
                          </a:solidFill>
                        </a:rPr>
                        <a:t>Driving never</a:t>
                      </a:r>
                    </a:p>
                    <a:p>
                      <a:pPr algn="ctr"/>
                      <a:r>
                        <a:rPr lang="en-US" sz="1200" dirty="0">
                          <a:solidFill>
                            <a:srgbClr val="787878"/>
                          </a:solidFill>
                        </a:rPr>
                        <a:t>(E)</a:t>
                      </a:r>
                    </a:p>
                  </a:txBody>
                  <a:tcPr anchor="b"/>
                </a:tc>
                <a:extLst>
                  <a:ext uri="{0D108BD9-81ED-4DB2-BD59-A6C34878D82A}">
                    <a16:rowId xmlns:a16="http://schemas.microsoft.com/office/drawing/2014/main" val="2101787618"/>
                  </a:ext>
                </a:extLst>
              </a:tr>
              <a:tr h="250357">
                <a:tc>
                  <a:txBody>
                    <a:bodyPr/>
                    <a:lstStyle/>
                    <a:p>
                      <a:r>
                        <a:rPr lang="en-US" sz="1000" dirty="0">
                          <a:solidFill>
                            <a:srgbClr val="787878"/>
                          </a:solidFill>
                        </a:rPr>
                        <a:t>Total</a:t>
                      </a:r>
                    </a:p>
                  </a:txBody>
                  <a:tcPr anchor="ctr"/>
                </a:tc>
                <a:tc>
                  <a:txBody>
                    <a:bodyPr/>
                    <a:lstStyle/>
                    <a:p>
                      <a:pPr algn="ctr" fontAlgn="t"/>
                      <a:r>
                        <a:rPr lang="en-US" sz="1100" b="0" i="0" u="none" strike="noStrike" kern="1200" baseline="0" dirty="0">
                          <a:solidFill>
                            <a:srgbClr val="787878"/>
                          </a:solidFill>
                          <a:effectLst/>
                          <a:latin typeface="+mn-lt"/>
                          <a:ea typeface="+mn-ea"/>
                          <a:cs typeface="+mn-cs"/>
                        </a:rPr>
                        <a:t>783</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304</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479</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126</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60*</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147</a:t>
                      </a:r>
                    </a:p>
                  </a:txBody>
                  <a:tcPr marL="7620" marR="7620" marT="7620" marB="0" anchor="ctr"/>
                </a:tc>
                <a:extLst>
                  <a:ext uri="{0D108BD9-81ED-4DB2-BD59-A6C34878D82A}">
                    <a16:rowId xmlns:a16="http://schemas.microsoft.com/office/drawing/2014/main" val="3953814048"/>
                  </a:ext>
                </a:extLst>
              </a:tr>
              <a:tr h="250357">
                <a:tc>
                  <a:txBody>
                    <a:bodyPr/>
                    <a:lstStyle/>
                    <a:p>
                      <a:r>
                        <a:rPr lang="en-US" sz="1000" dirty="0">
                          <a:solidFill>
                            <a:srgbClr val="787878"/>
                          </a:solidFill>
                        </a:rPr>
                        <a:t>Driving in States That Have Legalized Marijuana vs. States That Have Not</a:t>
                      </a:r>
                    </a:p>
                  </a:txBody>
                  <a:tcPr anchor="ctr"/>
                </a:tc>
                <a:tc>
                  <a:txBody>
                    <a:bodyPr/>
                    <a:lstStyle/>
                    <a:p>
                      <a:pPr algn="ctr"/>
                      <a:endParaRPr lang="en-US" sz="1000" dirty="0">
                        <a:solidFill>
                          <a:srgbClr val="787878"/>
                        </a:solidFill>
                        <a:latin typeface="+mn-lt"/>
                      </a:endParaRPr>
                    </a:p>
                  </a:txBody>
                  <a:tcPr anchor="ctr"/>
                </a:tc>
                <a:tc>
                  <a:txBody>
                    <a:bodyPr/>
                    <a:lstStyle/>
                    <a:p>
                      <a:pPr algn="ctr"/>
                      <a:endParaRPr lang="en-US" sz="1000" dirty="0">
                        <a:solidFill>
                          <a:srgbClr val="787878"/>
                        </a:solidFill>
                        <a:latin typeface="+mn-lt"/>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000" dirty="0">
                        <a:solidFill>
                          <a:srgbClr val="787878"/>
                        </a:solidFill>
                        <a:latin typeface="+mn-lt"/>
                      </a:endParaRPr>
                    </a:p>
                  </a:txBody>
                  <a:tcPr anchor="ctr"/>
                </a:tc>
                <a:tc>
                  <a:txBody>
                    <a:bodyPr/>
                    <a:lstStyle/>
                    <a:p>
                      <a:pPr algn="ctr"/>
                      <a:endParaRPr lang="en-US" sz="1000" dirty="0">
                        <a:solidFill>
                          <a:srgbClr val="787878"/>
                        </a:solidFill>
                        <a:latin typeface="+mn-lt"/>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000" dirty="0">
                        <a:solidFill>
                          <a:srgbClr val="787878"/>
                        </a:solidFill>
                        <a:latin typeface="+mn-lt"/>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000" dirty="0">
                        <a:solidFill>
                          <a:srgbClr val="787878"/>
                        </a:solidFill>
                        <a:latin typeface="+mn-lt"/>
                      </a:endParaRPr>
                    </a:p>
                  </a:txBody>
                  <a:tcPr anchor="ctr"/>
                </a:tc>
                <a:extLst>
                  <a:ext uri="{0D108BD9-81ED-4DB2-BD59-A6C34878D82A}">
                    <a16:rowId xmlns:a16="http://schemas.microsoft.com/office/drawing/2014/main" val="1678060155"/>
                  </a:ext>
                </a:extLst>
              </a:tr>
              <a:tr h="338436">
                <a:tc>
                  <a:txBody>
                    <a:bodyPr/>
                    <a:lstStyle/>
                    <a:p>
                      <a:pPr marL="91440"/>
                      <a:r>
                        <a:rPr lang="en-US" sz="1000" dirty="0">
                          <a:solidFill>
                            <a:srgbClr val="787878"/>
                          </a:solidFill>
                        </a:rPr>
                        <a:t>Safer to drive in states that have legalized marijuana than it is to drive in states where it is illegal</a:t>
                      </a:r>
                    </a:p>
                  </a:txBody>
                  <a:tcPr anchor="ctr"/>
                </a:tc>
                <a:tc>
                  <a:txBody>
                    <a:bodyPr/>
                    <a:lstStyle/>
                    <a:p>
                      <a:pPr algn="ctr" fontAlgn="t"/>
                      <a:r>
                        <a:rPr lang="en-US" sz="1100" b="0" i="0" u="none" strike="noStrike" kern="1200" baseline="0" dirty="0">
                          <a:solidFill>
                            <a:srgbClr val="787878"/>
                          </a:solidFill>
                          <a:effectLst/>
                          <a:latin typeface="+mn-lt"/>
                          <a:ea typeface="+mn-ea"/>
                          <a:cs typeface="+mn-cs"/>
                        </a:rPr>
                        <a:t>13%</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baseline="0" dirty="0">
                          <a:solidFill>
                            <a:srgbClr val="787878"/>
                          </a:solidFill>
                          <a:effectLst/>
                          <a:latin typeface="+mn-lt"/>
                          <a:ea typeface="+mn-ea"/>
                          <a:cs typeface="+mn-cs"/>
                        </a:rPr>
                        <a:t>30%</a:t>
                      </a:r>
                      <a:r>
                        <a:rPr lang="en-US" sz="1100" b="1" u="none" strike="noStrike" kern="1200" baseline="30000" dirty="0">
                          <a:solidFill>
                            <a:srgbClr val="787878"/>
                          </a:solidFill>
                          <a:effectLst/>
                          <a:latin typeface="+mn-lt"/>
                          <a:ea typeface="+mn-ea"/>
                          <a:cs typeface="+mn-cs"/>
                        </a:rPr>
                        <a:t>B</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baseline="0" dirty="0">
                          <a:solidFill>
                            <a:srgbClr val="787878"/>
                          </a:solidFill>
                          <a:effectLst/>
                          <a:latin typeface="+mn-lt"/>
                          <a:ea typeface="+mn-ea"/>
                          <a:cs typeface="+mn-cs"/>
                        </a:rPr>
                        <a:t>7%</a:t>
                      </a: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baseline="0" dirty="0">
                          <a:solidFill>
                            <a:srgbClr val="787878"/>
                          </a:solidFill>
                          <a:effectLst/>
                          <a:latin typeface="+mn-lt"/>
                          <a:ea typeface="+mn-ea"/>
                          <a:cs typeface="+mn-cs"/>
                        </a:rPr>
                        <a:t>50%</a:t>
                      </a:r>
                      <a:r>
                        <a:rPr lang="en-US" sz="1100" b="1" i="0" u="none" strike="noStrike" kern="1200" baseline="30000" dirty="0">
                          <a:solidFill>
                            <a:srgbClr val="787878"/>
                          </a:solidFill>
                          <a:effectLst/>
                          <a:latin typeface="+mn-lt"/>
                          <a:ea typeface="+mn-ea"/>
                          <a:cs typeface="+mn-cs"/>
                        </a:rPr>
                        <a:t>E</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1" i="0" u="none" strike="noStrike" kern="1200" baseline="0" dirty="0">
                          <a:solidFill>
                            <a:srgbClr val="787878"/>
                          </a:solidFill>
                          <a:effectLst/>
                          <a:latin typeface="+mn-lt"/>
                          <a:ea typeface="+mn-ea"/>
                          <a:cs typeface="+mn-cs"/>
                        </a:rPr>
                        <a:t>29%</a:t>
                      </a:r>
                      <a:r>
                        <a:rPr lang="en-US" sz="1100" b="1" i="0" u="none" strike="noStrike" kern="1200" baseline="30000" dirty="0">
                          <a:solidFill>
                            <a:srgbClr val="787878"/>
                          </a:solidFill>
                          <a:effectLst/>
                          <a:latin typeface="+mn-lt"/>
                          <a:ea typeface="+mn-ea"/>
                          <a:cs typeface="+mn-cs"/>
                        </a:rPr>
                        <a:t>E</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baseline="0" dirty="0">
                          <a:solidFill>
                            <a:srgbClr val="787878"/>
                          </a:solidFill>
                          <a:effectLst/>
                          <a:latin typeface="+mn-lt"/>
                          <a:ea typeface="+mn-ea"/>
                          <a:cs typeface="+mn-cs"/>
                        </a:rPr>
                        <a:t>9%</a:t>
                      </a:r>
                    </a:p>
                  </a:txBody>
                  <a:tcPr marL="7620" marR="7620" marT="7620" marB="0"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3512869750"/>
                  </a:ext>
                </a:extLst>
              </a:tr>
              <a:tr h="338436">
                <a:tc>
                  <a:txBody>
                    <a:bodyPr/>
                    <a:lstStyle/>
                    <a:p>
                      <a:pPr marL="91440"/>
                      <a:r>
                        <a:rPr lang="en-US" sz="1000" dirty="0">
                          <a:solidFill>
                            <a:srgbClr val="787878"/>
                          </a:solidFill>
                        </a:rPr>
                        <a:t>Equally safe to drive in states that have legalized marijuana as it is to drive in states where it is illegal</a:t>
                      </a:r>
                    </a:p>
                  </a:txBody>
                  <a:tcPr anchor="ctr"/>
                </a:tc>
                <a:tc>
                  <a:txBody>
                    <a:bodyPr/>
                    <a:lstStyle/>
                    <a:p>
                      <a:pPr algn="ctr" fontAlgn="t"/>
                      <a:r>
                        <a:rPr lang="en-US" sz="1100" b="0" i="0" u="none" strike="noStrike" kern="1200" baseline="0" dirty="0">
                          <a:solidFill>
                            <a:srgbClr val="787878"/>
                          </a:solidFill>
                          <a:effectLst/>
                          <a:latin typeface="+mn-lt"/>
                          <a:ea typeface="+mn-ea"/>
                          <a:cs typeface="+mn-cs"/>
                        </a:rPr>
                        <a:t>50%</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54%</a:t>
                      </a:r>
                    </a:p>
                  </a:txBody>
                  <a:tcPr marL="7620" marR="7620" marT="7620" marB="0" anchor="ctr">
                    <a:lnT w="12700" cap="flat" cmpd="sng" algn="ctr">
                      <a:solidFill>
                        <a:schemeClr val="tx1"/>
                      </a:solidFill>
                      <a:prstDash val="dash"/>
                      <a:round/>
                      <a:headEnd type="none" w="med" len="med"/>
                      <a:tailEnd type="none" w="med" len="med"/>
                    </a:lnT>
                  </a:tcPr>
                </a:tc>
                <a:tc>
                  <a:txBody>
                    <a:bodyPr/>
                    <a:lstStyle/>
                    <a:p>
                      <a:pPr algn="ctr" fontAlgn="t"/>
                      <a:r>
                        <a:rPr lang="en-US" sz="1100" b="0" i="0" u="none" strike="noStrike" kern="1200" baseline="0" dirty="0">
                          <a:solidFill>
                            <a:srgbClr val="787878"/>
                          </a:solidFill>
                          <a:effectLst/>
                          <a:latin typeface="+mn-lt"/>
                          <a:ea typeface="+mn-ea"/>
                          <a:cs typeface="+mn-cs"/>
                        </a:rPr>
                        <a:t>49%</a:t>
                      </a:r>
                    </a:p>
                  </a:txBody>
                  <a:tcPr marL="7620" marR="7620" marT="7620" marB="0" anchor="ctr">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baseline="0" dirty="0">
                          <a:solidFill>
                            <a:srgbClr val="787878"/>
                          </a:solidFill>
                          <a:effectLst/>
                          <a:latin typeface="+mn-lt"/>
                          <a:ea typeface="+mn-ea"/>
                          <a:cs typeface="+mn-cs"/>
                        </a:rPr>
                        <a:t>43%</a:t>
                      </a:r>
                    </a:p>
                  </a:txBody>
                  <a:tcPr marL="7620" marR="7620" marT="7620" marB="0" anchor="ctr">
                    <a:lnT w="12700" cap="flat" cmpd="sng" algn="ctr">
                      <a:solidFill>
                        <a:schemeClr val="tx1"/>
                      </a:solidFill>
                      <a:prstDash val="dash"/>
                      <a:round/>
                      <a:headEnd type="none" w="med" len="med"/>
                      <a:tailEnd type="none" w="med" len="med"/>
                    </a:lnT>
                  </a:tcPr>
                </a:tc>
                <a:tc>
                  <a:txBody>
                    <a:bodyPr/>
                    <a:lstStyle/>
                    <a:p>
                      <a:pPr algn="ctr" fontAlgn="t"/>
                      <a:r>
                        <a:rPr lang="en-US" sz="1100" b="0" i="0" u="none" strike="noStrike" kern="1200" baseline="0" dirty="0">
                          <a:solidFill>
                            <a:srgbClr val="787878"/>
                          </a:solidFill>
                          <a:effectLst/>
                          <a:latin typeface="+mn-lt"/>
                          <a:ea typeface="+mn-ea"/>
                          <a:cs typeface="+mn-cs"/>
                        </a:rPr>
                        <a:t>49%</a:t>
                      </a:r>
                    </a:p>
                  </a:txBody>
                  <a:tcPr marL="7620" marR="7620" marT="7620" marB="0"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fontAlgn="t"/>
                      <a:r>
                        <a:rPr lang="en-US" sz="1100" b="1" i="0" u="none" strike="noStrike" kern="1200" baseline="0" dirty="0">
                          <a:solidFill>
                            <a:srgbClr val="787878"/>
                          </a:solidFill>
                          <a:effectLst/>
                          <a:latin typeface="+mn-lt"/>
                          <a:ea typeface="+mn-ea"/>
                          <a:cs typeface="+mn-cs"/>
                        </a:rPr>
                        <a:t>70%</a:t>
                      </a:r>
                      <a:r>
                        <a:rPr lang="en-US" sz="1100" b="1" i="0" u="none" strike="noStrike" kern="1200" baseline="30000" dirty="0">
                          <a:solidFill>
                            <a:srgbClr val="787878"/>
                          </a:solidFill>
                          <a:effectLst/>
                          <a:latin typeface="+mn-lt"/>
                          <a:ea typeface="+mn-ea"/>
                          <a:cs typeface="+mn-cs"/>
                        </a:rPr>
                        <a:t>C</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3132470888"/>
                  </a:ext>
                </a:extLst>
              </a:tr>
              <a:tr h="338436">
                <a:tc>
                  <a:txBody>
                    <a:bodyPr/>
                    <a:lstStyle/>
                    <a:p>
                      <a:pPr marL="91440"/>
                      <a:r>
                        <a:rPr lang="en-US" sz="1000" dirty="0">
                          <a:solidFill>
                            <a:srgbClr val="787878"/>
                          </a:solidFill>
                        </a:rPr>
                        <a:t>More dangerous to drive in states that have legalized marijuana than it is to drive in states where it is illegal</a:t>
                      </a:r>
                    </a:p>
                  </a:txBody>
                  <a:tcPr anchor="ctr"/>
                </a:tc>
                <a:tc>
                  <a:txBody>
                    <a:bodyPr/>
                    <a:lstStyle/>
                    <a:p>
                      <a:pPr algn="ctr" fontAlgn="t"/>
                      <a:r>
                        <a:rPr lang="en-US" sz="1100" b="0" i="0" u="none" strike="noStrike" kern="1200" baseline="0" dirty="0">
                          <a:solidFill>
                            <a:srgbClr val="787878"/>
                          </a:solidFill>
                          <a:effectLst/>
                          <a:latin typeface="+mn-lt"/>
                          <a:ea typeface="+mn-ea"/>
                          <a:cs typeface="+mn-cs"/>
                        </a:rPr>
                        <a:t>37%</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15%</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baseline="0" dirty="0">
                          <a:solidFill>
                            <a:srgbClr val="787878"/>
                          </a:solidFill>
                          <a:effectLst/>
                          <a:latin typeface="+mn-lt"/>
                          <a:ea typeface="+mn-ea"/>
                          <a:cs typeface="+mn-cs"/>
                        </a:rPr>
                        <a:t>44%</a:t>
                      </a:r>
                      <a:r>
                        <a:rPr lang="en-US" sz="1100" b="1" i="0" u="none" strike="noStrike" kern="1200" baseline="30000" dirty="0">
                          <a:solidFill>
                            <a:srgbClr val="787878"/>
                          </a:solidFill>
                          <a:effectLst/>
                          <a:latin typeface="+mn-lt"/>
                          <a:ea typeface="+mn-ea"/>
                          <a:cs typeface="+mn-cs"/>
                        </a:rPr>
                        <a:t>A</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baseline="0" dirty="0">
                          <a:solidFill>
                            <a:srgbClr val="787878"/>
                          </a:solidFill>
                          <a:effectLst/>
                          <a:latin typeface="+mn-lt"/>
                          <a:ea typeface="+mn-ea"/>
                          <a:cs typeface="+mn-cs"/>
                        </a:rPr>
                        <a:t>7%</a:t>
                      </a:r>
                    </a:p>
                  </a:txBody>
                  <a:tcPr marL="7620" marR="7620" marT="7620" marB="0" anchor="ctr">
                    <a:lnL w="12700" cap="flat" cmpd="sng" algn="ctr">
                      <a:solidFill>
                        <a:schemeClr val="tx1"/>
                      </a:solidFill>
                      <a:prstDash val="dash"/>
                      <a:round/>
                      <a:headEnd type="none" w="med" len="med"/>
                      <a:tailEnd type="none" w="med" len="med"/>
                    </a:lnL>
                  </a:tcPr>
                </a:tc>
                <a:tc>
                  <a:txBody>
                    <a:bodyPr/>
                    <a:lstStyle/>
                    <a:p>
                      <a:pPr algn="ctr" fontAlgn="t"/>
                      <a:r>
                        <a:rPr lang="en-US" sz="1100" b="0" i="0" u="none" strike="noStrike" kern="1200" baseline="0" dirty="0">
                          <a:solidFill>
                            <a:srgbClr val="787878"/>
                          </a:solidFill>
                          <a:effectLst/>
                          <a:latin typeface="+mn-lt"/>
                          <a:ea typeface="+mn-ea"/>
                          <a:cs typeface="+mn-cs"/>
                        </a:rPr>
                        <a:t>21%</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baseline="0" dirty="0">
                          <a:solidFill>
                            <a:srgbClr val="787878"/>
                          </a:solidFill>
                          <a:effectLst/>
                          <a:latin typeface="+mn-lt"/>
                          <a:ea typeface="+mn-ea"/>
                          <a:cs typeface="+mn-cs"/>
                        </a:rPr>
                        <a:t>21%</a:t>
                      </a:r>
                      <a:r>
                        <a:rPr lang="en-US" sz="1100" b="1" i="0" u="none" strike="noStrike" kern="1200" baseline="30000" dirty="0">
                          <a:solidFill>
                            <a:srgbClr val="787878"/>
                          </a:solidFill>
                          <a:effectLst/>
                          <a:latin typeface="+mn-lt"/>
                          <a:ea typeface="+mn-ea"/>
                          <a:cs typeface="+mn-cs"/>
                        </a:rPr>
                        <a:t>C</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788660944"/>
                  </a:ext>
                </a:extLst>
              </a:tr>
              <a:tr h="250357">
                <a:tc>
                  <a:txBody>
                    <a:bodyPr/>
                    <a:lstStyle/>
                    <a:p>
                      <a:pPr marL="0"/>
                      <a:r>
                        <a:rPr lang="en-US" sz="1000" dirty="0">
                          <a:solidFill>
                            <a:srgbClr val="787878"/>
                          </a:solidFill>
                        </a:rPr>
                        <a:t>Legal Penalty for Driving Under Influence of Marijuana Compared to Alcohol</a:t>
                      </a: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lnT w="12700" cap="flat" cmpd="sng" algn="ctr">
                      <a:solidFill>
                        <a:schemeClr val="tx1"/>
                      </a:solidFill>
                      <a:prstDash val="dash"/>
                      <a:round/>
                      <a:headEnd type="none" w="med" len="med"/>
                      <a:tailEnd type="none" w="med" len="med"/>
                    </a:lnT>
                  </a:tcPr>
                </a:tc>
                <a:tc>
                  <a:txBody>
                    <a:bodyPr/>
                    <a:lstStyle/>
                    <a:p>
                      <a:pPr algn="ctr"/>
                      <a:endParaRPr lang="en-US" sz="1100" b="0" i="0" u="none" strike="noStrike" kern="1200" baseline="0" dirty="0">
                        <a:solidFill>
                          <a:srgbClr val="787878"/>
                        </a:solidFill>
                        <a:effectLst/>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3040023540"/>
                  </a:ext>
                </a:extLst>
              </a:tr>
              <a:tr h="250357">
                <a:tc>
                  <a:txBody>
                    <a:bodyPr/>
                    <a:lstStyle/>
                    <a:p>
                      <a:pPr marL="91440"/>
                      <a:r>
                        <a:rPr lang="en-US" sz="1000" dirty="0">
                          <a:solidFill>
                            <a:srgbClr val="787878"/>
                          </a:solidFill>
                        </a:rPr>
                        <a:t>Greater than alcohol</a:t>
                      </a:r>
                    </a:p>
                  </a:txBody>
                  <a:tcPr anchor="ctr"/>
                </a:tc>
                <a:tc>
                  <a:txBody>
                    <a:bodyPr/>
                    <a:lstStyle/>
                    <a:p>
                      <a:pPr algn="ctr" fontAlgn="t"/>
                      <a:r>
                        <a:rPr lang="en-US" sz="1100" b="0" i="0" u="none" strike="noStrike" kern="1200" baseline="0" dirty="0">
                          <a:solidFill>
                            <a:srgbClr val="787878"/>
                          </a:solidFill>
                          <a:effectLst/>
                          <a:latin typeface="+mn-lt"/>
                          <a:ea typeface="+mn-ea"/>
                          <a:cs typeface="+mn-cs"/>
                        </a:rPr>
                        <a:t>10%</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12%</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10%</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baseline="0" dirty="0">
                          <a:solidFill>
                            <a:srgbClr val="787878"/>
                          </a:solidFill>
                          <a:effectLst/>
                          <a:latin typeface="+mn-lt"/>
                          <a:ea typeface="+mn-ea"/>
                          <a:cs typeface="+mn-cs"/>
                        </a:rPr>
                        <a:t>19%</a:t>
                      </a:r>
                      <a:r>
                        <a:rPr lang="en-US" sz="1100" b="1" i="0" u="none" strike="noStrike" kern="1200" baseline="30000" dirty="0">
                          <a:solidFill>
                            <a:srgbClr val="787878"/>
                          </a:solidFill>
                          <a:effectLst/>
                          <a:latin typeface="+mn-lt"/>
                          <a:ea typeface="+mn-ea"/>
                          <a:cs typeface="+mn-cs"/>
                        </a:rPr>
                        <a:t>DE</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baseline="0" dirty="0">
                          <a:solidFill>
                            <a:srgbClr val="787878"/>
                          </a:solidFill>
                          <a:effectLst/>
                          <a:latin typeface="+mn-lt"/>
                          <a:ea typeface="+mn-ea"/>
                          <a:cs typeface="+mn-cs"/>
                        </a:rPr>
                        <a:t>0%</a:t>
                      </a:r>
                    </a:p>
                  </a:txBody>
                  <a:tcPr marL="7620" marR="7620" marT="7620" marB="0" anchor="ctr">
                    <a:lnL w="12700" cap="flat" cmpd="sng" algn="ctr">
                      <a:solidFill>
                        <a:schemeClr val="tx1"/>
                      </a:solidFill>
                      <a:prstDash val="dash"/>
                      <a:round/>
                      <a:headEnd type="none" w="med" len="med"/>
                      <a:tailEnd type="none" w="med" len="med"/>
                    </a:lnL>
                  </a:tcPr>
                </a:tc>
                <a:tc>
                  <a:txBody>
                    <a:bodyPr/>
                    <a:lstStyle/>
                    <a:p>
                      <a:pPr algn="ctr" fontAlgn="t"/>
                      <a:r>
                        <a:rPr lang="en-US" sz="1100" b="0" i="0" u="none" strike="noStrike" kern="1200" baseline="0" dirty="0">
                          <a:solidFill>
                            <a:srgbClr val="787878"/>
                          </a:solidFill>
                          <a:effectLst/>
                          <a:latin typeface="+mn-lt"/>
                          <a:ea typeface="+mn-ea"/>
                          <a:cs typeface="+mn-cs"/>
                        </a:rPr>
                        <a:t>7%</a:t>
                      </a:r>
                    </a:p>
                  </a:txBody>
                  <a:tcPr marL="7620" marR="7620" marT="7620" marB="0" anchor="ctr"/>
                </a:tc>
                <a:extLst>
                  <a:ext uri="{0D108BD9-81ED-4DB2-BD59-A6C34878D82A}">
                    <a16:rowId xmlns:a16="http://schemas.microsoft.com/office/drawing/2014/main" val="406805872"/>
                  </a:ext>
                </a:extLst>
              </a:tr>
              <a:tr h="250357">
                <a:tc>
                  <a:txBody>
                    <a:bodyPr/>
                    <a:lstStyle/>
                    <a:p>
                      <a:pPr marL="91440"/>
                      <a:r>
                        <a:rPr lang="en-US" sz="1000" dirty="0">
                          <a:solidFill>
                            <a:srgbClr val="787878"/>
                          </a:solidFill>
                        </a:rPr>
                        <a:t>Equal to alcohol</a:t>
                      </a:r>
                    </a:p>
                  </a:txBody>
                  <a:tcPr anchor="ctr"/>
                </a:tc>
                <a:tc>
                  <a:txBody>
                    <a:bodyPr/>
                    <a:lstStyle/>
                    <a:p>
                      <a:pPr algn="ctr" fontAlgn="t"/>
                      <a:r>
                        <a:rPr lang="en-US" sz="1100" b="0" i="0" u="none" strike="noStrike" kern="1200" baseline="0" dirty="0">
                          <a:solidFill>
                            <a:srgbClr val="787878"/>
                          </a:solidFill>
                          <a:effectLst/>
                          <a:latin typeface="+mn-lt"/>
                          <a:ea typeface="+mn-ea"/>
                          <a:cs typeface="+mn-cs"/>
                        </a:rPr>
                        <a:t>57%</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53%</a:t>
                      </a:r>
                    </a:p>
                  </a:txBody>
                  <a:tcPr marL="7620" marR="7620" marT="7620" marB="0" anchor="ctr">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baseline="0" dirty="0">
                          <a:solidFill>
                            <a:srgbClr val="787878"/>
                          </a:solidFill>
                          <a:effectLst/>
                          <a:latin typeface="+mn-lt"/>
                          <a:ea typeface="+mn-ea"/>
                          <a:cs typeface="+mn-cs"/>
                        </a:rPr>
                        <a:t>58%</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45%</a:t>
                      </a:r>
                    </a:p>
                  </a:txBody>
                  <a:tcPr marL="7620" marR="7620" marT="7620" marB="0" anchor="ctr">
                    <a:lnT w="12700" cap="flat" cmpd="sng" algn="ctr">
                      <a:solidFill>
                        <a:schemeClr val="tx1"/>
                      </a:solidFill>
                      <a:prstDash val="dash"/>
                      <a:round/>
                      <a:headEnd type="none" w="med" len="med"/>
                      <a:tailEnd type="none" w="med" len="med"/>
                    </a:lnT>
                  </a:tcPr>
                </a:tc>
                <a:tc>
                  <a:txBody>
                    <a:bodyPr/>
                    <a:lstStyle/>
                    <a:p>
                      <a:pPr algn="ctr" fontAlgn="t"/>
                      <a:r>
                        <a:rPr lang="en-US" sz="1100" b="0" i="0" u="none" strike="noStrike" kern="1200" baseline="0" dirty="0">
                          <a:solidFill>
                            <a:srgbClr val="787878"/>
                          </a:solidFill>
                          <a:effectLst/>
                          <a:latin typeface="+mn-lt"/>
                          <a:ea typeface="+mn-ea"/>
                          <a:cs typeface="+mn-cs"/>
                        </a:rPr>
                        <a:t>64%</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56%</a:t>
                      </a:r>
                    </a:p>
                  </a:txBody>
                  <a:tcPr marL="7620" marR="7620" marT="7620" marB="0" anchor="ctr"/>
                </a:tc>
                <a:extLst>
                  <a:ext uri="{0D108BD9-81ED-4DB2-BD59-A6C34878D82A}">
                    <a16:rowId xmlns:a16="http://schemas.microsoft.com/office/drawing/2014/main" val="2906584200"/>
                  </a:ext>
                </a:extLst>
              </a:tr>
              <a:tr h="250357">
                <a:tc>
                  <a:txBody>
                    <a:bodyPr/>
                    <a:lstStyle/>
                    <a:p>
                      <a:pPr marL="91440"/>
                      <a:r>
                        <a:rPr lang="en-US" sz="1000" dirty="0">
                          <a:solidFill>
                            <a:srgbClr val="787878"/>
                          </a:solidFill>
                        </a:rPr>
                        <a:t>Less than alcohol</a:t>
                      </a:r>
                    </a:p>
                  </a:txBody>
                  <a:tcPr anchor="ctr"/>
                </a:tc>
                <a:tc>
                  <a:txBody>
                    <a:bodyPr/>
                    <a:lstStyle/>
                    <a:p>
                      <a:pPr algn="ctr" fontAlgn="t"/>
                      <a:r>
                        <a:rPr lang="en-US" sz="1100" b="0" i="0" u="none" strike="noStrike" kern="1200" baseline="0" dirty="0">
                          <a:solidFill>
                            <a:srgbClr val="787878"/>
                          </a:solidFill>
                          <a:effectLst/>
                          <a:latin typeface="+mn-lt"/>
                          <a:ea typeface="+mn-ea"/>
                          <a:cs typeface="+mn-cs"/>
                        </a:rPr>
                        <a:t>20%</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baseline="0" dirty="0">
                          <a:solidFill>
                            <a:srgbClr val="787878"/>
                          </a:solidFill>
                          <a:effectLst/>
                          <a:latin typeface="+mn-lt"/>
                          <a:ea typeface="+mn-ea"/>
                          <a:cs typeface="+mn-cs"/>
                        </a:rPr>
                        <a:t>28%</a:t>
                      </a:r>
                      <a:r>
                        <a:rPr lang="en-US" sz="1100" b="1" u="none" strike="noStrike" kern="1200" baseline="30000" dirty="0">
                          <a:solidFill>
                            <a:srgbClr val="787878"/>
                          </a:solidFill>
                          <a:effectLst/>
                          <a:latin typeface="+mn-lt"/>
                          <a:ea typeface="+mn-ea"/>
                          <a:cs typeface="+mn-cs"/>
                        </a:rPr>
                        <a:t>B</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baseline="0" dirty="0">
                          <a:solidFill>
                            <a:srgbClr val="787878"/>
                          </a:solidFill>
                          <a:effectLst/>
                          <a:latin typeface="+mn-lt"/>
                          <a:ea typeface="+mn-ea"/>
                          <a:cs typeface="+mn-cs"/>
                        </a:rPr>
                        <a:t>18%</a:t>
                      </a:r>
                    </a:p>
                  </a:txBody>
                  <a:tcPr marL="7620" marR="7620" marT="7620" marB="0" anchor="ctr">
                    <a:lnL w="12700" cap="flat" cmpd="sng" algn="ctr">
                      <a:solidFill>
                        <a:schemeClr val="tx1"/>
                      </a:solidFill>
                      <a:prstDash val="dash"/>
                      <a:round/>
                      <a:headEnd type="none" w="med" len="med"/>
                      <a:tailEnd type="none" w="med" len="med"/>
                    </a:lnL>
                  </a:tcPr>
                </a:tc>
                <a:tc>
                  <a:txBody>
                    <a:bodyPr/>
                    <a:lstStyle/>
                    <a:p>
                      <a:pPr algn="ctr" fontAlgn="t"/>
                      <a:r>
                        <a:rPr lang="en-US" sz="1100" b="0" i="0" u="none" strike="noStrike" kern="1200" baseline="0" dirty="0">
                          <a:solidFill>
                            <a:srgbClr val="787878"/>
                          </a:solidFill>
                          <a:effectLst/>
                          <a:latin typeface="+mn-lt"/>
                          <a:ea typeface="+mn-ea"/>
                          <a:cs typeface="+mn-cs"/>
                        </a:rPr>
                        <a:t>28%</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33%</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27%</a:t>
                      </a:r>
                    </a:p>
                  </a:txBody>
                  <a:tcPr marL="7620" marR="7620" marT="7620" marB="0" anchor="ctr"/>
                </a:tc>
                <a:extLst>
                  <a:ext uri="{0D108BD9-81ED-4DB2-BD59-A6C34878D82A}">
                    <a16:rowId xmlns:a16="http://schemas.microsoft.com/office/drawing/2014/main" val="1392974711"/>
                  </a:ext>
                </a:extLst>
              </a:tr>
              <a:tr h="282701">
                <a:tc>
                  <a:txBody>
                    <a:bodyPr/>
                    <a:lstStyle/>
                    <a:p>
                      <a:pPr marL="91440"/>
                      <a:r>
                        <a:rPr lang="en-US" sz="1000" dirty="0">
                          <a:solidFill>
                            <a:srgbClr val="787878"/>
                          </a:solidFill>
                        </a:rPr>
                        <a:t>No penalty for driving under influence of marijuana</a:t>
                      </a:r>
                    </a:p>
                  </a:txBody>
                  <a:tcPr anchor="ctr"/>
                </a:tc>
                <a:tc>
                  <a:txBody>
                    <a:bodyPr/>
                    <a:lstStyle/>
                    <a:p>
                      <a:pPr algn="ctr" fontAlgn="t"/>
                      <a:r>
                        <a:rPr lang="en-US" sz="1100" b="0" i="0" u="none" strike="noStrike" kern="1200" baseline="0" dirty="0">
                          <a:solidFill>
                            <a:srgbClr val="787878"/>
                          </a:solidFill>
                          <a:effectLst/>
                          <a:latin typeface="+mn-lt"/>
                          <a:ea typeface="+mn-ea"/>
                          <a:cs typeface="+mn-cs"/>
                        </a:rPr>
                        <a:t>12%</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7%</a:t>
                      </a:r>
                    </a:p>
                  </a:txBody>
                  <a:tcPr marL="7620" marR="7620" marT="7620" marB="0" anchor="ctr">
                    <a:lnT w="12700" cap="flat" cmpd="sng" algn="ctr">
                      <a:solidFill>
                        <a:schemeClr val="tx1"/>
                      </a:solidFill>
                      <a:prstDash val="dash"/>
                      <a:round/>
                      <a:headEnd type="none" w="med" len="med"/>
                      <a:tailEnd type="none" w="med" len="med"/>
                    </a:lnT>
                  </a:tcPr>
                </a:tc>
                <a:tc>
                  <a:txBody>
                    <a:bodyPr/>
                    <a:lstStyle/>
                    <a:p>
                      <a:pPr algn="ctr" fontAlgn="t"/>
                      <a:r>
                        <a:rPr lang="en-US" sz="1100" b="0" i="0" u="none" strike="noStrike" kern="1200" baseline="0" dirty="0">
                          <a:solidFill>
                            <a:srgbClr val="787878"/>
                          </a:solidFill>
                          <a:effectLst/>
                          <a:latin typeface="+mn-lt"/>
                          <a:ea typeface="+mn-ea"/>
                          <a:cs typeface="+mn-cs"/>
                        </a:rPr>
                        <a:t>14%</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8%</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3%</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10%</a:t>
                      </a:r>
                    </a:p>
                  </a:txBody>
                  <a:tcPr marL="7620" marR="7620" marT="7620" marB="0" anchor="ctr"/>
                </a:tc>
                <a:extLst>
                  <a:ext uri="{0D108BD9-81ED-4DB2-BD59-A6C34878D82A}">
                    <a16:rowId xmlns:a16="http://schemas.microsoft.com/office/drawing/2014/main" val="2036632725"/>
                  </a:ext>
                </a:extLst>
              </a:tr>
              <a:tr h="338436">
                <a:tc>
                  <a:txBody>
                    <a:bodyPr/>
                    <a:lstStyle/>
                    <a:p>
                      <a:pPr marL="0"/>
                      <a:r>
                        <a:rPr lang="en-US" sz="1000" dirty="0">
                          <a:solidFill>
                            <a:srgbClr val="787878"/>
                          </a:solidFill>
                        </a:rPr>
                        <a:t>Belief that if Pulled Over a Police Officer would try to determine if under the influence</a:t>
                      </a: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386536491"/>
                  </a:ext>
                </a:extLst>
              </a:tr>
              <a:tr h="250357">
                <a:tc>
                  <a:txBody>
                    <a:bodyPr/>
                    <a:lstStyle/>
                    <a:p>
                      <a:pPr marL="91440"/>
                      <a:r>
                        <a:rPr lang="en-US" sz="1000" dirty="0">
                          <a:solidFill>
                            <a:srgbClr val="787878"/>
                          </a:solidFill>
                        </a:rPr>
                        <a:t>Actively try to determine if that person was under the influence of marijuana</a:t>
                      </a:r>
                    </a:p>
                  </a:txBody>
                  <a:tcPr anchor="ctr"/>
                </a:tc>
                <a:tc>
                  <a:txBody>
                    <a:bodyPr/>
                    <a:lstStyle/>
                    <a:p>
                      <a:pPr algn="ctr"/>
                      <a:r>
                        <a:rPr lang="en-US" sz="1100" b="0" i="0" u="none" strike="noStrike" kern="1200" baseline="0" dirty="0">
                          <a:solidFill>
                            <a:srgbClr val="787878"/>
                          </a:solidFill>
                          <a:effectLst/>
                          <a:latin typeface="+mn-lt"/>
                          <a:ea typeface="+mn-ea"/>
                          <a:cs typeface="+mn-cs"/>
                        </a:rPr>
                        <a:t>76%</a:t>
                      </a:r>
                    </a:p>
                  </a:txBody>
                  <a:tcPr anchor="ctr"/>
                </a:tc>
                <a:tc>
                  <a:txBody>
                    <a:bodyPr/>
                    <a:lstStyle/>
                    <a:p>
                      <a:pPr algn="ctr" fontAlgn="t"/>
                      <a:r>
                        <a:rPr lang="en-US" sz="1100" b="0" i="0" u="none" strike="noStrike" kern="1200" baseline="0" dirty="0">
                          <a:solidFill>
                            <a:srgbClr val="787878"/>
                          </a:solidFill>
                          <a:effectLst/>
                          <a:latin typeface="+mn-lt"/>
                          <a:ea typeface="+mn-ea"/>
                          <a:cs typeface="+mn-cs"/>
                        </a:rPr>
                        <a:t>73%</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76%</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65%</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74%</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baseline="0" dirty="0">
                          <a:solidFill>
                            <a:srgbClr val="787878"/>
                          </a:solidFill>
                          <a:effectLst/>
                          <a:latin typeface="+mn-lt"/>
                          <a:ea typeface="+mn-ea"/>
                          <a:cs typeface="+mn-cs"/>
                        </a:rPr>
                        <a:t>84%</a:t>
                      </a:r>
                      <a:r>
                        <a:rPr lang="en-US" sz="1100" b="1" i="0" u="none" strike="noStrike" kern="1200" baseline="30000" dirty="0">
                          <a:solidFill>
                            <a:srgbClr val="787878"/>
                          </a:solidFill>
                          <a:effectLst/>
                          <a:latin typeface="+mn-lt"/>
                          <a:ea typeface="+mn-ea"/>
                          <a:cs typeface="+mn-cs"/>
                        </a:rPr>
                        <a:t>C</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132533233"/>
                  </a:ext>
                </a:extLst>
              </a:tr>
              <a:tr h="250357">
                <a:tc>
                  <a:txBody>
                    <a:bodyPr/>
                    <a:lstStyle/>
                    <a:p>
                      <a:pPr marL="0"/>
                      <a:r>
                        <a:rPr lang="en-US" sz="1000" dirty="0">
                          <a:solidFill>
                            <a:srgbClr val="787878"/>
                          </a:solidFill>
                        </a:rPr>
                        <a:t>Believe a Police Officer can tell is someone is under the influence of marijuana</a:t>
                      </a: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tc>
                <a:tc>
                  <a:txBody>
                    <a:bodyPr/>
                    <a:lstStyle/>
                    <a:p>
                      <a:pPr algn="ctr"/>
                      <a:endParaRPr lang="en-US" sz="1100" b="0" i="0" u="none" strike="noStrike" kern="1200" baseline="0" dirty="0">
                        <a:solidFill>
                          <a:srgbClr val="787878"/>
                        </a:solidFill>
                        <a:effectLst/>
                        <a:latin typeface="+mn-lt"/>
                        <a:ea typeface="+mn-ea"/>
                        <a:cs typeface="+mn-cs"/>
                      </a:endParaRP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517060972"/>
                  </a:ext>
                </a:extLst>
              </a:tr>
              <a:tr h="250357">
                <a:tc>
                  <a:txBody>
                    <a:bodyPr/>
                    <a:lstStyle/>
                    <a:p>
                      <a:pPr marL="91440"/>
                      <a:r>
                        <a:rPr lang="en-US" sz="1000" dirty="0">
                          <a:solidFill>
                            <a:srgbClr val="787878"/>
                          </a:solidFill>
                        </a:rPr>
                        <a:t>Yes</a:t>
                      </a:r>
                    </a:p>
                  </a:txBody>
                  <a:tcPr anchor="ctr"/>
                </a:tc>
                <a:tc>
                  <a:txBody>
                    <a:bodyPr/>
                    <a:lstStyle/>
                    <a:p>
                      <a:pPr algn="ctr" fontAlgn="t"/>
                      <a:r>
                        <a:rPr lang="en-US" sz="1100" b="0" i="0" u="none" strike="noStrike" kern="1200" baseline="0" dirty="0">
                          <a:solidFill>
                            <a:srgbClr val="787878"/>
                          </a:solidFill>
                          <a:effectLst/>
                          <a:latin typeface="+mn-lt"/>
                          <a:ea typeface="+mn-ea"/>
                          <a:cs typeface="+mn-cs"/>
                        </a:rPr>
                        <a:t>38%</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41%</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37%</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49%</a:t>
                      </a:r>
                    </a:p>
                  </a:txBody>
                  <a:tcPr marL="7620" marR="7620" marT="7620" marB="0" anchor="ctr">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baseline="0" dirty="0">
                          <a:solidFill>
                            <a:srgbClr val="787878"/>
                          </a:solidFill>
                          <a:effectLst/>
                          <a:latin typeface="+mn-lt"/>
                          <a:ea typeface="+mn-ea"/>
                          <a:cs typeface="+mn-cs"/>
                        </a:rPr>
                        <a:t>40%</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39%</a:t>
                      </a:r>
                    </a:p>
                  </a:txBody>
                  <a:tcPr marL="7620" marR="7620" marT="7620" marB="0" anchor="ctr"/>
                </a:tc>
                <a:extLst>
                  <a:ext uri="{0D108BD9-81ED-4DB2-BD59-A6C34878D82A}">
                    <a16:rowId xmlns:a16="http://schemas.microsoft.com/office/drawing/2014/main" val="1230282895"/>
                  </a:ext>
                </a:extLst>
              </a:tr>
              <a:tr h="250357">
                <a:tc>
                  <a:txBody>
                    <a:bodyPr/>
                    <a:lstStyle/>
                    <a:p>
                      <a:pPr marL="91440"/>
                      <a:r>
                        <a:rPr lang="en-US" sz="1000" dirty="0">
                          <a:solidFill>
                            <a:srgbClr val="787878"/>
                          </a:solidFill>
                        </a:rPr>
                        <a:t>No</a:t>
                      </a:r>
                    </a:p>
                  </a:txBody>
                  <a:tcPr anchor="ctr"/>
                </a:tc>
                <a:tc>
                  <a:txBody>
                    <a:bodyPr/>
                    <a:lstStyle/>
                    <a:p>
                      <a:pPr algn="ctr" fontAlgn="t"/>
                      <a:r>
                        <a:rPr lang="en-US" sz="1100" b="0" i="0" u="none" strike="noStrike" kern="1200" baseline="0" dirty="0">
                          <a:solidFill>
                            <a:srgbClr val="787878"/>
                          </a:solidFill>
                          <a:effectLst/>
                          <a:latin typeface="+mn-lt"/>
                          <a:ea typeface="+mn-ea"/>
                          <a:cs typeface="+mn-cs"/>
                        </a:rPr>
                        <a:t>24%</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27%</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22%</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baseline="0" dirty="0">
                          <a:solidFill>
                            <a:srgbClr val="787878"/>
                          </a:solidFill>
                          <a:effectLst/>
                          <a:latin typeface="+mn-lt"/>
                          <a:ea typeface="+mn-ea"/>
                          <a:cs typeface="+mn-cs"/>
                        </a:rPr>
                        <a:t>33%</a:t>
                      </a:r>
                      <a:r>
                        <a:rPr lang="en-US" sz="1100" b="1" u="none" strike="noStrike" kern="1200" baseline="30000" dirty="0">
                          <a:solidFill>
                            <a:srgbClr val="787878"/>
                          </a:solidFill>
                          <a:effectLst/>
                          <a:latin typeface="+mn-lt"/>
                          <a:ea typeface="+mn-ea"/>
                          <a:cs typeface="+mn-cs"/>
                        </a:rPr>
                        <a:t>B</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t"/>
                      <a:r>
                        <a:rPr lang="en-US" sz="1100" b="0" i="0" u="none" strike="noStrike" kern="1200" baseline="0" dirty="0">
                          <a:solidFill>
                            <a:srgbClr val="787878"/>
                          </a:solidFill>
                          <a:effectLst/>
                          <a:latin typeface="+mn-lt"/>
                          <a:ea typeface="+mn-ea"/>
                          <a:cs typeface="+mn-cs"/>
                        </a:rPr>
                        <a:t>30%</a:t>
                      </a:r>
                    </a:p>
                  </a:txBody>
                  <a:tcPr marL="7620" marR="7620" marT="7620" marB="0" anchor="ctr">
                    <a:lnL w="12700" cap="flat" cmpd="sng" algn="ctr">
                      <a:solidFill>
                        <a:schemeClr val="tx1"/>
                      </a:solidFill>
                      <a:prstDash val="dash"/>
                      <a:round/>
                      <a:headEnd type="none" w="med" len="med"/>
                      <a:tailEnd type="none" w="med" len="med"/>
                    </a:lnL>
                  </a:tcPr>
                </a:tc>
                <a:tc>
                  <a:txBody>
                    <a:bodyPr/>
                    <a:lstStyle/>
                    <a:p>
                      <a:pPr algn="ctr" fontAlgn="t"/>
                      <a:r>
                        <a:rPr lang="en-US" sz="1100" b="0" i="0" u="none" strike="noStrike" kern="1200" baseline="0" dirty="0">
                          <a:solidFill>
                            <a:srgbClr val="787878"/>
                          </a:solidFill>
                          <a:effectLst/>
                          <a:latin typeface="+mn-lt"/>
                          <a:ea typeface="+mn-ea"/>
                          <a:cs typeface="+mn-cs"/>
                        </a:rPr>
                        <a:t>16%</a:t>
                      </a:r>
                    </a:p>
                  </a:txBody>
                  <a:tcPr marL="7620" marR="7620" marT="7620" marB="0"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3120229334"/>
                  </a:ext>
                </a:extLst>
              </a:tr>
              <a:tr h="250357">
                <a:tc>
                  <a:txBody>
                    <a:bodyPr/>
                    <a:lstStyle/>
                    <a:p>
                      <a:pPr marL="91440"/>
                      <a:r>
                        <a:rPr lang="en-US" sz="1000" dirty="0">
                          <a:solidFill>
                            <a:srgbClr val="787878"/>
                          </a:solidFill>
                        </a:rPr>
                        <a:t>Don’t know</a:t>
                      </a:r>
                    </a:p>
                  </a:txBody>
                  <a:tcPr anchor="ctr"/>
                </a:tc>
                <a:tc>
                  <a:txBody>
                    <a:bodyPr/>
                    <a:lstStyle/>
                    <a:p>
                      <a:pPr algn="ctr" fontAlgn="t"/>
                      <a:r>
                        <a:rPr lang="en-US" sz="1100" b="0" i="0" u="none" strike="noStrike" kern="1200" baseline="0" dirty="0">
                          <a:solidFill>
                            <a:srgbClr val="787878"/>
                          </a:solidFill>
                          <a:effectLst/>
                          <a:latin typeface="+mn-lt"/>
                          <a:ea typeface="+mn-ea"/>
                          <a:cs typeface="+mn-cs"/>
                        </a:rPr>
                        <a:t>38%</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32%</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40%</a:t>
                      </a:r>
                    </a:p>
                  </a:txBody>
                  <a:tcPr marL="7620" marR="7620" marT="7620" marB="0" anchor="ctr"/>
                </a:tc>
                <a:tc>
                  <a:txBody>
                    <a:bodyPr/>
                    <a:lstStyle/>
                    <a:p>
                      <a:pPr algn="ctr" fontAlgn="t"/>
                      <a:r>
                        <a:rPr lang="en-US" sz="1100" b="0" i="0" u="none" strike="noStrike" kern="1200" baseline="0" dirty="0">
                          <a:solidFill>
                            <a:srgbClr val="787878"/>
                          </a:solidFill>
                          <a:effectLst/>
                          <a:latin typeface="+mn-lt"/>
                          <a:ea typeface="+mn-ea"/>
                          <a:cs typeface="+mn-cs"/>
                        </a:rPr>
                        <a:t>19%</a:t>
                      </a:r>
                    </a:p>
                  </a:txBody>
                  <a:tcPr marL="7620" marR="7620" marT="7620" marB="0" anchor="ctr">
                    <a:lnT w="12700" cap="flat" cmpd="sng" algn="ctr">
                      <a:solidFill>
                        <a:schemeClr val="tx1"/>
                      </a:solidFill>
                      <a:prstDash val="dash"/>
                      <a:round/>
                      <a:headEnd type="none" w="med" len="med"/>
                      <a:tailEnd type="none" w="med" len="med"/>
                    </a:lnT>
                  </a:tcPr>
                </a:tc>
                <a:tc>
                  <a:txBody>
                    <a:bodyPr/>
                    <a:lstStyle/>
                    <a:p>
                      <a:pPr algn="ctr" fontAlgn="t"/>
                      <a:r>
                        <a:rPr lang="en-US" sz="1100" b="0" i="0" u="none" strike="noStrike" kern="1200" baseline="0" dirty="0">
                          <a:solidFill>
                            <a:srgbClr val="787878"/>
                          </a:solidFill>
                          <a:effectLst/>
                          <a:latin typeface="+mn-lt"/>
                          <a:ea typeface="+mn-ea"/>
                          <a:cs typeface="+mn-cs"/>
                        </a:rPr>
                        <a:t>30%</a:t>
                      </a:r>
                    </a:p>
                  </a:txBody>
                  <a:tcPr marL="7620" marR="7620" marT="7620" marB="0" anchor="ctr">
                    <a:lnR w="12700" cap="flat" cmpd="sng" algn="ctr">
                      <a:solidFill>
                        <a:schemeClr val="tx1"/>
                      </a:solidFill>
                      <a:prstDash val="dash"/>
                      <a:round/>
                      <a:headEnd type="none" w="med" len="med"/>
                      <a:tailEnd type="none" w="med" len="med"/>
                    </a:lnR>
                  </a:tcPr>
                </a:tc>
                <a:tc>
                  <a:txBody>
                    <a:bodyPr/>
                    <a:lstStyle/>
                    <a:p>
                      <a:pPr algn="ctr" fontAlgn="t"/>
                      <a:r>
                        <a:rPr lang="en-US" sz="1100" b="1" i="0" u="none" strike="noStrike" kern="1200" baseline="0" dirty="0">
                          <a:solidFill>
                            <a:srgbClr val="787878"/>
                          </a:solidFill>
                          <a:effectLst/>
                          <a:latin typeface="+mn-lt"/>
                          <a:ea typeface="+mn-ea"/>
                          <a:cs typeface="+mn-cs"/>
                        </a:rPr>
                        <a:t>44%</a:t>
                      </a:r>
                      <a:r>
                        <a:rPr lang="en-US" sz="1100" b="1" i="0" u="none" strike="noStrike" kern="1200" baseline="30000" dirty="0">
                          <a:solidFill>
                            <a:srgbClr val="787878"/>
                          </a:solidFill>
                          <a:effectLst/>
                          <a:latin typeface="+mn-lt"/>
                          <a:ea typeface="+mn-ea"/>
                          <a:cs typeface="+mn-cs"/>
                        </a:rPr>
                        <a:t>C</a:t>
                      </a:r>
                      <a:endParaRPr lang="en-US" sz="1100" b="1" i="0" u="none" strike="noStrike" kern="1200" baseline="0" dirty="0">
                        <a:solidFill>
                          <a:srgbClr val="787878"/>
                        </a:solidFill>
                        <a:effectLst/>
                        <a:latin typeface="+mn-lt"/>
                        <a:ea typeface="+mn-ea"/>
                        <a:cs typeface="+mn-cs"/>
                      </a:endParaRPr>
                    </a:p>
                  </a:txBody>
                  <a:tcPr marL="7620" marR="7620" marT="7620" marB="0"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234564305"/>
                  </a:ext>
                </a:extLst>
              </a:tr>
            </a:tbl>
          </a:graphicData>
        </a:graphic>
      </p:graphicFrame>
      <p:sp>
        <p:nvSpPr>
          <p:cNvPr id="4" name="Rectangle 3">
            <a:extLst>
              <a:ext uri="{FF2B5EF4-FFF2-40B4-BE49-F238E27FC236}">
                <a16:creationId xmlns:a16="http://schemas.microsoft.com/office/drawing/2014/main" id="{6B267AE2-AFB3-40E5-8C61-C0238ABC7A09}"/>
              </a:ext>
            </a:extLst>
          </p:cNvPr>
          <p:cNvSpPr/>
          <p:nvPr/>
        </p:nvSpPr>
        <p:spPr>
          <a:xfrm>
            <a:off x="11031279" y="6493913"/>
            <a:ext cx="1141659" cy="215444"/>
          </a:xfrm>
          <a:prstGeom prst="rect">
            <a:avLst/>
          </a:prstGeom>
        </p:spPr>
        <p:txBody>
          <a:bodyPr wrap="none">
            <a:spAutoFit/>
          </a:bodyPr>
          <a:lstStyle/>
          <a:p>
            <a:r>
              <a:rPr lang="en-US" sz="800" baseline="30000" dirty="0">
                <a:solidFill>
                  <a:srgbClr val="787878"/>
                </a:solidFill>
              </a:rPr>
              <a:t>+ </a:t>
            </a:r>
            <a:r>
              <a:rPr lang="en-US" sz="800" i="1" dirty="0">
                <a:solidFill>
                  <a:srgbClr val="787878"/>
                </a:solidFill>
              </a:rPr>
              <a:t>Caution: Small base</a:t>
            </a:r>
          </a:p>
        </p:txBody>
      </p:sp>
      <p:sp>
        <p:nvSpPr>
          <p:cNvPr id="8" name="Rectangle 7">
            <a:extLst>
              <a:ext uri="{FF2B5EF4-FFF2-40B4-BE49-F238E27FC236}">
                <a16:creationId xmlns:a16="http://schemas.microsoft.com/office/drawing/2014/main" id="{67F9FE5B-369C-4095-8513-3657503823DB}"/>
              </a:ext>
            </a:extLst>
          </p:cNvPr>
          <p:cNvSpPr/>
          <p:nvPr/>
        </p:nvSpPr>
        <p:spPr>
          <a:xfrm flipH="1">
            <a:off x="8632272" y="6334759"/>
            <a:ext cx="3540666" cy="215444"/>
          </a:xfrm>
          <a:prstGeom prst="rect">
            <a:avLst/>
          </a:prstGeom>
        </p:spPr>
        <p:txBody>
          <a:bodyPr wrap="square">
            <a:spAutoFit/>
          </a:bodyPr>
          <a:lstStyle/>
          <a:p>
            <a:pPr marL="342900" indent="-342900" algn="r" fontAlgn="base">
              <a:spcBef>
                <a:spcPct val="0"/>
              </a:spcBef>
              <a:spcAft>
                <a:spcPct val="0"/>
              </a:spcAft>
              <a:tabLst>
                <a:tab pos="346075" algn="l"/>
              </a:tabLst>
            </a:pPr>
            <a:r>
              <a:rPr lang="en-US" sz="800" i="1" dirty="0">
                <a:solidFill>
                  <a:srgbClr val="787878"/>
                </a:solidFill>
                <a:ea typeface="ＭＳ Ｐゴシック" charset="0"/>
                <a:sym typeface="Symbol" pitchFamily="18" charset="2"/>
              </a:rPr>
              <a:t>A/B, C/D/E Denotes Significance at the 95% confidence level</a:t>
            </a:r>
            <a:endParaRPr lang="en-US" sz="800" i="1" dirty="0">
              <a:solidFill>
                <a:srgbClr val="787878"/>
              </a:solidFill>
              <a:ea typeface="ＭＳ Ｐゴシック" charset="0"/>
            </a:endParaRPr>
          </a:p>
        </p:txBody>
      </p:sp>
      <p:sp>
        <p:nvSpPr>
          <p:cNvPr id="2" name="TextBox 1">
            <a:extLst>
              <a:ext uri="{FF2B5EF4-FFF2-40B4-BE49-F238E27FC236}">
                <a16:creationId xmlns:a16="http://schemas.microsoft.com/office/drawing/2014/main" id="{B40DD5FA-C873-0784-B756-42CCD5CA8636}"/>
              </a:ext>
            </a:extLst>
          </p:cNvPr>
          <p:cNvSpPr txBox="1"/>
          <p:nvPr/>
        </p:nvSpPr>
        <p:spPr>
          <a:xfrm>
            <a:off x="11419" y="6211669"/>
            <a:ext cx="12183209" cy="646331"/>
          </a:xfrm>
          <a:prstGeom prst="rect">
            <a:avLst/>
          </a:prstGeom>
          <a:noFill/>
        </p:spPr>
        <p:txBody>
          <a:bodyPr wrap="square" rtlCol="0">
            <a:spAutoFit/>
          </a:bodyPr>
          <a:lstStyle/>
          <a:p>
            <a:r>
              <a:rPr lang="en-US" sz="900" dirty="0">
                <a:solidFill>
                  <a:srgbClr val="787878"/>
                </a:solidFill>
              </a:rPr>
              <a:t>Q15. A number of states have already legalized marijuana.  Do you feel driving on roads in these states is safer, about the same, or less safe than driving in states where marijuana remains illegal? </a:t>
            </a:r>
            <a:r>
              <a:rPr lang="en-US" sz="900" i="1" dirty="0">
                <a:solidFill>
                  <a:srgbClr val="787878"/>
                </a:solidFill>
              </a:rPr>
              <a:t>Base: Total Respondents (n=783)</a:t>
            </a:r>
            <a:r>
              <a:rPr lang="en-US" sz="900" dirty="0">
                <a:solidFill>
                  <a:srgbClr val="787878"/>
                </a:solidFill>
              </a:rPr>
              <a:t> </a:t>
            </a:r>
          </a:p>
          <a:p>
            <a:r>
              <a:rPr lang="en-US" sz="900" dirty="0">
                <a:solidFill>
                  <a:srgbClr val="787878"/>
                </a:solidFill>
              </a:rPr>
              <a:t>Q20. Compared to alcohol, is the legal penalty for driving while under the influence of marijuana…? </a:t>
            </a:r>
            <a:r>
              <a:rPr lang="en-US" sz="900" i="1" dirty="0">
                <a:solidFill>
                  <a:srgbClr val="787878"/>
                </a:solidFill>
              </a:rPr>
              <a:t>Base: Total Respondents (n=783)</a:t>
            </a:r>
          </a:p>
          <a:p>
            <a:r>
              <a:rPr lang="en-US" sz="900" dirty="0">
                <a:solidFill>
                  <a:srgbClr val="787878"/>
                </a:solidFill>
              </a:rPr>
              <a:t>Q21. If a police officer pulled someone over, do you believe the police officer would actively try to determine if that person was under the influence of (PN: INSERT ITEM), or not? </a:t>
            </a:r>
            <a:r>
              <a:rPr lang="en-US" sz="900" i="1" dirty="0">
                <a:solidFill>
                  <a:srgbClr val="787878"/>
                </a:solidFill>
              </a:rPr>
              <a:t>Base: Total Respondents (n=783)</a:t>
            </a:r>
            <a:endParaRPr lang="en-US" sz="900" dirty="0">
              <a:solidFill>
                <a:srgbClr val="787878"/>
              </a:solidFill>
            </a:endParaRPr>
          </a:p>
          <a:p>
            <a:r>
              <a:rPr lang="en-US" sz="900" dirty="0">
                <a:solidFill>
                  <a:srgbClr val="787878"/>
                </a:solidFill>
              </a:rPr>
              <a:t>Q22. Assuming that the person and their vehicle do not smell like marijuana, do you believe a police officer can still tell if someone is under the influence of marijuana upon pulling them over, or not? </a:t>
            </a:r>
            <a:r>
              <a:rPr lang="en-US" sz="900" i="1" dirty="0">
                <a:solidFill>
                  <a:srgbClr val="787878"/>
                </a:solidFill>
              </a:rPr>
              <a:t>Base: Total Respondents (n=783)</a:t>
            </a:r>
            <a:endParaRPr lang="en-US" sz="900" dirty="0">
              <a:solidFill>
                <a:srgbClr val="787878"/>
              </a:solidFill>
            </a:endParaRPr>
          </a:p>
        </p:txBody>
      </p:sp>
    </p:spTree>
    <p:extLst>
      <p:ext uri="{BB962C8B-B14F-4D97-AF65-F5344CB8AC3E}">
        <p14:creationId xmlns:p14="http://schemas.microsoft.com/office/powerpoint/2010/main" val="34655248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D54EE-BA76-4F26-ABA0-DAB654DC7C8E}"/>
              </a:ext>
            </a:extLst>
          </p:cNvPr>
          <p:cNvSpPr>
            <a:spLocks noGrp="1"/>
          </p:cNvSpPr>
          <p:nvPr>
            <p:ph type="title"/>
          </p:nvPr>
        </p:nvSpPr>
        <p:spPr/>
        <p:txBody>
          <a:bodyPr/>
          <a:lstStyle/>
          <a:p>
            <a:r>
              <a:rPr lang="en-US" dirty="0"/>
              <a:t>Appendix C – Net Impact Score, Persuasion Score, and Correlations</a:t>
            </a:r>
          </a:p>
        </p:txBody>
      </p:sp>
    </p:spTree>
    <p:extLst>
      <p:ext uri="{BB962C8B-B14F-4D97-AF65-F5344CB8AC3E}">
        <p14:creationId xmlns:p14="http://schemas.microsoft.com/office/powerpoint/2010/main" val="474515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C771-6DE8-4693-837F-F50931D356EB}"/>
              </a:ext>
            </a:extLst>
          </p:cNvPr>
          <p:cNvSpPr>
            <a:spLocks noGrp="1"/>
          </p:cNvSpPr>
          <p:nvPr>
            <p:ph type="title"/>
          </p:nvPr>
        </p:nvSpPr>
        <p:spPr>
          <a:xfrm>
            <a:off x="252919" y="1123837"/>
            <a:ext cx="2947482" cy="4601183"/>
          </a:xfrm>
        </p:spPr>
        <p:txBody>
          <a:bodyPr/>
          <a:lstStyle/>
          <a:p>
            <a:r>
              <a:rPr lang="en-US" dirty="0"/>
              <a:t>In order to evaluate the impact of the policy statements, we created a net impact score and persuasion score.</a:t>
            </a:r>
          </a:p>
        </p:txBody>
      </p:sp>
      <p:sp>
        <p:nvSpPr>
          <p:cNvPr id="3" name="Content Placeholder 2">
            <a:extLst>
              <a:ext uri="{FF2B5EF4-FFF2-40B4-BE49-F238E27FC236}">
                <a16:creationId xmlns:a16="http://schemas.microsoft.com/office/drawing/2014/main" id="{AF5D834B-496D-445B-8F77-DF4565C6C43B}"/>
              </a:ext>
            </a:extLst>
          </p:cNvPr>
          <p:cNvSpPr>
            <a:spLocks noGrp="1"/>
          </p:cNvSpPr>
          <p:nvPr>
            <p:ph idx="1"/>
          </p:nvPr>
        </p:nvSpPr>
        <p:spPr>
          <a:xfrm>
            <a:off x="3606182" y="1021543"/>
            <a:ext cx="7630474" cy="5330952"/>
          </a:xfrm>
        </p:spPr>
        <p:txBody>
          <a:bodyPr>
            <a:normAutofit/>
          </a:bodyPr>
          <a:lstStyle/>
          <a:p>
            <a:r>
              <a:rPr lang="en-US" dirty="0"/>
              <a:t>Net Impact Score = (Very + Somewhat Persuasive) – (Not Very + Not at all Persuasive)</a:t>
            </a:r>
          </a:p>
          <a:p>
            <a:pPr lvl="1"/>
            <a:r>
              <a:rPr lang="en-US" dirty="0"/>
              <a:t>For example: It could cost a person up to $10,000 in fines, court costs, and legal fees if convicted of operating a motor vehicle under the influence of marijuana.</a:t>
            </a:r>
          </a:p>
          <a:p>
            <a:pPr lvl="2"/>
            <a:r>
              <a:rPr lang="en-US" dirty="0"/>
              <a:t>(61% + 28%) – (7% +3%) = 79%</a:t>
            </a:r>
          </a:p>
          <a:p>
            <a:r>
              <a:rPr lang="en-US" dirty="0"/>
              <a:t>Persuasion Score = Net Impact Score * Correlation</a:t>
            </a:r>
          </a:p>
          <a:p>
            <a:pPr lvl="1"/>
            <a:r>
              <a:rPr lang="en-US" dirty="0"/>
              <a:t>The correlation was calculated on the individuals who changed their opinion in the post evaluation by giving a more dangerous score. </a:t>
            </a:r>
          </a:p>
          <a:p>
            <a:pPr lvl="1"/>
            <a:r>
              <a:rPr lang="en-US" dirty="0"/>
              <a:t>For example:  Police departments are investing in new equipment and training officers to detect people driving under the influence of marijuana.</a:t>
            </a:r>
          </a:p>
          <a:p>
            <a:pPr lvl="2"/>
            <a:r>
              <a:rPr lang="en-US" dirty="0"/>
              <a:t>(.143) * (64%) = 8.7</a:t>
            </a:r>
          </a:p>
        </p:txBody>
      </p:sp>
      <p:sp>
        <p:nvSpPr>
          <p:cNvPr id="4" name="Slide Number Placeholder 3">
            <a:extLst>
              <a:ext uri="{FF2B5EF4-FFF2-40B4-BE49-F238E27FC236}">
                <a16:creationId xmlns:a16="http://schemas.microsoft.com/office/drawing/2014/main" id="{F4B9056B-0A3D-47B6-A524-C6077A24EAB3}"/>
              </a:ext>
            </a:extLst>
          </p:cNvPr>
          <p:cNvSpPr>
            <a:spLocks noGrp="1"/>
          </p:cNvSpPr>
          <p:nvPr>
            <p:ph type="sldNum" sz="quarter" idx="4"/>
          </p:nvPr>
        </p:nvSpPr>
        <p:spPr>
          <a:xfrm>
            <a:off x="11421373" y="34414"/>
            <a:ext cx="547057" cy="301059"/>
          </a:xfrm>
        </p:spPr>
        <p:txBody>
          <a:bodyPr/>
          <a:lstStyle/>
          <a:p>
            <a:fld id="{3AFB7006-8003-4929-A787-32E51C1CB892}" type="slidenum">
              <a:rPr lang="en-US" smtClean="0"/>
              <a:pPr/>
              <a:t>84</a:t>
            </a:fld>
            <a:endParaRPr lang="en-US" dirty="0"/>
          </a:p>
        </p:txBody>
      </p:sp>
    </p:spTree>
    <p:extLst>
      <p:ext uri="{BB962C8B-B14F-4D97-AF65-F5344CB8AC3E}">
        <p14:creationId xmlns:p14="http://schemas.microsoft.com/office/powerpoint/2010/main" val="2596496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2012-3C7B-421F-90A4-F3A8F53529BC}"/>
              </a:ext>
            </a:extLst>
          </p:cNvPr>
          <p:cNvSpPr>
            <a:spLocks noGrp="1"/>
          </p:cNvSpPr>
          <p:nvPr>
            <p:ph type="title"/>
          </p:nvPr>
        </p:nvSpPr>
        <p:spPr/>
        <p:txBody>
          <a:bodyPr/>
          <a:lstStyle/>
          <a:p>
            <a:r>
              <a:rPr lang="en-US" sz="2800" dirty="0"/>
              <a:t>Correlation of those whose Danger Level Increased</a:t>
            </a:r>
            <a:endParaRPr lang="en-US" dirty="0"/>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85</a:t>
            </a:fld>
            <a:endParaRPr lang="en-US" dirty="0"/>
          </a:p>
        </p:txBody>
      </p:sp>
      <p:sp>
        <p:nvSpPr>
          <p:cNvPr id="8" name="Content Placeholder 3">
            <a:extLst>
              <a:ext uri="{FF2B5EF4-FFF2-40B4-BE49-F238E27FC236}">
                <a16:creationId xmlns:a16="http://schemas.microsoft.com/office/drawing/2014/main" id="{9ED52408-19AA-42B9-9CA3-3583E522DA3B}"/>
              </a:ext>
            </a:extLst>
          </p:cNvPr>
          <p:cNvSpPr txBox="1">
            <a:spLocks/>
          </p:cNvSpPr>
          <p:nvPr/>
        </p:nvSpPr>
        <p:spPr>
          <a:xfrm>
            <a:off x="178232" y="1459423"/>
            <a:ext cx="11243142" cy="563965"/>
          </a:xfrm>
          <a:prstGeom prst="rect">
            <a:avLst/>
          </a:prstGeom>
        </p:spPr>
        <p:txBody>
          <a:bodyPr anchor="ctr"/>
          <a:lstStyle>
            <a:lvl1pPr marL="0" indent="0" algn="l" defTabSz="914400" rtl="0" eaLnBrk="1" latinLnBrk="0" hangingPunct="1">
              <a:lnSpc>
                <a:spcPct val="90000"/>
              </a:lnSpc>
              <a:spcBef>
                <a:spcPts val="1200"/>
              </a:spcBef>
              <a:buClr>
                <a:schemeClr val="accent1"/>
              </a:buClr>
              <a:buFont typeface="Wingdings" panose="05000000000000000000" pitchFamily="2" charset="2"/>
              <a:buNone/>
              <a:defRPr sz="4000" kern="1200">
                <a:solidFill>
                  <a:schemeClr val="tx1"/>
                </a:solidFill>
                <a:latin typeface="+mn-lt"/>
                <a:ea typeface="+mn-ea"/>
                <a:cs typeface="+mn-cs"/>
              </a:defRPr>
            </a:lvl1pPr>
            <a:lvl2pPr marL="341312" indent="0" algn="l" defTabSz="914400" rtl="0" eaLnBrk="1" latinLnBrk="0" hangingPunct="1">
              <a:lnSpc>
                <a:spcPct val="90000"/>
              </a:lnSpc>
              <a:spcBef>
                <a:spcPts val="250"/>
              </a:spcBef>
              <a:spcAft>
                <a:spcPts val="250"/>
              </a:spcAft>
              <a:buClr>
                <a:schemeClr val="accent1"/>
              </a:buClr>
              <a:buFont typeface="Tw Cen MT" panose="020B0602020104020603" pitchFamily="34" charset="0"/>
              <a:buNone/>
              <a:defRPr sz="4000" kern="1200">
                <a:solidFill>
                  <a:schemeClr val="tx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815975" marR="0" indent="-815975">
              <a:spcBef>
                <a:spcPts val="0"/>
              </a:spcBef>
              <a:spcAft>
                <a:spcPts val="0"/>
              </a:spcAft>
              <a:tabLst>
                <a:tab pos="-1028700" algn="l"/>
                <a:tab pos="-914400" algn="l"/>
                <a:tab pos="-457200" algn="l"/>
                <a:tab pos="181610" algn="l"/>
                <a:tab pos="544195" algn="l"/>
                <a:tab pos="815975" algn="l"/>
                <a:tab pos="914400" algn="l"/>
                <a:tab pos="1186180" algn="l"/>
                <a:tab pos="1458595" algn="l"/>
                <a:tab pos="1730375" algn="l"/>
                <a:tab pos="2002790" algn="l"/>
                <a:tab pos="2274570" algn="l"/>
                <a:tab pos="2546350" algn="l"/>
                <a:tab pos="2818765" algn="l"/>
                <a:tab pos="3090545" algn="l"/>
                <a:tab pos="3362960" algn="l"/>
                <a:tab pos="3634740" algn="l"/>
                <a:tab pos="3906520" algn="l"/>
                <a:tab pos="4178935" algn="l"/>
                <a:tab pos="4450715" algn="l"/>
                <a:tab pos="4723130" algn="l"/>
                <a:tab pos="4994910" algn="l"/>
                <a:tab pos="5266690" algn="l"/>
                <a:tab pos="5539105" algn="l"/>
                <a:tab pos="5810885" algn="l"/>
                <a:tab pos="6083300" algn="l"/>
                <a:tab pos="6355080" algn="l"/>
                <a:tab pos="6626860" algn="l"/>
                <a:tab pos="6899275" algn="l"/>
                <a:tab pos="7171055" algn="l"/>
                <a:tab pos="7443470" algn="l"/>
                <a:tab pos="7715250" algn="l"/>
              </a:tabLst>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10" name="TextBox 9">
            <a:extLst>
              <a:ext uri="{FF2B5EF4-FFF2-40B4-BE49-F238E27FC236}">
                <a16:creationId xmlns:a16="http://schemas.microsoft.com/office/drawing/2014/main" id="{5685AE04-9C2D-4EF4-CA0A-74B7FA179ABA}"/>
              </a:ext>
            </a:extLst>
          </p:cNvPr>
          <p:cNvSpPr txBox="1"/>
          <p:nvPr/>
        </p:nvSpPr>
        <p:spPr>
          <a:xfrm>
            <a:off x="0" y="6385086"/>
            <a:ext cx="11886797" cy="230832"/>
          </a:xfrm>
          <a:prstGeom prst="rect">
            <a:avLst/>
          </a:prstGeom>
          <a:noFill/>
        </p:spPr>
        <p:txBody>
          <a:bodyPr wrap="square" rtlCol="0">
            <a:spAutoFit/>
          </a:bodyPr>
          <a:lstStyle/>
          <a:p>
            <a:r>
              <a:rPr lang="en-US" sz="900" dirty="0">
                <a:solidFill>
                  <a:srgbClr val="787878"/>
                </a:solidFill>
              </a:rPr>
              <a:t>Q24. Please indicate if each of the following is very persuasive, somewhat persuasive, not very persuasive, or not at all persuasive in terms of getting you to NOT drive after you have used marijuana.</a:t>
            </a:r>
            <a:r>
              <a:rPr lang="en-US" sz="900" i="1" dirty="0">
                <a:solidFill>
                  <a:srgbClr val="787878"/>
                </a:solidFill>
              </a:rPr>
              <a:t> Base: Total Respondents (n=783)</a:t>
            </a:r>
            <a:endParaRPr lang="en-US" sz="900" dirty="0">
              <a:solidFill>
                <a:srgbClr val="787878"/>
              </a:solidFill>
            </a:endParaRPr>
          </a:p>
        </p:txBody>
      </p:sp>
      <p:sp>
        <p:nvSpPr>
          <p:cNvPr id="12" name="Rectangle 11">
            <a:extLst>
              <a:ext uri="{FF2B5EF4-FFF2-40B4-BE49-F238E27FC236}">
                <a16:creationId xmlns:a16="http://schemas.microsoft.com/office/drawing/2014/main" id="{A167EA7D-140A-F638-D5BB-1B7DD27F070F}"/>
              </a:ext>
            </a:extLst>
          </p:cNvPr>
          <p:cNvSpPr/>
          <p:nvPr/>
        </p:nvSpPr>
        <p:spPr>
          <a:xfrm>
            <a:off x="7994613" y="5765614"/>
            <a:ext cx="3453319" cy="430887"/>
          </a:xfrm>
          <a:prstGeom prst="rect">
            <a:avLst/>
          </a:prstGeom>
        </p:spPr>
        <p:txBody>
          <a:bodyPr wrap="square">
            <a:spAutoFit/>
          </a:bodyPr>
          <a:lstStyle/>
          <a:p>
            <a:pPr algn="r" fontAlgn="b"/>
            <a:r>
              <a:rPr lang="en-US" sz="1100" dirty="0">
                <a:solidFill>
                  <a:srgbClr val="787878"/>
                </a:solidFill>
              </a:rPr>
              <a:t>* Correlation is significant at the 0.05 level (2-tailed).</a:t>
            </a:r>
            <a:br>
              <a:rPr lang="en-US" sz="1100" dirty="0">
                <a:solidFill>
                  <a:srgbClr val="787878"/>
                </a:solidFill>
              </a:rPr>
            </a:br>
            <a:r>
              <a:rPr lang="en-US" sz="1100" dirty="0">
                <a:solidFill>
                  <a:srgbClr val="787878"/>
                </a:solidFill>
              </a:rPr>
              <a:t>** Correlation is significant at the 0.01 level (2-tailed).</a:t>
            </a:r>
          </a:p>
        </p:txBody>
      </p:sp>
      <p:graphicFrame>
        <p:nvGraphicFramePr>
          <p:cNvPr id="13" name="Table 12">
            <a:extLst>
              <a:ext uri="{FF2B5EF4-FFF2-40B4-BE49-F238E27FC236}">
                <a16:creationId xmlns:a16="http://schemas.microsoft.com/office/drawing/2014/main" id="{905AA85D-DF05-E56D-6538-FB2FE4C13070}"/>
              </a:ext>
            </a:extLst>
          </p:cNvPr>
          <p:cNvGraphicFramePr>
            <a:graphicFrameLocks noGrp="1"/>
          </p:cNvGraphicFramePr>
          <p:nvPr>
            <p:extLst>
              <p:ext uri="{D42A27DB-BD31-4B8C-83A1-F6EECF244321}">
                <p14:modId xmlns:p14="http://schemas.microsoft.com/office/powerpoint/2010/main" val="2920947193"/>
              </p:ext>
            </p:extLst>
          </p:nvPr>
        </p:nvGraphicFramePr>
        <p:xfrm>
          <a:off x="3712728" y="799357"/>
          <a:ext cx="7735204" cy="4948602"/>
        </p:xfrm>
        <a:graphic>
          <a:graphicData uri="http://schemas.openxmlformats.org/drawingml/2006/table">
            <a:tbl>
              <a:tblPr firstRow="1" bandRow="1">
                <a:tableStyleId>{6E25E649-3F16-4E02-A733-19D2CDBF48F0}</a:tableStyleId>
              </a:tblPr>
              <a:tblGrid>
                <a:gridCol w="6337283">
                  <a:extLst>
                    <a:ext uri="{9D8B030D-6E8A-4147-A177-3AD203B41FA5}">
                      <a16:colId xmlns:a16="http://schemas.microsoft.com/office/drawing/2014/main" val="779202136"/>
                    </a:ext>
                  </a:extLst>
                </a:gridCol>
                <a:gridCol w="1397921">
                  <a:extLst>
                    <a:ext uri="{9D8B030D-6E8A-4147-A177-3AD203B41FA5}">
                      <a16:colId xmlns:a16="http://schemas.microsoft.com/office/drawing/2014/main" val="2081309101"/>
                    </a:ext>
                  </a:extLst>
                </a:gridCol>
              </a:tblGrid>
              <a:tr h="442013">
                <a:tc>
                  <a:txBody>
                    <a:bodyPr/>
                    <a:lstStyle/>
                    <a:p>
                      <a:r>
                        <a:rPr lang="en-US" dirty="0">
                          <a:latin typeface="+mn-lt"/>
                        </a:rPr>
                        <a:t>Total Respondents</a:t>
                      </a:r>
                    </a:p>
                  </a:txBody>
                  <a:tcPr/>
                </a:tc>
                <a:tc>
                  <a:txBody>
                    <a:bodyPr/>
                    <a:lstStyle/>
                    <a:p>
                      <a:pPr algn="ctr" fontAlgn="ctr"/>
                      <a:r>
                        <a:rPr lang="en-US" sz="1200" u="none" strike="noStrike" dirty="0">
                          <a:effectLst/>
                        </a:rPr>
                        <a:t>Correlation</a:t>
                      </a:r>
                      <a:endParaRPr lang="en-US" sz="1200" b="0" i="0" u="none" strike="noStrike" dirty="0">
                        <a:solidFill>
                          <a:schemeClr val="bg1"/>
                        </a:solidFill>
                        <a:effectLst/>
                        <a:latin typeface="+mn-lt"/>
                      </a:endParaRPr>
                    </a:p>
                  </a:txBody>
                  <a:tcPr marL="6609" marR="6609" marT="6609" marB="0" anchor="ctr"/>
                </a:tc>
                <a:extLst>
                  <a:ext uri="{0D108BD9-81ED-4DB2-BD59-A6C34878D82A}">
                    <a16:rowId xmlns:a16="http://schemas.microsoft.com/office/drawing/2014/main" val="2324510984"/>
                  </a:ext>
                </a:extLst>
              </a:tr>
              <a:tr h="442013">
                <a:tc>
                  <a:txBody>
                    <a:bodyPr/>
                    <a:lstStyle/>
                    <a:p>
                      <a:pPr algn="l" fontAlgn="t"/>
                      <a:r>
                        <a:rPr lang="en-US" sz="1100" u="none" strike="noStrike" kern="1200" dirty="0">
                          <a:solidFill>
                            <a:srgbClr val="787878"/>
                          </a:solidFill>
                          <a:effectLst/>
                          <a:latin typeface="+mn-lt"/>
                          <a:ea typeface="+mn-ea"/>
                          <a:cs typeface="+mn-cs"/>
                        </a:rPr>
                        <a:t>The penalties for operating a vehicle under the influence of marijuana are the same as operating a vehicle under the influence of alcohol.</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0.159**</a:t>
                      </a:r>
                    </a:p>
                  </a:txBody>
                  <a:tcPr marL="7620" marR="7620" marT="7620" marB="0" anchor="ctr"/>
                </a:tc>
                <a:extLst>
                  <a:ext uri="{0D108BD9-81ED-4DB2-BD59-A6C34878D82A}">
                    <a16:rowId xmlns:a16="http://schemas.microsoft.com/office/drawing/2014/main" val="3314314209"/>
                  </a:ext>
                </a:extLst>
              </a:tr>
              <a:tr h="440981">
                <a:tc>
                  <a:txBody>
                    <a:bodyPr/>
                    <a:lstStyle/>
                    <a:p>
                      <a:pPr algn="l" fontAlgn="t"/>
                      <a:r>
                        <a:rPr lang="en-US" sz="1100" u="none" strike="noStrike" kern="1200" dirty="0">
                          <a:solidFill>
                            <a:srgbClr val="787878"/>
                          </a:solidFill>
                          <a:effectLst/>
                          <a:latin typeface="+mn-lt"/>
                          <a:ea typeface="+mn-ea"/>
                          <a:cs typeface="+mn-cs"/>
                        </a:rPr>
                        <a:t>A person driving under the influence of marijuana could get into a crash that could permanently maim or disfigure themselves/someone else. These injuries could lead to lifelong disability.</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0.146**</a:t>
                      </a:r>
                    </a:p>
                  </a:txBody>
                  <a:tcPr marL="7620" marR="7620" marT="7620" marB="0" anchor="ctr"/>
                </a:tc>
                <a:extLst>
                  <a:ext uri="{0D108BD9-81ED-4DB2-BD59-A6C34878D82A}">
                    <a16:rowId xmlns:a16="http://schemas.microsoft.com/office/drawing/2014/main" val="2137781653"/>
                  </a:ext>
                </a:extLst>
              </a:tr>
              <a:tr h="389193">
                <a:tc>
                  <a:txBody>
                    <a:bodyPr/>
                    <a:lstStyle/>
                    <a:p>
                      <a:pPr algn="l" fontAlgn="t"/>
                      <a:r>
                        <a:rPr lang="en-US" sz="1100" u="none" strike="noStrike" kern="1200" dirty="0">
                          <a:solidFill>
                            <a:srgbClr val="787878"/>
                          </a:solidFill>
                          <a:effectLst/>
                          <a:latin typeface="+mn-lt"/>
                          <a:ea typeface="+mn-ea"/>
                          <a:cs typeface="+mn-cs"/>
                        </a:rPr>
                        <a:t>If a person gets behind the wheel while under the influence of marijuana, they could get in a crash and kill themselves/someone else.</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0.142**</a:t>
                      </a:r>
                    </a:p>
                  </a:txBody>
                  <a:tcPr marL="7620" marR="7620" marT="7620" marB="0" anchor="ctr"/>
                </a:tc>
                <a:extLst>
                  <a:ext uri="{0D108BD9-81ED-4DB2-BD59-A6C34878D82A}">
                    <a16:rowId xmlns:a16="http://schemas.microsoft.com/office/drawing/2014/main" val="900466122"/>
                  </a:ext>
                </a:extLst>
              </a:tr>
              <a:tr h="543249">
                <a:tc>
                  <a:txBody>
                    <a:bodyPr/>
                    <a:lstStyle/>
                    <a:p>
                      <a:pPr algn="l" fontAlgn="t"/>
                      <a:r>
                        <a:rPr lang="en-US" sz="1100" u="none" strike="noStrike" kern="1200" dirty="0">
                          <a:solidFill>
                            <a:srgbClr val="787878"/>
                          </a:solidFill>
                          <a:effectLst/>
                          <a:latin typeface="+mn-lt"/>
                          <a:ea typeface="+mn-ea"/>
                          <a:cs typeface="+mn-cs"/>
                        </a:rPr>
                        <a:t>Some employers can choose to not hire those who have been convicted of driving under the influence of marijuana. Some employers will even fire current employees who have been convicted and currently work for them.</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0.129**</a:t>
                      </a:r>
                    </a:p>
                  </a:txBody>
                  <a:tcPr marL="7620" marR="7620" marT="7620" marB="0" anchor="ctr"/>
                </a:tc>
                <a:extLst>
                  <a:ext uri="{0D108BD9-81ED-4DB2-BD59-A6C34878D82A}">
                    <a16:rowId xmlns:a16="http://schemas.microsoft.com/office/drawing/2014/main" val="2902065180"/>
                  </a:ext>
                </a:extLst>
              </a:tr>
              <a:tr h="442013">
                <a:tc>
                  <a:txBody>
                    <a:bodyPr/>
                    <a:lstStyle/>
                    <a:p>
                      <a:pPr algn="l" fontAlgn="t"/>
                      <a:r>
                        <a:rPr lang="en-US" sz="1100" u="none" strike="noStrike" kern="1200" dirty="0">
                          <a:solidFill>
                            <a:srgbClr val="787878"/>
                          </a:solidFill>
                          <a:effectLst/>
                          <a:latin typeface="+mn-lt"/>
                          <a:ea typeface="+mn-ea"/>
                          <a:cs typeface="+mn-cs"/>
                        </a:rPr>
                        <a:t>Upon arrest for driving under the influence of marijuana you could lose your driver's license.</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0.126**</a:t>
                      </a:r>
                    </a:p>
                  </a:txBody>
                  <a:tcPr marL="7620" marR="7620" marT="7620" marB="0" anchor="ctr"/>
                </a:tc>
                <a:extLst>
                  <a:ext uri="{0D108BD9-81ED-4DB2-BD59-A6C34878D82A}">
                    <a16:rowId xmlns:a16="http://schemas.microsoft.com/office/drawing/2014/main" val="1654308935"/>
                  </a:ext>
                </a:extLst>
              </a:tr>
              <a:tr h="487660">
                <a:tc>
                  <a:txBody>
                    <a:bodyPr/>
                    <a:lstStyle/>
                    <a:p>
                      <a:pPr algn="l" fontAlgn="t"/>
                      <a:r>
                        <a:rPr lang="en-US" sz="1100" u="none" strike="noStrike" kern="1200" dirty="0">
                          <a:solidFill>
                            <a:srgbClr val="787878"/>
                          </a:solidFill>
                          <a:effectLst/>
                          <a:latin typeface="+mn-lt"/>
                          <a:ea typeface="+mn-ea"/>
                          <a:cs typeface="+mn-cs"/>
                        </a:rPr>
                        <a:t>Police departments across the state are having extra police officers on patrol during the times drivers under the influence are most likely to be on the roads.</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0.121**</a:t>
                      </a:r>
                    </a:p>
                  </a:txBody>
                  <a:tcPr marL="7620" marR="7620" marT="7620" marB="0" anchor="ctr"/>
                </a:tc>
                <a:extLst>
                  <a:ext uri="{0D108BD9-81ED-4DB2-BD59-A6C34878D82A}">
                    <a16:rowId xmlns:a16="http://schemas.microsoft.com/office/drawing/2014/main" val="3640596522"/>
                  </a:ext>
                </a:extLst>
              </a:tr>
              <a:tr h="480291">
                <a:tc>
                  <a:txBody>
                    <a:bodyPr/>
                    <a:lstStyle/>
                    <a:p>
                      <a:pPr algn="l" fontAlgn="t"/>
                      <a:r>
                        <a:rPr lang="en-US" sz="1100" u="none" strike="noStrike" kern="1200" dirty="0">
                          <a:solidFill>
                            <a:srgbClr val="787878"/>
                          </a:solidFill>
                          <a:effectLst/>
                          <a:latin typeface="+mn-lt"/>
                          <a:ea typeface="+mn-ea"/>
                          <a:cs typeface="+mn-cs"/>
                        </a:rPr>
                        <a:t>Police departments across the state are conducting sobriety checkpoints to randomly pull over individuals and test if they are under the influence of marijuana.</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0.103**</a:t>
                      </a:r>
                    </a:p>
                  </a:txBody>
                  <a:tcPr marL="7620" marR="7620" marT="7620" marB="0" anchor="ctr"/>
                </a:tc>
                <a:extLst>
                  <a:ext uri="{0D108BD9-81ED-4DB2-BD59-A6C34878D82A}">
                    <a16:rowId xmlns:a16="http://schemas.microsoft.com/office/drawing/2014/main" val="3908921356"/>
                  </a:ext>
                </a:extLst>
              </a:tr>
              <a:tr h="397163">
                <a:tc>
                  <a:txBody>
                    <a:bodyPr/>
                    <a:lstStyle/>
                    <a:p>
                      <a:pPr algn="l" fontAlgn="t"/>
                      <a:r>
                        <a:rPr lang="en-US" sz="1100" u="none" strike="noStrike" kern="1200" dirty="0">
                          <a:solidFill>
                            <a:srgbClr val="787878"/>
                          </a:solidFill>
                          <a:effectLst/>
                          <a:latin typeface="+mn-lt"/>
                          <a:ea typeface="+mn-ea"/>
                          <a:cs typeface="+mn-cs"/>
                        </a:rPr>
                        <a:t>It could cost a person up to $10,000 in fines, court costs, and legal fees if convicted of operating a motor vehicle under the influence of marijuana.</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0.098**</a:t>
                      </a:r>
                    </a:p>
                  </a:txBody>
                  <a:tcPr marL="7620" marR="7620" marT="7620" marB="0" anchor="ctr"/>
                </a:tc>
                <a:extLst>
                  <a:ext uri="{0D108BD9-81ED-4DB2-BD59-A6C34878D82A}">
                    <a16:rowId xmlns:a16="http://schemas.microsoft.com/office/drawing/2014/main" val="3872654116"/>
                  </a:ext>
                </a:extLst>
              </a:tr>
              <a:tr h="442013">
                <a:tc>
                  <a:txBody>
                    <a:bodyPr/>
                    <a:lstStyle/>
                    <a:p>
                      <a:pPr algn="l" fontAlgn="t"/>
                      <a:r>
                        <a:rPr lang="en-US" sz="1100" u="none" strike="noStrike" kern="1200" dirty="0">
                          <a:solidFill>
                            <a:srgbClr val="787878"/>
                          </a:solidFill>
                          <a:effectLst/>
                          <a:latin typeface="+mn-lt"/>
                          <a:ea typeface="+mn-ea"/>
                          <a:cs typeface="+mn-cs"/>
                        </a:rPr>
                        <a:t>Police departments are investing in new equipment and training officers to detect people driving under the influence of marijuana.</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0.093**</a:t>
                      </a:r>
                    </a:p>
                  </a:txBody>
                  <a:tcPr marL="7620" marR="7620" marT="7620" marB="0" anchor="ctr"/>
                </a:tc>
                <a:extLst>
                  <a:ext uri="{0D108BD9-81ED-4DB2-BD59-A6C34878D82A}">
                    <a16:rowId xmlns:a16="http://schemas.microsoft.com/office/drawing/2014/main" val="3387587436"/>
                  </a:ext>
                </a:extLst>
              </a:tr>
              <a:tr h="442013">
                <a:tc>
                  <a:txBody>
                    <a:bodyPr/>
                    <a:lstStyle/>
                    <a:p>
                      <a:pPr algn="l" fontAlgn="t"/>
                      <a:r>
                        <a:rPr lang="en-US" sz="1100" u="none" strike="noStrike" kern="1200" dirty="0">
                          <a:solidFill>
                            <a:srgbClr val="787878"/>
                          </a:solidFill>
                          <a:effectLst/>
                          <a:latin typeface="+mn-lt"/>
                          <a:ea typeface="+mn-ea"/>
                          <a:cs typeface="+mn-cs"/>
                        </a:rPr>
                        <a:t>Upon arrest for driving under the influence of marijuana you will be arrested and processed into jail.</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0.089*</a:t>
                      </a:r>
                    </a:p>
                  </a:txBody>
                  <a:tcPr marL="7620" marR="7620" marT="7620" marB="0" anchor="ctr"/>
                </a:tc>
                <a:extLst>
                  <a:ext uri="{0D108BD9-81ED-4DB2-BD59-A6C34878D82A}">
                    <a16:rowId xmlns:a16="http://schemas.microsoft.com/office/drawing/2014/main" val="3284298360"/>
                  </a:ext>
                </a:extLst>
              </a:tr>
            </a:tbl>
          </a:graphicData>
        </a:graphic>
      </p:graphicFrame>
      <p:sp>
        <p:nvSpPr>
          <p:cNvPr id="3" name="TextBox 2">
            <a:extLst>
              <a:ext uri="{FF2B5EF4-FFF2-40B4-BE49-F238E27FC236}">
                <a16:creationId xmlns:a16="http://schemas.microsoft.com/office/drawing/2014/main" id="{FED6476B-8728-115D-74A8-23DC2DE34C45}"/>
              </a:ext>
            </a:extLst>
          </p:cNvPr>
          <p:cNvSpPr txBox="1"/>
          <p:nvPr/>
        </p:nvSpPr>
        <p:spPr>
          <a:xfrm>
            <a:off x="8792" y="6633573"/>
            <a:ext cx="11886797" cy="230832"/>
          </a:xfrm>
          <a:prstGeom prst="rect">
            <a:avLst/>
          </a:prstGeom>
          <a:noFill/>
        </p:spPr>
        <p:txBody>
          <a:bodyPr wrap="square" rtlCol="0">
            <a:spAutoFit/>
          </a:bodyPr>
          <a:lstStyle/>
          <a:p>
            <a:r>
              <a:rPr lang="en-US" sz="900" dirty="0">
                <a:solidFill>
                  <a:srgbClr val="787878"/>
                </a:solidFill>
              </a:rPr>
              <a:t>Absolute values of correlations are reported.</a:t>
            </a:r>
          </a:p>
        </p:txBody>
      </p:sp>
    </p:spTree>
    <p:extLst>
      <p:ext uri="{BB962C8B-B14F-4D97-AF65-F5344CB8AC3E}">
        <p14:creationId xmlns:p14="http://schemas.microsoft.com/office/powerpoint/2010/main" val="36985912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2012-3C7B-421F-90A4-F3A8F53529BC}"/>
              </a:ext>
            </a:extLst>
          </p:cNvPr>
          <p:cNvSpPr>
            <a:spLocks noGrp="1"/>
          </p:cNvSpPr>
          <p:nvPr>
            <p:ph type="title"/>
          </p:nvPr>
        </p:nvSpPr>
        <p:spPr/>
        <p:txBody>
          <a:bodyPr/>
          <a:lstStyle/>
          <a:p>
            <a:r>
              <a:rPr lang="en-US" sz="2800" dirty="0"/>
              <a:t>Correlation of those whose Certainty to be Pulled Over Increased</a:t>
            </a:r>
            <a:endParaRPr lang="en-US" dirty="0"/>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86</a:t>
            </a:fld>
            <a:endParaRPr lang="en-US" dirty="0"/>
          </a:p>
        </p:txBody>
      </p:sp>
      <p:sp>
        <p:nvSpPr>
          <p:cNvPr id="8" name="Content Placeholder 3">
            <a:extLst>
              <a:ext uri="{FF2B5EF4-FFF2-40B4-BE49-F238E27FC236}">
                <a16:creationId xmlns:a16="http://schemas.microsoft.com/office/drawing/2014/main" id="{9ED52408-19AA-42B9-9CA3-3583E522DA3B}"/>
              </a:ext>
            </a:extLst>
          </p:cNvPr>
          <p:cNvSpPr txBox="1">
            <a:spLocks/>
          </p:cNvSpPr>
          <p:nvPr/>
        </p:nvSpPr>
        <p:spPr>
          <a:xfrm>
            <a:off x="178232" y="1459423"/>
            <a:ext cx="11243142" cy="563965"/>
          </a:xfrm>
          <a:prstGeom prst="rect">
            <a:avLst/>
          </a:prstGeom>
        </p:spPr>
        <p:txBody>
          <a:bodyPr anchor="ctr"/>
          <a:lstStyle>
            <a:lvl1pPr marL="0" indent="0" algn="l" defTabSz="914400" rtl="0" eaLnBrk="1" latinLnBrk="0" hangingPunct="1">
              <a:lnSpc>
                <a:spcPct val="90000"/>
              </a:lnSpc>
              <a:spcBef>
                <a:spcPts val="1200"/>
              </a:spcBef>
              <a:buClr>
                <a:schemeClr val="accent1"/>
              </a:buClr>
              <a:buFont typeface="Wingdings" panose="05000000000000000000" pitchFamily="2" charset="2"/>
              <a:buNone/>
              <a:defRPr sz="4000" kern="1200">
                <a:solidFill>
                  <a:schemeClr val="tx1"/>
                </a:solidFill>
                <a:latin typeface="+mn-lt"/>
                <a:ea typeface="+mn-ea"/>
                <a:cs typeface="+mn-cs"/>
              </a:defRPr>
            </a:lvl1pPr>
            <a:lvl2pPr marL="341312" indent="0" algn="l" defTabSz="914400" rtl="0" eaLnBrk="1" latinLnBrk="0" hangingPunct="1">
              <a:lnSpc>
                <a:spcPct val="90000"/>
              </a:lnSpc>
              <a:spcBef>
                <a:spcPts val="250"/>
              </a:spcBef>
              <a:spcAft>
                <a:spcPts val="250"/>
              </a:spcAft>
              <a:buClr>
                <a:schemeClr val="accent1"/>
              </a:buClr>
              <a:buFont typeface="Tw Cen MT" panose="020B0602020104020603" pitchFamily="34" charset="0"/>
              <a:buNone/>
              <a:defRPr sz="4000" kern="1200">
                <a:solidFill>
                  <a:schemeClr val="tx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815975" marR="0" indent="-815975">
              <a:spcBef>
                <a:spcPts val="0"/>
              </a:spcBef>
              <a:spcAft>
                <a:spcPts val="0"/>
              </a:spcAft>
              <a:tabLst>
                <a:tab pos="-1028700" algn="l"/>
                <a:tab pos="-914400" algn="l"/>
                <a:tab pos="-457200" algn="l"/>
                <a:tab pos="181610" algn="l"/>
                <a:tab pos="544195" algn="l"/>
                <a:tab pos="815975" algn="l"/>
                <a:tab pos="914400" algn="l"/>
                <a:tab pos="1186180" algn="l"/>
                <a:tab pos="1458595" algn="l"/>
                <a:tab pos="1730375" algn="l"/>
                <a:tab pos="2002790" algn="l"/>
                <a:tab pos="2274570" algn="l"/>
                <a:tab pos="2546350" algn="l"/>
                <a:tab pos="2818765" algn="l"/>
                <a:tab pos="3090545" algn="l"/>
                <a:tab pos="3362960" algn="l"/>
                <a:tab pos="3634740" algn="l"/>
                <a:tab pos="3906520" algn="l"/>
                <a:tab pos="4178935" algn="l"/>
                <a:tab pos="4450715" algn="l"/>
                <a:tab pos="4723130" algn="l"/>
                <a:tab pos="4994910" algn="l"/>
                <a:tab pos="5266690" algn="l"/>
                <a:tab pos="5539105" algn="l"/>
                <a:tab pos="5810885" algn="l"/>
                <a:tab pos="6083300" algn="l"/>
                <a:tab pos="6355080" algn="l"/>
                <a:tab pos="6626860" algn="l"/>
                <a:tab pos="6899275" algn="l"/>
                <a:tab pos="7171055" algn="l"/>
                <a:tab pos="7443470" algn="l"/>
                <a:tab pos="7715250" algn="l"/>
              </a:tabLst>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10" name="TextBox 9">
            <a:extLst>
              <a:ext uri="{FF2B5EF4-FFF2-40B4-BE49-F238E27FC236}">
                <a16:creationId xmlns:a16="http://schemas.microsoft.com/office/drawing/2014/main" id="{5685AE04-9C2D-4EF4-CA0A-74B7FA179ABA}"/>
              </a:ext>
            </a:extLst>
          </p:cNvPr>
          <p:cNvSpPr txBox="1"/>
          <p:nvPr/>
        </p:nvSpPr>
        <p:spPr>
          <a:xfrm>
            <a:off x="0" y="6421825"/>
            <a:ext cx="11886797" cy="230832"/>
          </a:xfrm>
          <a:prstGeom prst="rect">
            <a:avLst/>
          </a:prstGeom>
          <a:noFill/>
        </p:spPr>
        <p:txBody>
          <a:bodyPr wrap="square" rtlCol="0">
            <a:spAutoFit/>
          </a:bodyPr>
          <a:lstStyle/>
          <a:p>
            <a:r>
              <a:rPr lang="en-US" sz="900" dirty="0">
                <a:solidFill>
                  <a:srgbClr val="787878"/>
                </a:solidFill>
              </a:rPr>
              <a:t>Q24. Please indicate if each of the following is very persuasive, somewhat persuasive, not very persuasive, or not at all persuasive in terms of getting you to NOT drive after you have used marijuana.</a:t>
            </a:r>
            <a:r>
              <a:rPr lang="en-US" sz="900" i="1" dirty="0">
                <a:solidFill>
                  <a:srgbClr val="787878"/>
                </a:solidFill>
              </a:rPr>
              <a:t> Base: Total Respondents (n=783)</a:t>
            </a:r>
            <a:endParaRPr lang="en-US" sz="900" dirty="0">
              <a:solidFill>
                <a:srgbClr val="787878"/>
              </a:solidFill>
            </a:endParaRPr>
          </a:p>
        </p:txBody>
      </p:sp>
      <p:sp>
        <p:nvSpPr>
          <p:cNvPr id="12" name="Rectangle 11">
            <a:extLst>
              <a:ext uri="{FF2B5EF4-FFF2-40B4-BE49-F238E27FC236}">
                <a16:creationId xmlns:a16="http://schemas.microsoft.com/office/drawing/2014/main" id="{A167EA7D-140A-F638-D5BB-1B7DD27F070F}"/>
              </a:ext>
            </a:extLst>
          </p:cNvPr>
          <p:cNvSpPr/>
          <p:nvPr/>
        </p:nvSpPr>
        <p:spPr>
          <a:xfrm>
            <a:off x="7994613" y="5779190"/>
            <a:ext cx="3453319" cy="430887"/>
          </a:xfrm>
          <a:prstGeom prst="rect">
            <a:avLst/>
          </a:prstGeom>
        </p:spPr>
        <p:txBody>
          <a:bodyPr wrap="square">
            <a:spAutoFit/>
          </a:bodyPr>
          <a:lstStyle/>
          <a:p>
            <a:pPr algn="r" fontAlgn="b"/>
            <a:r>
              <a:rPr lang="en-US" sz="1100" dirty="0">
                <a:solidFill>
                  <a:srgbClr val="787878"/>
                </a:solidFill>
              </a:rPr>
              <a:t>* Correlation is significant at the 0.05 level (2-tailed).</a:t>
            </a:r>
            <a:br>
              <a:rPr lang="en-US" sz="1100" dirty="0">
                <a:solidFill>
                  <a:srgbClr val="787878"/>
                </a:solidFill>
              </a:rPr>
            </a:br>
            <a:r>
              <a:rPr lang="en-US" sz="1100" dirty="0">
                <a:solidFill>
                  <a:srgbClr val="787878"/>
                </a:solidFill>
              </a:rPr>
              <a:t>** Correlation is significant at the 0.01 level (2-tailed).</a:t>
            </a:r>
          </a:p>
        </p:txBody>
      </p:sp>
      <p:graphicFrame>
        <p:nvGraphicFramePr>
          <p:cNvPr id="3" name="Table 2">
            <a:extLst>
              <a:ext uri="{FF2B5EF4-FFF2-40B4-BE49-F238E27FC236}">
                <a16:creationId xmlns:a16="http://schemas.microsoft.com/office/drawing/2014/main" id="{C08080F2-42B6-1529-68DA-D1C3E2D38437}"/>
              </a:ext>
            </a:extLst>
          </p:cNvPr>
          <p:cNvGraphicFramePr>
            <a:graphicFrameLocks noGrp="1"/>
          </p:cNvGraphicFramePr>
          <p:nvPr>
            <p:extLst>
              <p:ext uri="{D42A27DB-BD31-4B8C-83A1-F6EECF244321}">
                <p14:modId xmlns:p14="http://schemas.microsoft.com/office/powerpoint/2010/main" val="57702664"/>
              </p:ext>
            </p:extLst>
          </p:nvPr>
        </p:nvGraphicFramePr>
        <p:xfrm>
          <a:off x="3712728" y="799357"/>
          <a:ext cx="7735204" cy="4962402"/>
        </p:xfrm>
        <a:graphic>
          <a:graphicData uri="http://schemas.openxmlformats.org/drawingml/2006/table">
            <a:tbl>
              <a:tblPr firstRow="1" bandRow="1">
                <a:tableStyleId>{6E25E649-3F16-4E02-A733-19D2CDBF48F0}</a:tableStyleId>
              </a:tblPr>
              <a:tblGrid>
                <a:gridCol w="6337283">
                  <a:extLst>
                    <a:ext uri="{9D8B030D-6E8A-4147-A177-3AD203B41FA5}">
                      <a16:colId xmlns:a16="http://schemas.microsoft.com/office/drawing/2014/main" val="779202136"/>
                    </a:ext>
                  </a:extLst>
                </a:gridCol>
                <a:gridCol w="1397921">
                  <a:extLst>
                    <a:ext uri="{9D8B030D-6E8A-4147-A177-3AD203B41FA5}">
                      <a16:colId xmlns:a16="http://schemas.microsoft.com/office/drawing/2014/main" val="2081309101"/>
                    </a:ext>
                  </a:extLst>
                </a:gridCol>
              </a:tblGrid>
              <a:tr h="4420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Total Respondents</a:t>
                      </a:r>
                    </a:p>
                  </a:txBody>
                  <a:tcPr/>
                </a:tc>
                <a:tc>
                  <a:txBody>
                    <a:bodyPr/>
                    <a:lstStyle/>
                    <a:p>
                      <a:pPr algn="ctr" fontAlgn="ctr"/>
                      <a:r>
                        <a:rPr lang="en-US" sz="1200" u="none" strike="noStrike" dirty="0">
                          <a:effectLst/>
                        </a:rPr>
                        <a:t>Correlation</a:t>
                      </a:r>
                      <a:endParaRPr lang="en-US" sz="1200" b="0" i="0" u="none" strike="noStrike" dirty="0">
                        <a:solidFill>
                          <a:schemeClr val="bg1"/>
                        </a:solidFill>
                        <a:effectLst/>
                        <a:latin typeface="+mn-lt"/>
                      </a:endParaRPr>
                    </a:p>
                  </a:txBody>
                  <a:tcPr marL="6609" marR="6609" marT="6609" marB="0" anchor="ctr"/>
                </a:tc>
                <a:extLst>
                  <a:ext uri="{0D108BD9-81ED-4DB2-BD59-A6C34878D82A}">
                    <a16:rowId xmlns:a16="http://schemas.microsoft.com/office/drawing/2014/main" val="2324510984"/>
                  </a:ext>
                </a:extLst>
              </a:tr>
              <a:tr h="442013">
                <a:tc>
                  <a:txBody>
                    <a:bodyPr/>
                    <a:lstStyle/>
                    <a:p>
                      <a:pPr algn="l" fontAlgn="t"/>
                      <a:r>
                        <a:rPr lang="en-US" sz="1100" u="none" strike="noStrike" kern="1200" dirty="0">
                          <a:solidFill>
                            <a:srgbClr val="787878"/>
                          </a:solidFill>
                          <a:effectLst/>
                          <a:latin typeface="+mn-lt"/>
                          <a:ea typeface="+mn-ea"/>
                          <a:cs typeface="+mn-cs"/>
                        </a:rPr>
                        <a:t>Police departments across the state are conducting sobriety checkpoints to randomly pull over individuals and test if they are under the influence of marijuana.</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0.129**</a:t>
                      </a:r>
                    </a:p>
                  </a:txBody>
                  <a:tcPr marL="7620" marR="7620" marT="7620" marB="0" anchor="ctr"/>
                </a:tc>
                <a:extLst>
                  <a:ext uri="{0D108BD9-81ED-4DB2-BD59-A6C34878D82A}">
                    <a16:rowId xmlns:a16="http://schemas.microsoft.com/office/drawing/2014/main" val="3314314209"/>
                  </a:ext>
                </a:extLst>
              </a:tr>
              <a:tr h="389193">
                <a:tc>
                  <a:txBody>
                    <a:bodyPr/>
                    <a:lstStyle/>
                    <a:p>
                      <a:pPr algn="l" fontAlgn="t"/>
                      <a:r>
                        <a:rPr lang="en-US" sz="1100" u="none" strike="noStrike" kern="1200" dirty="0">
                          <a:solidFill>
                            <a:srgbClr val="787878"/>
                          </a:solidFill>
                          <a:effectLst/>
                          <a:latin typeface="+mn-lt"/>
                          <a:ea typeface="+mn-ea"/>
                          <a:cs typeface="+mn-cs"/>
                        </a:rPr>
                        <a:t>Police departments are investing in new equipment and training officers to detect people driving under the influence of marijuana.</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0.109**</a:t>
                      </a:r>
                    </a:p>
                  </a:txBody>
                  <a:tcPr marL="7620" marR="7620" marT="7620" marB="0" anchor="ctr"/>
                </a:tc>
                <a:extLst>
                  <a:ext uri="{0D108BD9-81ED-4DB2-BD59-A6C34878D82A}">
                    <a16:rowId xmlns:a16="http://schemas.microsoft.com/office/drawing/2014/main" val="2137781653"/>
                  </a:ext>
                </a:extLst>
              </a:tr>
              <a:tr h="389193">
                <a:tc>
                  <a:txBody>
                    <a:bodyPr/>
                    <a:lstStyle/>
                    <a:p>
                      <a:pPr algn="l" fontAlgn="t"/>
                      <a:r>
                        <a:rPr lang="en-US" sz="1100" u="none" strike="noStrike" kern="1200" dirty="0">
                          <a:solidFill>
                            <a:srgbClr val="787878"/>
                          </a:solidFill>
                          <a:effectLst/>
                          <a:latin typeface="+mn-lt"/>
                          <a:ea typeface="+mn-ea"/>
                          <a:cs typeface="+mn-cs"/>
                        </a:rPr>
                        <a:t>A person driving under the influence of marijuana could get into a crash that could permanently maim or disfigure themselves/someone else. These injuries could lead to lifelong disability.</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0.107**</a:t>
                      </a:r>
                    </a:p>
                  </a:txBody>
                  <a:tcPr marL="7620" marR="7620" marT="7620" marB="0" anchor="ctr"/>
                </a:tc>
                <a:extLst>
                  <a:ext uri="{0D108BD9-81ED-4DB2-BD59-A6C34878D82A}">
                    <a16:rowId xmlns:a16="http://schemas.microsoft.com/office/drawing/2014/main" val="900466122"/>
                  </a:ext>
                </a:extLst>
              </a:tr>
              <a:tr h="543249">
                <a:tc>
                  <a:txBody>
                    <a:bodyPr/>
                    <a:lstStyle/>
                    <a:p>
                      <a:pPr algn="l" fontAlgn="t"/>
                      <a:r>
                        <a:rPr lang="en-US" sz="1100" u="none" strike="noStrike" kern="1200" dirty="0">
                          <a:solidFill>
                            <a:srgbClr val="787878"/>
                          </a:solidFill>
                          <a:effectLst/>
                          <a:latin typeface="+mn-lt"/>
                          <a:ea typeface="+mn-ea"/>
                          <a:cs typeface="+mn-cs"/>
                        </a:rPr>
                        <a:t>Upon arrest for driving under the influence of marijuana you could lose your driver's license.</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0.100**</a:t>
                      </a:r>
                    </a:p>
                  </a:txBody>
                  <a:tcPr marL="7620" marR="7620" marT="7620" marB="0" anchor="ctr"/>
                </a:tc>
                <a:extLst>
                  <a:ext uri="{0D108BD9-81ED-4DB2-BD59-A6C34878D82A}">
                    <a16:rowId xmlns:a16="http://schemas.microsoft.com/office/drawing/2014/main" val="2902065180"/>
                  </a:ext>
                </a:extLst>
              </a:tr>
              <a:tr h="442013">
                <a:tc>
                  <a:txBody>
                    <a:bodyPr/>
                    <a:lstStyle/>
                    <a:p>
                      <a:pPr algn="l" fontAlgn="t"/>
                      <a:r>
                        <a:rPr lang="en-US" sz="1100" u="none" strike="noStrike" kern="1200" dirty="0">
                          <a:solidFill>
                            <a:srgbClr val="787878"/>
                          </a:solidFill>
                          <a:effectLst/>
                          <a:latin typeface="+mn-lt"/>
                          <a:ea typeface="+mn-ea"/>
                          <a:cs typeface="+mn-cs"/>
                        </a:rPr>
                        <a:t>Some employers can choose to not hire those who have been convicted of driving under the influence of marijuana. Some employers will even fire current employees who have been convicted and currently work for them.</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0.095**</a:t>
                      </a:r>
                    </a:p>
                  </a:txBody>
                  <a:tcPr marL="7620" marR="7620" marT="7620" marB="0" anchor="ctr"/>
                </a:tc>
                <a:extLst>
                  <a:ext uri="{0D108BD9-81ED-4DB2-BD59-A6C34878D82A}">
                    <a16:rowId xmlns:a16="http://schemas.microsoft.com/office/drawing/2014/main" val="1654308935"/>
                  </a:ext>
                </a:extLst>
              </a:tr>
              <a:tr h="583789">
                <a:tc>
                  <a:txBody>
                    <a:bodyPr/>
                    <a:lstStyle/>
                    <a:p>
                      <a:pPr algn="l" fontAlgn="t"/>
                      <a:r>
                        <a:rPr lang="en-US" sz="1100" u="none" strike="noStrike" kern="1200" dirty="0">
                          <a:solidFill>
                            <a:srgbClr val="787878"/>
                          </a:solidFill>
                          <a:effectLst/>
                          <a:latin typeface="+mn-lt"/>
                          <a:ea typeface="+mn-ea"/>
                          <a:cs typeface="+mn-cs"/>
                        </a:rPr>
                        <a:t>It could cost a person up to $10,000 in fines, court costs, and legal fees if convicted of operating a motor vehicle under the influence of marijuana.</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0.078*</a:t>
                      </a:r>
                    </a:p>
                  </a:txBody>
                  <a:tcPr marL="7620" marR="7620" marT="7620" marB="0" anchor="ctr"/>
                </a:tc>
                <a:extLst>
                  <a:ext uri="{0D108BD9-81ED-4DB2-BD59-A6C34878D82A}">
                    <a16:rowId xmlns:a16="http://schemas.microsoft.com/office/drawing/2014/main" val="3640596522"/>
                  </a:ext>
                </a:extLst>
              </a:tr>
              <a:tr h="389193">
                <a:tc>
                  <a:txBody>
                    <a:bodyPr/>
                    <a:lstStyle/>
                    <a:p>
                      <a:pPr algn="l" fontAlgn="t"/>
                      <a:r>
                        <a:rPr lang="en-US" sz="1100" u="none" strike="noStrike" kern="1200" dirty="0">
                          <a:solidFill>
                            <a:srgbClr val="787878"/>
                          </a:solidFill>
                          <a:effectLst/>
                          <a:latin typeface="+mn-lt"/>
                          <a:ea typeface="+mn-ea"/>
                          <a:cs typeface="+mn-cs"/>
                        </a:rPr>
                        <a:t>Upon arrest for driving under the influence of marijuana you will be arrested and processed into jail.</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0.076*</a:t>
                      </a:r>
                    </a:p>
                  </a:txBody>
                  <a:tcPr marL="7620" marR="7620" marT="7620" marB="0" anchor="ctr"/>
                </a:tc>
                <a:extLst>
                  <a:ext uri="{0D108BD9-81ED-4DB2-BD59-A6C34878D82A}">
                    <a16:rowId xmlns:a16="http://schemas.microsoft.com/office/drawing/2014/main" val="3908921356"/>
                  </a:ext>
                </a:extLst>
              </a:tr>
              <a:tr h="389193">
                <a:tc>
                  <a:txBody>
                    <a:bodyPr/>
                    <a:lstStyle/>
                    <a:p>
                      <a:pPr algn="l" fontAlgn="t"/>
                      <a:r>
                        <a:rPr lang="en-US" sz="1100" u="none" strike="noStrike" kern="1200" dirty="0">
                          <a:solidFill>
                            <a:srgbClr val="787878"/>
                          </a:solidFill>
                          <a:effectLst/>
                          <a:latin typeface="+mn-lt"/>
                          <a:ea typeface="+mn-ea"/>
                          <a:cs typeface="+mn-cs"/>
                        </a:rPr>
                        <a:t>The penalties for operating a vehicle under the influence of marijuana are the same as operating a vehicle under the influence of alcohol.</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0.076*</a:t>
                      </a:r>
                    </a:p>
                  </a:txBody>
                  <a:tcPr marL="7620" marR="7620" marT="7620" marB="0" anchor="ctr"/>
                </a:tc>
                <a:extLst>
                  <a:ext uri="{0D108BD9-81ED-4DB2-BD59-A6C34878D82A}">
                    <a16:rowId xmlns:a16="http://schemas.microsoft.com/office/drawing/2014/main" val="3872654116"/>
                  </a:ext>
                </a:extLst>
              </a:tr>
              <a:tr h="442013">
                <a:tc>
                  <a:txBody>
                    <a:bodyPr/>
                    <a:lstStyle/>
                    <a:p>
                      <a:pPr algn="l" fontAlgn="t"/>
                      <a:r>
                        <a:rPr lang="en-US" sz="1100" u="none" strike="noStrike" kern="1200" dirty="0">
                          <a:solidFill>
                            <a:srgbClr val="787878"/>
                          </a:solidFill>
                          <a:effectLst/>
                          <a:latin typeface="+mn-lt"/>
                          <a:ea typeface="+mn-ea"/>
                          <a:cs typeface="+mn-cs"/>
                        </a:rPr>
                        <a:t>Police departments across the state are having extra police officers on patrol during the times drivers under the influence are most likely to be on the roads.</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0.075*</a:t>
                      </a:r>
                    </a:p>
                  </a:txBody>
                  <a:tcPr marL="7620" marR="7620" marT="7620" marB="0" anchor="ctr"/>
                </a:tc>
                <a:extLst>
                  <a:ext uri="{0D108BD9-81ED-4DB2-BD59-A6C34878D82A}">
                    <a16:rowId xmlns:a16="http://schemas.microsoft.com/office/drawing/2014/main" val="3387587436"/>
                  </a:ext>
                </a:extLst>
              </a:tr>
              <a:tr h="442013">
                <a:tc>
                  <a:txBody>
                    <a:bodyPr/>
                    <a:lstStyle/>
                    <a:p>
                      <a:pPr algn="l" fontAlgn="t"/>
                      <a:r>
                        <a:rPr lang="en-US" sz="1100" u="none" strike="noStrike" kern="1200" dirty="0">
                          <a:solidFill>
                            <a:srgbClr val="787878"/>
                          </a:solidFill>
                          <a:effectLst/>
                          <a:latin typeface="+mn-lt"/>
                          <a:ea typeface="+mn-ea"/>
                          <a:cs typeface="+mn-cs"/>
                        </a:rPr>
                        <a:t>If a person gets behind the wheel while under the influence of marijuana, they could get in a crash and kill themselves/someone else.</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0.063</a:t>
                      </a:r>
                    </a:p>
                  </a:txBody>
                  <a:tcPr marL="7620" marR="7620" marT="7620" marB="0" anchor="ctr"/>
                </a:tc>
                <a:extLst>
                  <a:ext uri="{0D108BD9-81ED-4DB2-BD59-A6C34878D82A}">
                    <a16:rowId xmlns:a16="http://schemas.microsoft.com/office/drawing/2014/main" val="3284298360"/>
                  </a:ext>
                </a:extLst>
              </a:tr>
            </a:tbl>
          </a:graphicData>
        </a:graphic>
      </p:graphicFrame>
      <p:sp>
        <p:nvSpPr>
          <p:cNvPr id="5" name="TextBox 4">
            <a:extLst>
              <a:ext uri="{FF2B5EF4-FFF2-40B4-BE49-F238E27FC236}">
                <a16:creationId xmlns:a16="http://schemas.microsoft.com/office/drawing/2014/main" id="{29DB3452-8A2F-7C87-5429-86F3F1D4E836}"/>
              </a:ext>
            </a:extLst>
          </p:cNvPr>
          <p:cNvSpPr txBox="1"/>
          <p:nvPr/>
        </p:nvSpPr>
        <p:spPr>
          <a:xfrm>
            <a:off x="8792" y="6633573"/>
            <a:ext cx="11886797" cy="230832"/>
          </a:xfrm>
          <a:prstGeom prst="rect">
            <a:avLst/>
          </a:prstGeom>
          <a:noFill/>
        </p:spPr>
        <p:txBody>
          <a:bodyPr wrap="square" rtlCol="0">
            <a:spAutoFit/>
          </a:bodyPr>
          <a:lstStyle/>
          <a:p>
            <a:r>
              <a:rPr lang="en-US" sz="900" dirty="0">
                <a:solidFill>
                  <a:srgbClr val="787878"/>
                </a:solidFill>
              </a:rPr>
              <a:t>Absolute values of correlations are reported.</a:t>
            </a:r>
          </a:p>
        </p:txBody>
      </p:sp>
    </p:spTree>
    <p:extLst>
      <p:ext uri="{BB962C8B-B14F-4D97-AF65-F5344CB8AC3E}">
        <p14:creationId xmlns:p14="http://schemas.microsoft.com/office/powerpoint/2010/main" val="20444635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2012-3C7B-421F-90A4-F3A8F53529BC}"/>
              </a:ext>
            </a:extLst>
          </p:cNvPr>
          <p:cNvSpPr>
            <a:spLocks noGrp="1"/>
          </p:cNvSpPr>
          <p:nvPr>
            <p:ph type="title"/>
          </p:nvPr>
        </p:nvSpPr>
        <p:spPr/>
        <p:txBody>
          <a:bodyPr/>
          <a:lstStyle/>
          <a:p>
            <a:r>
              <a:rPr lang="en-US" sz="2800" dirty="0"/>
              <a:t>Correlation of those whose Likelihood to Have a Plan Increased</a:t>
            </a:r>
            <a:endParaRPr lang="en-US" dirty="0"/>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87</a:t>
            </a:fld>
            <a:endParaRPr lang="en-US" dirty="0"/>
          </a:p>
        </p:txBody>
      </p:sp>
      <p:sp>
        <p:nvSpPr>
          <p:cNvPr id="8" name="Content Placeholder 3">
            <a:extLst>
              <a:ext uri="{FF2B5EF4-FFF2-40B4-BE49-F238E27FC236}">
                <a16:creationId xmlns:a16="http://schemas.microsoft.com/office/drawing/2014/main" id="{9ED52408-19AA-42B9-9CA3-3583E522DA3B}"/>
              </a:ext>
            </a:extLst>
          </p:cNvPr>
          <p:cNvSpPr txBox="1">
            <a:spLocks/>
          </p:cNvSpPr>
          <p:nvPr/>
        </p:nvSpPr>
        <p:spPr>
          <a:xfrm>
            <a:off x="178232" y="1459423"/>
            <a:ext cx="11243142" cy="563965"/>
          </a:xfrm>
          <a:prstGeom prst="rect">
            <a:avLst/>
          </a:prstGeom>
        </p:spPr>
        <p:txBody>
          <a:bodyPr anchor="ctr"/>
          <a:lstStyle>
            <a:lvl1pPr marL="0" indent="0" algn="l" defTabSz="914400" rtl="0" eaLnBrk="1" latinLnBrk="0" hangingPunct="1">
              <a:lnSpc>
                <a:spcPct val="90000"/>
              </a:lnSpc>
              <a:spcBef>
                <a:spcPts val="1200"/>
              </a:spcBef>
              <a:buClr>
                <a:schemeClr val="accent1"/>
              </a:buClr>
              <a:buFont typeface="Wingdings" panose="05000000000000000000" pitchFamily="2" charset="2"/>
              <a:buNone/>
              <a:defRPr sz="4000" kern="1200">
                <a:solidFill>
                  <a:schemeClr val="tx1"/>
                </a:solidFill>
                <a:latin typeface="+mn-lt"/>
                <a:ea typeface="+mn-ea"/>
                <a:cs typeface="+mn-cs"/>
              </a:defRPr>
            </a:lvl1pPr>
            <a:lvl2pPr marL="341312" indent="0" algn="l" defTabSz="914400" rtl="0" eaLnBrk="1" latinLnBrk="0" hangingPunct="1">
              <a:lnSpc>
                <a:spcPct val="90000"/>
              </a:lnSpc>
              <a:spcBef>
                <a:spcPts val="250"/>
              </a:spcBef>
              <a:spcAft>
                <a:spcPts val="250"/>
              </a:spcAft>
              <a:buClr>
                <a:schemeClr val="accent1"/>
              </a:buClr>
              <a:buFont typeface="Tw Cen MT" panose="020B0602020104020603" pitchFamily="34" charset="0"/>
              <a:buNone/>
              <a:defRPr sz="4000" kern="1200">
                <a:solidFill>
                  <a:schemeClr val="tx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815975" marR="0" indent="-815975">
              <a:spcBef>
                <a:spcPts val="0"/>
              </a:spcBef>
              <a:spcAft>
                <a:spcPts val="0"/>
              </a:spcAft>
              <a:tabLst>
                <a:tab pos="-1028700" algn="l"/>
                <a:tab pos="-914400" algn="l"/>
                <a:tab pos="-457200" algn="l"/>
                <a:tab pos="181610" algn="l"/>
                <a:tab pos="544195" algn="l"/>
                <a:tab pos="815975" algn="l"/>
                <a:tab pos="914400" algn="l"/>
                <a:tab pos="1186180" algn="l"/>
                <a:tab pos="1458595" algn="l"/>
                <a:tab pos="1730375" algn="l"/>
                <a:tab pos="2002790" algn="l"/>
                <a:tab pos="2274570" algn="l"/>
                <a:tab pos="2546350" algn="l"/>
                <a:tab pos="2818765" algn="l"/>
                <a:tab pos="3090545" algn="l"/>
                <a:tab pos="3362960" algn="l"/>
                <a:tab pos="3634740" algn="l"/>
                <a:tab pos="3906520" algn="l"/>
                <a:tab pos="4178935" algn="l"/>
                <a:tab pos="4450715" algn="l"/>
                <a:tab pos="4723130" algn="l"/>
                <a:tab pos="4994910" algn="l"/>
                <a:tab pos="5266690" algn="l"/>
                <a:tab pos="5539105" algn="l"/>
                <a:tab pos="5810885" algn="l"/>
                <a:tab pos="6083300" algn="l"/>
                <a:tab pos="6355080" algn="l"/>
                <a:tab pos="6626860" algn="l"/>
                <a:tab pos="6899275" algn="l"/>
                <a:tab pos="7171055" algn="l"/>
                <a:tab pos="7443470" algn="l"/>
                <a:tab pos="7715250" algn="l"/>
              </a:tabLst>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10" name="TextBox 9">
            <a:extLst>
              <a:ext uri="{FF2B5EF4-FFF2-40B4-BE49-F238E27FC236}">
                <a16:creationId xmlns:a16="http://schemas.microsoft.com/office/drawing/2014/main" id="{5685AE04-9C2D-4EF4-CA0A-74B7FA179ABA}"/>
              </a:ext>
            </a:extLst>
          </p:cNvPr>
          <p:cNvSpPr txBox="1"/>
          <p:nvPr/>
        </p:nvSpPr>
        <p:spPr>
          <a:xfrm>
            <a:off x="0" y="6385084"/>
            <a:ext cx="11886797" cy="230832"/>
          </a:xfrm>
          <a:prstGeom prst="rect">
            <a:avLst/>
          </a:prstGeom>
          <a:noFill/>
        </p:spPr>
        <p:txBody>
          <a:bodyPr wrap="square" rtlCol="0">
            <a:spAutoFit/>
          </a:bodyPr>
          <a:lstStyle/>
          <a:p>
            <a:r>
              <a:rPr lang="en-US" sz="900" dirty="0">
                <a:solidFill>
                  <a:srgbClr val="787878"/>
                </a:solidFill>
              </a:rPr>
              <a:t>Q24. Please indicate if each of the following is very persuasive, somewhat persuasive, not very persuasive, or not at all persuasive in terms of getting you to NOT drive after you have used marijuana.</a:t>
            </a:r>
            <a:r>
              <a:rPr lang="en-US" sz="900" i="1" dirty="0">
                <a:solidFill>
                  <a:srgbClr val="787878"/>
                </a:solidFill>
              </a:rPr>
              <a:t> Base: Total Respondents (n=783)</a:t>
            </a:r>
            <a:endParaRPr lang="en-US" sz="900" dirty="0">
              <a:solidFill>
                <a:srgbClr val="787878"/>
              </a:solidFill>
            </a:endParaRPr>
          </a:p>
        </p:txBody>
      </p:sp>
      <p:sp>
        <p:nvSpPr>
          <p:cNvPr id="12" name="Rectangle 11">
            <a:extLst>
              <a:ext uri="{FF2B5EF4-FFF2-40B4-BE49-F238E27FC236}">
                <a16:creationId xmlns:a16="http://schemas.microsoft.com/office/drawing/2014/main" id="{A167EA7D-140A-F638-D5BB-1B7DD27F070F}"/>
              </a:ext>
            </a:extLst>
          </p:cNvPr>
          <p:cNvSpPr/>
          <p:nvPr/>
        </p:nvSpPr>
        <p:spPr>
          <a:xfrm>
            <a:off x="7994613" y="5752897"/>
            <a:ext cx="3453319" cy="430887"/>
          </a:xfrm>
          <a:prstGeom prst="rect">
            <a:avLst/>
          </a:prstGeom>
        </p:spPr>
        <p:txBody>
          <a:bodyPr wrap="square">
            <a:spAutoFit/>
          </a:bodyPr>
          <a:lstStyle/>
          <a:p>
            <a:pPr algn="r" fontAlgn="b"/>
            <a:r>
              <a:rPr lang="en-US" sz="1100" dirty="0">
                <a:solidFill>
                  <a:srgbClr val="787878"/>
                </a:solidFill>
              </a:rPr>
              <a:t>* Correlation is significant at the 0.05 level (2-tailed).</a:t>
            </a:r>
            <a:br>
              <a:rPr lang="en-US" sz="1100" dirty="0">
                <a:solidFill>
                  <a:srgbClr val="787878"/>
                </a:solidFill>
              </a:rPr>
            </a:br>
            <a:r>
              <a:rPr lang="en-US" sz="1100" dirty="0">
                <a:solidFill>
                  <a:srgbClr val="787878"/>
                </a:solidFill>
              </a:rPr>
              <a:t>** Correlation is significant at the 0.01 level (2-tailed).</a:t>
            </a:r>
          </a:p>
        </p:txBody>
      </p:sp>
      <p:graphicFrame>
        <p:nvGraphicFramePr>
          <p:cNvPr id="3" name="Table 2">
            <a:extLst>
              <a:ext uri="{FF2B5EF4-FFF2-40B4-BE49-F238E27FC236}">
                <a16:creationId xmlns:a16="http://schemas.microsoft.com/office/drawing/2014/main" id="{198F39B9-5E36-2B88-A5AD-244FBE7E1EDB}"/>
              </a:ext>
            </a:extLst>
          </p:cNvPr>
          <p:cNvGraphicFramePr>
            <a:graphicFrameLocks noGrp="1"/>
          </p:cNvGraphicFramePr>
          <p:nvPr>
            <p:extLst>
              <p:ext uri="{D42A27DB-BD31-4B8C-83A1-F6EECF244321}">
                <p14:modId xmlns:p14="http://schemas.microsoft.com/office/powerpoint/2010/main" val="2881764778"/>
              </p:ext>
            </p:extLst>
          </p:nvPr>
        </p:nvGraphicFramePr>
        <p:xfrm>
          <a:off x="3712728" y="799359"/>
          <a:ext cx="7735204" cy="4957898"/>
        </p:xfrm>
        <a:graphic>
          <a:graphicData uri="http://schemas.openxmlformats.org/drawingml/2006/table">
            <a:tbl>
              <a:tblPr firstRow="1" bandRow="1">
                <a:tableStyleId>{6E25E649-3F16-4E02-A733-19D2CDBF48F0}</a:tableStyleId>
              </a:tblPr>
              <a:tblGrid>
                <a:gridCol w="6337283">
                  <a:extLst>
                    <a:ext uri="{9D8B030D-6E8A-4147-A177-3AD203B41FA5}">
                      <a16:colId xmlns:a16="http://schemas.microsoft.com/office/drawing/2014/main" val="779202136"/>
                    </a:ext>
                  </a:extLst>
                </a:gridCol>
                <a:gridCol w="1397921">
                  <a:extLst>
                    <a:ext uri="{9D8B030D-6E8A-4147-A177-3AD203B41FA5}">
                      <a16:colId xmlns:a16="http://schemas.microsoft.com/office/drawing/2014/main" val="2081309101"/>
                    </a:ext>
                  </a:extLst>
                </a:gridCol>
              </a:tblGrid>
              <a:tr h="3865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Total Respondents</a:t>
                      </a:r>
                    </a:p>
                  </a:txBody>
                  <a:tcPr anchor="ctr"/>
                </a:tc>
                <a:tc>
                  <a:txBody>
                    <a:bodyPr/>
                    <a:lstStyle/>
                    <a:p>
                      <a:pPr algn="ctr" fontAlgn="ctr"/>
                      <a:r>
                        <a:rPr lang="en-US" sz="1200" u="none" strike="noStrike" dirty="0">
                          <a:effectLst/>
                        </a:rPr>
                        <a:t>Correlation</a:t>
                      </a:r>
                      <a:endParaRPr lang="en-US" sz="1200" b="0" i="0" u="none" strike="noStrike" dirty="0">
                        <a:solidFill>
                          <a:schemeClr val="bg1"/>
                        </a:solidFill>
                        <a:effectLst/>
                        <a:latin typeface="+mn-lt"/>
                      </a:endParaRPr>
                    </a:p>
                  </a:txBody>
                  <a:tcPr marL="6609" marR="6609" marT="6609" marB="0" anchor="ctr"/>
                </a:tc>
                <a:extLst>
                  <a:ext uri="{0D108BD9-81ED-4DB2-BD59-A6C34878D82A}">
                    <a16:rowId xmlns:a16="http://schemas.microsoft.com/office/drawing/2014/main" val="2324510984"/>
                  </a:ext>
                </a:extLst>
              </a:tr>
              <a:tr h="446518">
                <a:tc>
                  <a:txBody>
                    <a:bodyPr/>
                    <a:lstStyle/>
                    <a:p>
                      <a:pPr algn="l" fontAlgn="t"/>
                      <a:r>
                        <a:rPr lang="en-US" sz="1100" u="none" strike="noStrike" kern="1200" dirty="0">
                          <a:solidFill>
                            <a:srgbClr val="787878"/>
                          </a:solidFill>
                          <a:effectLst/>
                          <a:latin typeface="+mn-lt"/>
                          <a:ea typeface="+mn-ea"/>
                          <a:cs typeface="+mn-cs"/>
                        </a:rPr>
                        <a:t>It could cost a person up to $10,000 in fines, court costs, and legal fees if convicted of operating a motor vehicle under the influence of marijuana.</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0.086</a:t>
                      </a:r>
                    </a:p>
                  </a:txBody>
                  <a:tcPr marL="7620" marR="7620" marT="7620" marB="0" anchor="ctr"/>
                </a:tc>
                <a:extLst>
                  <a:ext uri="{0D108BD9-81ED-4DB2-BD59-A6C34878D82A}">
                    <a16:rowId xmlns:a16="http://schemas.microsoft.com/office/drawing/2014/main" val="3314314209"/>
                  </a:ext>
                </a:extLst>
              </a:tr>
              <a:tr h="446518">
                <a:tc>
                  <a:txBody>
                    <a:bodyPr/>
                    <a:lstStyle/>
                    <a:p>
                      <a:pPr algn="l" fontAlgn="t"/>
                      <a:r>
                        <a:rPr lang="en-US" sz="1100" u="none" strike="noStrike" kern="1200" dirty="0">
                          <a:solidFill>
                            <a:srgbClr val="787878"/>
                          </a:solidFill>
                          <a:effectLst/>
                          <a:latin typeface="+mn-lt"/>
                          <a:ea typeface="+mn-ea"/>
                          <a:cs typeface="+mn-cs"/>
                        </a:rPr>
                        <a:t>A person driving under the influence of marijuana could get into a crash that could permanently maim or disfigure themselves/someone else. These injuries could lead to lifelong disability.</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0.048</a:t>
                      </a:r>
                    </a:p>
                  </a:txBody>
                  <a:tcPr marL="7620" marR="7620" marT="7620" marB="0" anchor="ctr"/>
                </a:tc>
                <a:extLst>
                  <a:ext uri="{0D108BD9-81ED-4DB2-BD59-A6C34878D82A}">
                    <a16:rowId xmlns:a16="http://schemas.microsoft.com/office/drawing/2014/main" val="2137781653"/>
                  </a:ext>
                </a:extLst>
              </a:tr>
              <a:tr h="446518">
                <a:tc>
                  <a:txBody>
                    <a:bodyPr/>
                    <a:lstStyle/>
                    <a:p>
                      <a:pPr algn="l" fontAlgn="t"/>
                      <a:r>
                        <a:rPr lang="en-US" sz="1100" u="none" strike="noStrike" kern="1200" dirty="0">
                          <a:solidFill>
                            <a:srgbClr val="787878"/>
                          </a:solidFill>
                          <a:effectLst/>
                          <a:latin typeface="+mn-lt"/>
                          <a:ea typeface="+mn-ea"/>
                          <a:cs typeface="+mn-cs"/>
                        </a:rPr>
                        <a:t>Police departments across the state are conducting sobriety checkpoints to randomly pull over individuals and test if they are under the influence of marijuana.</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0.033</a:t>
                      </a:r>
                    </a:p>
                  </a:txBody>
                  <a:tcPr marL="7620" marR="7620" marT="7620" marB="0" anchor="ctr"/>
                </a:tc>
                <a:extLst>
                  <a:ext uri="{0D108BD9-81ED-4DB2-BD59-A6C34878D82A}">
                    <a16:rowId xmlns:a16="http://schemas.microsoft.com/office/drawing/2014/main" val="900466122"/>
                  </a:ext>
                </a:extLst>
              </a:tr>
              <a:tr h="446518">
                <a:tc>
                  <a:txBody>
                    <a:bodyPr/>
                    <a:lstStyle/>
                    <a:p>
                      <a:pPr algn="l" fontAlgn="t"/>
                      <a:r>
                        <a:rPr lang="en-US" sz="1100" u="none" strike="noStrike" kern="1200" dirty="0">
                          <a:solidFill>
                            <a:srgbClr val="787878"/>
                          </a:solidFill>
                          <a:effectLst/>
                          <a:latin typeface="+mn-lt"/>
                          <a:ea typeface="+mn-ea"/>
                          <a:cs typeface="+mn-cs"/>
                        </a:rPr>
                        <a:t>The penalties for operating a vehicle under the influence of marijuana are the same as operating a vehicle under the influence of alcohol.</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0.030</a:t>
                      </a:r>
                    </a:p>
                  </a:txBody>
                  <a:tcPr marL="7620" marR="7620" marT="7620" marB="0" anchor="ctr"/>
                </a:tc>
                <a:extLst>
                  <a:ext uri="{0D108BD9-81ED-4DB2-BD59-A6C34878D82A}">
                    <a16:rowId xmlns:a16="http://schemas.microsoft.com/office/drawing/2014/main" val="2902065180"/>
                  </a:ext>
                </a:extLst>
              </a:tr>
              <a:tr h="488630">
                <a:tc>
                  <a:txBody>
                    <a:bodyPr/>
                    <a:lstStyle/>
                    <a:p>
                      <a:pPr algn="l" fontAlgn="t"/>
                      <a:r>
                        <a:rPr lang="en-US" sz="1100" u="none" strike="noStrike" kern="1200" dirty="0">
                          <a:solidFill>
                            <a:srgbClr val="787878"/>
                          </a:solidFill>
                          <a:effectLst/>
                          <a:latin typeface="+mn-lt"/>
                          <a:ea typeface="+mn-ea"/>
                          <a:cs typeface="+mn-cs"/>
                        </a:rPr>
                        <a:t>Police departments are investing in new equipment and training officers to detect people driving under the influence of marijuana.</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0.026</a:t>
                      </a:r>
                    </a:p>
                  </a:txBody>
                  <a:tcPr marL="7620" marR="7620" marT="7620" marB="0" anchor="ctr"/>
                </a:tc>
                <a:extLst>
                  <a:ext uri="{0D108BD9-81ED-4DB2-BD59-A6C34878D82A}">
                    <a16:rowId xmlns:a16="http://schemas.microsoft.com/office/drawing/2014/main" val="1654308935"/>
                  </a:ext>
                </a:extLst>
              </a:tr>
              <a:tr h="446518">
                <a:tc>
                  <a:txBody>
                    <a:bodyPr/>
                    <a:lstStyle/>
                    <a:p>
                      <a:pPr algn="l" fontAlgn="t"/>
                      <a:r>
                        <a:rPr lang="en-US" sz="1100" u="none" strike="noStrike" kern="1200" dirty="0">
                          <a:solidFill>
                            <a:srgbClr val="787878"/>
                          </a:solidFill>
                          <a:effectLst/>
                          <a:latin typeface="+mn-lt"/>
                          <a:ea typeface="+mn-ea"/>
                          <a:cs typeface="+mn-cs"/>
                        </a:rPr>
                        <a:t>Upon arrest for driving under the influence of marijuana you could lose your driver's license.</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0.017</a:t>
                      </a:r>
                    </a:p>
                  </a:txBody>
                  <a:tcPr marL="7620" marR="7620" marT="7620" marB="0" anchor="ctr"/>
                </a:tc>
                <a:extLst>
                  <a:ext uri="{0D108BD9-81ED-4DB2-BD59-A6C34878D82A}">
                    <a16:rowId xmlns:a16="http://schemas.microsoft.com/office/drawing/2014/main" val="3640596522"/>
                  </a:ext>
                </a:extLst>
              </a:tr>
              <a:tr h="446518">
                <a:tc>
                  <a:txBody>
                    <a:bodyPr/>
                    <a:lstStyle/>
                    <a:p>
                      <a:pPr algn="l" fontAlgn="t"/>
                      <a:r>
                        <a:rPr lang="en-US" sz="1100" u="none" strike="noStrike" kern="1200" dirty="0">
                          <a:solidFill>
                            <a:srgbClr val="787878"/>
                          </a:solidFill>
                          <a:effectLst/>
                          <a:latin typeface="+mn-lt"/>
                          <a:ea typeface="+mn-ea"/>
                          <a:cs typeface="+mn-cs"/>
                        </a:rPr>
                        <a:t>Some employers can choose to not hire those who have been convicted of driving under the influence of marijuana. Some employers will even fire current employees who have been convicted and currently work for them.</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0.010</a:t>
                      </a:r>
                    </a:p>
                  </a:txBody>
                  <a:tcPr marL="7620" marR="7620" marT="7620" marB="0" anchor="ctr"/>
                </a:tc>
                <a:extLst>
                  <a:ext uri="{0D108BD9-81ED-4DB2-BD59-A6C34878D82A}">
                    <a16:rowId xmlns:a16="http://schemas.microsoft.com/office/drawing/2014/main" val="3908921356"/>
                  </a:ext>
                </a:extLst>
              </a:tr>
              <a:tr h="446518">
                <a:tc>
                  <a:txBody>
                    <a:bodyPr/>
                    <a:lstStyle/>
                    <a:p>
                      <a:pPr algn="l" fontAlgn="t"/>
                      <a:r>
                        <a:rPr lang="en-US" sz="1100" u="none" strike="noStrike" kern="1200" dirty="0">
                          <a:solidFill>
                            <a:srgbClr val="787878"/>
                          </a:solidFill>
                          <a:effectLst/>
                          <a:latin typeface="+mn-lt"/>
                          <a:ea typeface="+mn-ea"/>
                          <a:cs typeface="+mn-cs"/>
                        </a:rPr>
                        <a:t>Police departments across the state are having extra police officers on patrol during the times drivers under the influence are most likely to be on the roads.</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0.009</a:t>
                      </a:r>
                    </a:p>
                  </a:txBody>
                  <a:tcPr marL="7620" marR="7620" marT="7620" marB="0" anchor="ctr"/>
                </a:tc>
                <a:extLst>
                  <a:ext uri="{0D108BD9-81ED-4DB2-BD59-A6C34878D82A}">
                    <a16:rowId xmlns:a16="http://schemas.microsoft.com/office/drawing/2014/main" val="3872654116"/>
                  </a:ext>
                </a:extLst>
              </a:tr>
              <a:tr h="446518">
                <a:tc>
                  <a:txBody>
                    <a:bodyPr/>
                    <a:lstStyle/>
                    <a:p>
                      <a:pPr algn="l" fontAlgn="t"/>
                      <a:r>
                        <a:rPr lang="en-US" sz="1100" u="none" strike="noStrike" kern="1200" dirty="0">
                          <a:solidFill>
                            <a:srgbClr val="787878"/>
                          </a:solidFill>
                          <a:effectLst/>
                          <a:latin typeface="+mn-lt"/>
                          <a:ea typeface="+mn-ea"/>
                          <a:cs typeface="+mn-cs"/>
                        </a:rPr>
                        <a:t>If a person gets behind the wheel while under the influence of marijuana, they could get in a crash and kill themselves/someone else.</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0.008</a:t>
                      </a:r>
                    </a:p>
                  </a:txBody>
                  <a:tcPr marL="7620" marR="7620" marT="7620" marB="0" anchor="ctr"/>
                </a:tc>
                <a:extLst>
                  <a:ext uri="{0D108BD9-81ED-4DB2-BD59-A6C34878D82A}">
                    <a16:rowId xmlns:a16="http://schemas.microsoft.com/office/drawing/2014/main" val="3387587436"/>
                  </a:ext>
                </a:extLst>
              </a:tr>
              <a:tr h="446518">
                <a:tc>
                  <a:txBody>
                    <a:bodyPr/>
                    <a:lstStyle/>
                    <a:p>
                      <a:pPr algn="l" fontAlgn="t"/>
                      <a:r>
                        <a:rPr lang="en-US" sz="1100" u="none" strike="noStrike" kern="1200">
                          <a:solidFill>
                            <a:srgbClr val="787878"/>
                          </a:solidFill>
                          <a:effectLst/>
                          <a:latin typeface="+mn-lt"/>
                          <a:ea typeface="+mn-ea"/>
                          <a:cs typeface="+mn-cs"/>
                        </a:rPr>
                        <a:t>Upon </a:t>
                      </a:r>
                      <a:r>
                        <a:rPr lang="en-US" sz="1100" u="none" strike="noStrike" kern="1200" dirty="0">
                          <a:solidFill>
                            <a:srgbClr val="787878"/>
                          </a:solidFill>
                          <a:effectLst/>
                          <a:latin typeface="+mn-lt"/>
                          <a:ea typeface="+mn-ea"/>
                          <a:cs typeface="+mn-cs"/>
                        </a:rPr>
                        <a:t>arrest for driving under the influence of marijuana you will be arrested and processed into jail.</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0.005</a:t>
                      </a:r>
                    </a:p>
                  </a:txBody>
                  <a:tcPr marL="7620" marR="7620" marT="7620" marB="0" anchor="ctr"/>
                </a:tc>
                <a:extLst>
                  <a:ext uri="{0D108BD9-81ED-4DB2-BD59-A6C34878D82A}">
                    <a16:rowId xmlns:a16="http://schemas.microsoft.com/office/drawing/2014/main" val="3284298360"/>
                  </a:ext>
                </a:extLst>
              </a:tr>
            </a:tbl>
          </a:graphicData>
        </a:graphic>
      </p:graphicFrame>
      <p:sp>
        <p:nvSpPr>
          <p:cNvPr id="5" name="TextBox 4">
            <a:extLst>
              <a:ext uri="{FF2B5EF4-FFF2-40B4-BE49-F238E27FC236}">
                <a16:creationId xmlns:a16="http://schemas.microsoft.com/office/drawing/2014/main" id="{726659C3-20B5-2ED6-DEBB-B28B0BCA0306}"/>
              </a:ext>
            </a:extLst>
          </p:cNvPr>
          <p:cNvSpPr txBox="1"/>
          <p:nvPr/>
        </p:nvSpPr>
        <p:spPr>
          <a:xfrm>
            <a:off x="8792" y="6633573"/>
            <a:ext cx="11886797" cy="230832"/>
          </a:xfrm>
          <a:prstGeom prst="rect">
            <a:avLst/>
          </a:prstGeom>
          <a:noFill/>
        </p:spPr>
        <p:txBody>
          <a:bodyPr wrap="square" rtlCol="0">
            <a:spAutoFit/>
          </a:bodyPr>
          <a:lstStyle/>
          <a:p>
            <a:r>
              <a:rPr lang="en-US" sz="900" dirty="0">
                <a:solidFill>
                  <a:srgbClr val="787878"/>
                </a:solidFill>
              </a:rPr>
              <a:t>Absolute values of correlations are reported.</a:t>
            </a:r>
          </a:p>
        </p:txBody>
      </p:sp>
    </p:spTree>
    <p:extLst>
      <p:ext uri="{BB962C8B-B14F-4D97-AF65-F5344CB8AC3E}">
        <p14:creationId xmlns:p14="http://schemas.microsoft.com/office/powerpoint/2010/main" val="4999649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2012-3C7B-421F-90A4-F3A8F53529BC}"/>
              </a:ext>
            </a:extLst>
          </p:cNvPr>
          <p:cNvSpPr>
            <a:spLocks noGrp="1"/>
          </p:cNvSpPr>
          <p:nvPr>
            <p:ph type="title"/>
          </p:nvPr>
        </p:nvSpPr>
        <p:spPr/>
        <p:txBody>
          <a:bodyPr/>
          <a:lstStyle/>
          <a:p>
            <a:r>
              <a:rPr lang="en-US" sz="2800" dirty="0"/>
              <a:t>Correlation of those whose Danger Level Increased</a:t>
            </a:r>
            <a:br>
              <a:rPr lang="en-US" sz="2800" dirty="0"/>
            </a:br>
            <a:r>
              <a:rPr lang="en-US" sz="2000" i="1" dirty="0"/>
              <a:t>(Past 3 months marijuana users)</a:t>
            </a:r>
            <a:endParaRPr lang="en-US" dirty="0"/>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88</a:t>
            </a:fld>
            <a:endParaRPr lang="en-US" dirty="0"/>
          </a:p>
        </p:txBody>
      </p:sp>
      <p:sp>
        <p:nvSpPr>
          <p:cNvPr id="8" name="Content Placeholder 3">
            <a:extLst>
              <a:ext uri="{FF2B5EF4-FFF2-40B4-BE49-F238E27FC236}">
                <a16:creationId xmlns:a16="http://schemas.microsoft.com/office/drawing/2014/main" id="{9ED52408-19AA-42B9-9CA3-3583E522DA3B}"/>
              </a:ext>
            </a:extLst>
          </p:cNvPr>
          <p:cNvSpPr txBox="1">
            <a:spLocks/>
          </p:cNvSpPr>
          <p:nvPr/>
        </p:nvSpPr>
        <p:spPr>
          <a:xfrm>
            <a:off x="178232" y="1459423"/>
            <a:ext cx="11243142" cy="563965"/>
          </a:xfrm>
          <a:prstGeom prst="rect">
            <a:avLst/>
          </a:prstGeom>
        </p:spPr>
        <p:txBody>
          <a:bodyPr anchor="ctr"/>
          <a:lstStyle>
            <a:lvl1pPr marL="0" indent="0" algn="l" defTabSz="914400" rtl="0" eaLnBrk="1" latinLnBrk="0" hangingPunct="1">
              <a:lnSpc>
                <a:spcPct val="90000"/>
              </a:lnSpc>
              <a:spcBef>
                <a:spcPts val="1200"/>
              </a:spcBef>
              <a:buClr>
                <a:schemeClr val="accent1"/>
              </a:buClr>
              <a:buFont typeface="Wingdings" panose="05000000000000000000" pitchFamily="2" charset="2"/>
              <a:buNone/>
              <a:defRPr sz="4000" kern="1200">
                <a:solidFill>
                  <a:schemeClr val="tx1"/>
                </a:solidFill>
                <a:latin typeface="+mn-lt"/>
                <a:ea typeface="+mn-ea"/>
                <a:cs typeface="+mn-cs"/>
              </a:defRPr>
            </a:lvl1pPr>
            <a:lvl2pPr marL="341312" indent="0" algn="l" defTabSz="914400" rtl="0" eaLnBrk="1" latinLnBrk="0" hangingPunct="1">
              <a:lnSpc>
                <a:spcPct val="90000"/>
              </a:lnSpc>
              <a:spcBef>
                <a:spcPts val="250"/>
              </a:spcBef>
              <a:spcAft>
                <a:spcPts val="250"/>
              </a:spcAft>
              <a:buClr>
                <a:schemeClr val="accent1"/>
              </a:buClr>
              <a:buFont typeface="Tw Cen MT" panose="020B0602020104020603" pitchFamily="34" charset="0"/>
              <a:buNone/>
              <a:defRPr sz="4000" kern="1200">
                <a:solidFill>
                  <a:schemeClr val="tx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815975" marR="0" indent="-815975">
              <a:spcBef>
                <a:spcPts val="0"/>
              </a:spcBef>
              <a:spcAft>
                <a:spcPts val="0"/>
              </a:spcAft>
              <a:tabLst>
                <a:tab pos="-1028700" algn="l"/>
                <a:tab pos="-914400" algn="l"/>
                <a:tab pos="-457200" algn="l"/>
                <a:tab pos="181610" algn="l"/>
                <a:tab pos="544195" algn="l"/>
                <a:tab pos="815975" algn="l"/>
                <a:tab pos="914400" algn="l"/>
                <a:tab pos="1186180" algn="l"/>
                <a:tab pos="1458595" algn="l"/>
                <a:tab pos="1730375" algn="l"/>
                <a:tab pos="2002790" algn="l"/>
                <a:tab pos="2274570" algn="l"/>
                <a:tab pos="2546350" algn="l"/>
                <a:tab pos="2818765" algn="l"/>
                <a:tab pos="3090545" algn="l"/>
                <a:tab pos="3362960" algn="l"/>
                <a:tab pos="3634740" algn="l"/>
                <a:tab pos="3906520" algn="l"/>
                <a:tab pos="4178935" algn="l"/>
                <a:tab pos="4450715" algn="l"/>
                <a:tab pos="4723130" algn="l"/>
                <a:tab pos="4994910" algn="l"/>
                <a:tab pos="5266690" algn="l"/>
                <a:tab pos="5539105" algn="l"/>
                <a:tab pos="5810885" algn="l"/>
                <a:tab pos="6083300" algn="l"/>
                <a:tab pos="6355080" algn="l"/>
                <a:tab pos="6626860" algn="l"/>
                <a:tab pos="6899275" algn="l"/>
                <a:tab pos="7171055" algn="l"/>
                <a:tab pos="7443470" algn="l"/>
                <a:tab pos="7715250" algn="l"/>
              </a:tabLst>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10" name="TextBox 9">
            <a:extLst>
              <a:ext uri="{FF2B5EF4-FFF2-40B4-BE49-F238E27FC236}">
                <a16:creationId xmlns:a16="http://schemas.microsoft.com/office/drawing/2014/main" id="{5685AE04-9C2D-4EF4-CA0A-74B7FA179ABA}"/>
              </a:ext>
            </a:extLst>
          </p:cNvPr>
          <p:cNvSpPr txBox="1"/>
          <p:nvPr/>
        </p:nvSpPr>
        <p:spPr>
          <a:xfrm>
            <a:off x="0" y="6385086"/>
            <a:ext cx="11886797" cy="230832"/>
          </a:xfrm>
          <a:prstGeom prst="rect">
            <a:avLst/>
          </a:prstGeom>
          <a:noFill/>
        </p:spPr>
        <p:txBody>
          <a:bodyPr wrap="square" rtlCol="0">
            <a:spAutoFit/>
          </a:bodyPr>
          <a:lstStyle/>
          <a:p>
            <a:r>
              <a:rPr lang="en-US" sz="900" dirty="0">
                <a:solidFill>
                  <a:srgbClr val="787878"/>
                </a:solidFill>
              </a:rPr>
              <a:t>Q24. Please indicate if each of the following is very persuasive, somewhat persuasive, not very persuasive, or not at all persuasive in terms of getting you to NOT drive after you have used marijuana.</a:t>
            </a:r>
            <a:r>
              <a:rPr lang="en-US" sz="900" i="1" dirty="0">
                <a:solidFill>
                  <a:srgbClr val="787878"/>
                </a:solidFill>
              </a:rPr>
              <a:t> Base: Total Respondents (n=304)</a:t>
            </a:r>
            <a:endParaRPr lang="en-US" sz="900" dirty="0">
              <a:solidFill>
                <a:srgbClr val="787878"/>
              </a:solidFill>
            </a:endParaRPr>
          </a:p>
        </p:txBody>
      </p:sp>
      <p:sp>
        <p:nvSpPr>
          <p:cNvPr id="12" name="Rectangle 11">
            <a:extLst>
              <a:ext uri="{FF2B5EF4-FFF2-40B4-BE49-F238E27FC236}">
                <a16:creationId xmlns:a16="http://schemas.microsoft.com/office/drawing/2014/main" id="{A167EA7D-140A-F638-D5BB-1B7DD27F070F}"/>
              </a:ext>
            </a:extLst>
          </p:cNvPr>
          <p:cNvSpPr/>
          <p:nvPr/>
        </p:nvSpPr>
        <p:spPr>
          <a:xfrm>
            <a:off x="7994613" y="5765614"/>
            <a:ext cx="3453319" cy="430887"/>
          </a:xfrm>
          <a:prstGeom prst="rect">
            <a:avLst/>
          </a:prstGeom>
        </p:spPr>
        <p:txBody>
          <a:bodyPr wrap="square">
            <a:spAutoFit/>
          </a:bodyPr>
          <a:lstStyle/>
          <a:p>
            <a:pPr algn="r" fontAlgn="b"/>
            <a:r>
              <a:rPr lang="en-US" sz="1100" dirty="0">
                <a:solidFill>
                  <a:srgbClr val="787878"/>
                </a:solidFill>
              </a:rPr>
              <a:t>* Correlation is significant at the 0.05 level (2-tailed).</a:t>
            </a:r>
            <a:br>
              <a:rPr lang="en-US" sz="1100" dirty="0">
                <a:solidFill>
                  <a:srgbClr val="787878"/>
                </a:solidFill>
              </a:rPr>
            </a:br>
            <a:r>
              <a:rPr lang="en-US" sz="1100" dirty="0">
                <a:solidFill>
                  <a:srgbClr val="787878"/>
                </a:solidFill>
              </a:rPr>
              <a:t>** Correlation is significant at the 0.01 level (2-tailed).</a:t>
            </a:r>
          </a:p>
        </p:txBody>
      </p:sp>
      <p:graphicFrame>
        <p:nvGraphicFramePr>
          <p:cNvPr id="13" name="Table 12">
            <a:extLst>
              <a:ext uri="{FF2B5EF4-FFF2-40B4-BE49-F238E27FC236}">
                <a16:creationId xmlns:a16="http://schemas.microsoft.com/office/drawing/2014/main" id="{905AA85D-DF05-E56D-6538-FB2FE4C13070}"/>
              </a:ext>
            </a:extLst>
          </p:cNvPr>
          <p:cNvGraphicFramePr>
            <a:graphicFrameLocks noGrp="1"/>
          </p:cNvGraphicFramePr>
          <p:nvPr>
            <p:extLst>
              <p:ext uri="{D42A27DB-BD31-4B8C-83A1-F6EECF244321}">
                <p14:modId xmlns:p14="http://schemas.microsoft.com/office/powerpoint/2010/main" val="2954804974"/>
              </p:ext>
            </p:extLst>
          </p:nvPr>
        </p:nvGraphicFramePr>
        <p:xfrm>
          <a:off x="3712728" y="799357"/>
          <a:ext cx="7735204" cy="4971482"/>
        </p:xfrm>
        <a:graphic>
          <a:graphicData uri="http://schemas.openxmlformats.org/drawingml/2006/table">
            <a:tbl>
              <a:tblPr firstRow="1" bandRow="1">
                <a:tableStyleId>{6E25E649-3F16-4E02-A733-19D2CDBF48F0}</a:tableStyleId>
              </a:tblPr>
              <a:tblGrid>
                <a:gridCol w="6337283">
                  <a:extLst>
                    <a:ext uri="{9D8B030D-6E8A-4147-A177-3AD203B41FA5}">
                      <a16:colId xmlns:a16="http://schemas.microsoft.com/office/drawing/2014/main" val="779202136"/>
                    </a:ext>
                  </a:extLst>
                </a:gridCol>
                <a:gridCol w="1397921">
                  <a:extLst>
                    <a:ext uri="{9D8B030D-6E8A-4147-A177-3AD203B41FA5}">
                      <a16:colId xmlns:a16="http://schemas.microsoft.com/office/drawing/2014/main" val="2081309101"/>
                    </a:ext>
                  </a:extLst>
                </a:gridCol>
              </a:tblGrid>
              <a:tr h="442013">
                <a:tc>
                  <a:txBody>
                    <a:bodyPr/>
                    <a:lstStyle/>
                    <a:p>
                      <a:r>
                        <a:rPr lang="en-US" dirty="0">
                          <a:latin typeface="+mn-lt"/>
                        </a:rPr>
                        <a:t>Marijuana Users (Past 3 Month)</a:t>
                      </a:r>
                    </a:p>
                  </a:txBody>
                  <a:tcPr/>
                </a:tc>
                <a:tc>
                  <a:txBody>
                    <a:bodyPr/>
                    <a:lstStyle/>
                    <a:p>
                      <a:pPr algn="ctr" fontAlgn="ctr"/>
                      <a:r>
                        <a:rPr lang="en-US" sz="1200" u="none" strike="noStrike" dirty="0">
                          <a:effectLst/>
                        </a:rPr>
                        <a:t>Correlation</a:t>
                      </a:r>
                      <a:endParaRPr lang="en-US" sz="1200" b="0" i="0" u="none" strike="noStrike" dirty="0">
                        <a:solidFill>
                          <a:schemeClr val="bg1"/>
                        </a:solidFill>
                        <a:effectLst/>
                        <a:latin typeface="+mn-lt"/>
                      </a:endParaRPr>
                    </a:p>
                  </a:txBody>
                  <a:tcPr marL="6609" marR="6609" marT="6609" marB="0" anchor="ctr"/>
                </a:tc>
                <a:extLst>
                  <a:ext uri="{0D108BD9-81ED-4DB2-BD59-A6C34878D82A}">
                    <a16:rowId xmlns:a16="http://schemas.microsoft.com/office/drawing/2014/main" val="2324510984"/>
                  </a:ext>
                </a:extLst>
              </a:tr>
              <a:tr h="442013">
                <a:tc>
                  <a:txBody>
                    <a:bodyPr/>
                    <a:lstStyle/>
                    <a:p>
                      <a:pPr algn="l" fontAlgn="t"/>
                      <a:r>
                        <a:rPr lang="en-US" sz="1100" u="none" strike="noStrike" kern="1200" dirty="0">
                          <a:solidFill>
                            <a:srgbClr val="787878"/>
                          </a:solidFill>
                          <a:effectLst/>
                          <a:latin typeface="+mn-lt"/>
                          <a:ea typeface="+mn-ea"/>
                          <a:cs typeface="+mn-cs"/>
                        </a:rPr>
                        <a:t>A person driving under the influence of marijuana could get into a crash that could permanently maim or disfigure themselves/someone else. These injuries could lead to lifelong disability.</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0.228**</a:t>
                      </a:r>
                    </a:p>
                  </a:txBody>
                  <a:tcPr marL="7620" marR="7620" marT="7620" marB="0" anchor="ctr"/>
                </a:tc>
                <a:extLst>
                  <a:ext uri="{0D108BD9-81ED-4DB2-BD59-A6C34878D82A}">
                    <a16:rowId xmlns:a16="http://schemas.microsoft.com/office/drawing/2014/main" val="3314314209"/>
                  </a:ext>
                </a:extLst>
              </a:tr>
              <a:tr h="440981">
                <a:tc>
                  <a:txBody>
                    <a:bodyPr/>
                    <a:lstStyle/>
                    <a:p>
                      <a:pPr algn="l" fontAlgn="t"/>
                      <a:r>
                        <a:rPr lang="en-US" sz="1100" u="none" strike="noStrike" kern="1200" dirty="0">
                          <a:solidFill>
                            <a:srgbClr val="787878"/>
                          </a:solidFill>
                          <a:effectLst/>
                          <a:latin typeface="+mn-lt"/>
                          <a:ea typeface="+mn-ea"/>
                          <a:cs typeface="+mn-cs"/>
                        </a:rPr>
                        <a:t>If a person gets behind the wheel while under the influence of marijuana, they could get in a crash and kill themselves/someone else.</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0.213**</a:t>
                      </a:r>
                    </a:p>
                  </a:txBody>
                  <a:tcPr marL="7620" marR="7620" marT="7620" marB="0" anchor="ctr"/>
                </a:tc>
                <a:extLst>
                  <a:ext uri="{0D108BD9-81ED-4DB2-BD59-A6C34878D82A}">
                    <a16:rowId xmlns:a16="http://schemas.microsoft.com/office/drawing/2014/main" val="2137781653"/>
                  </a:ext>
                </a:extLst>
              </a:tr>
              <a:tr h="389193">
                <a:tc>
                  <a:txBody>
                    <a:bodyPr/>
                    <a:lstStyle/>
                    <a:p>
                      <a:pPr algn="l" fontAlgn="t"/>
                      <a:r>
                        <a:rPr lang="en-US" sz="1100" u="none" strike="noStrike" kern="1200" dirty="0">
                          <a:solidFill>
                            <a:srgbClr val="787878"/>
                          </a:solidFill>
                          <a:effectLst/>
                          <a:latin typeface="+mn-lt"/>
                          <a:ea typeface="+mn-ea"/>
                          <a:cs typeface="+mn-cs"/>
                        </a:rPr>
                        <a:t>The penalties for operating a vehicle under the influence of marijuana are the same as operating a vehicle under the influence of alcohol.</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0.185**</a:t>
                      </a:r>
                    </a:p>
                  </a:txBody>
                  <a:tcPr marL="7620" marR="7620" marT="7620" marB="0" anchor="ctr"/>
                </a:tc>
                <a:extLst>
                  <a:ext uri="{0D108BD9-81ED-4DB2-BD59-A6C34878D82A}">
                    <a16:rowId xmlns:a16="http://schemas.microsoft.com/office/drawing/2014/main" val="900466122"/>
                  </a:ext>
                </a:extLst>
              </a:tr>
              <a:tr h="543249">
                <a:tc>
                  <a:txBody>
                    <a:bodyPr/>
                    <a:lstStyle/>
                    <a:p>
                      <a:pPr algn="l" fontAlgn="t"/>
                      <a:r>
                        <a:rPr lang="en-US" sz="1100" u="none" strike="noStrike" kern="1200" dirty="0">
                          <a:solidFill>
                            <a:srgbClr val="787878"/>
                          </a:solidFill>
                          <a:effectLst/>
                          <a:latin typeface="+mn-lt"/>
                          <a:ea typeface="+mn-ea"/>
                          <a:cs typeface="+mn-cs"/>
                        </a:rPr>
                        <a:t>Police departments across the state are having extra police officers on patrol during the times drivers under the influence are most likely to be on the roads.</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0.184**</a:t>
                      </a:r>
                    </a:p>
                  </a:txBody>
                  <a:tcPr marL="7620" marR="7620" marT="7620" marB="0" anchor="ctr"/>
                </a:tc>
                <a:extLst>
                  <a:ext uri="{0D108BD9-81ED-4DB2-BD59-A6C34878D82A}">
                    <a16:rowId xmlns:a16="http://schemas.microsoft.com/office/drawing/2014/main" val="2902065180"/>
                  </a:ext>
                </a:extLst>
              </a:tr>
              <a:tr h="442013">
                <a:tc>
                  <a:txBody>
                    <a:bodyPr/>
                    <a:lstStyle/>
                    <a:p>
                      <a:pPr algn="l" fontAlgn="t"/>
                      <a:r>
                        <a:rPr lang="en-US" sz="1100" u="none" strike="noStrike" kern="1200" dirty="0">
                          <a:solidFill>
                            <a:srgbClr val="787878"/>
                          </a:solidFill>
                          <a:effectLst/>
                          <a:latin typeface="+mn-lt"/>
                          <a:ea typeface="+mn-ea"/>
                          <a:cs typeface="+mn-cs"/>
                        </a:rPr>
                        <a:t>Police departments across the state are conducting sobriety checkpoints to randomly pull over individuals and test if they are under the influence of marijuana.</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0.176**</a:t>
                      </a:r>
                    </a:p>
                  </a:txBody>
                  <a:tcPr marL="7620" marR="7620" marT="7620" marB="0" anchor="ctr"/>
                </a:tc>
                <a:extLst>
                  <a:ext uri="{0D108BD9-81ED-4DB2-BD59-A6C34878D82A}">
                    <a16:rowId xmlns:a16="http://schemas.microsoft.com/office/drawing/2014/main" val="1654308935"/>
                  </a:ext>
                </a:extLst>
              </a:tr>
              <a:tr h="487660">
                <a:tc>
                  <a:txBody>
                    <a:bodyPr/>
                    <a:lstStyle/>
                    <a:p>
                      <a:pPr algn="l" fontAlgn="t"/>
                      <a:r>
                        <a:rPr lang="en-US" sz="1100" u="none" strike="noStrike" kern="1200" dirty="0">
                          <a:solidFill>
                            <a:srgbClr val="787878"/>
                          </a:solidFill>
                          <a:effectLst/>
                          <a:latin typeface="+mn-lt"/>
                          <a:ea typeface="+mn-ea"/>
                          <a:cs typeface="+mn-cs"/>
                        </a:rPr>
                        <a:t>Some employers can choose to not hire those who have been convicted of driving under the influence of marijuana. Some employers will even fire current employees who have been convicted and currently work for them.</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0.174**</a:t>
                      </a:r>
                    </a:p>
                  </a:txBody>
                  <a:tcPr marL="7620" marR="7620" marT="7620" marB="0" anchor="ctr"/>
                </a:tc>
                <a:extLst>
                  <a:ext uri="{0D108BD9-81ED-4DB2-BD59-A6C34878D82A}">
                    <a16:rowId xmlns:a16="http://schemas.microsoft.com/office/drawing/2014/main" val="3640596522"/>
                  </a:ext>
                </a:extLst>
              </a:tr>
              <a:tr h="480291">
                <a:tc>
                  <a:txBody>
                    <a:bodyPr/>
                    <a:lstStyle/>
                    <a:p>
                      <a:pPr algn="l" fontAlgn="t"/>
                      <a:r>
                        <a:rPr lang="en-US" sz="1100" u="none" strike="noStrike" kern="1200" dirty="0">
                          <a:solidFill>
                            <a:srgbClr val="787878"/>
                          </a:solidFill>
                          <a:effectLst/>
                          <a:latin typeface="+mn-lt"/>
                          <a:ea typeface="+mn-ea"/>
                          <a:cs typeface="+mn-cs"/>
                        </a:rPr>
                        <a:t>Upon arrest for driving under the influence of marijuana you could lose your driver's license.</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0.155**</a:t>
                      </a:r>
                    </a:p>
                  </a:txBody>
                  <a:tcPr marL="7620" marR="7620" marT="7620" marB="0" anchor="ctr"/>
                </a:tc>
                <a:extLst>
                  <a:ext uri="{0D108BD9-81ED-4DB2-BD59-A6C34878D82A}">
                    <a16:rowId xmlns:a16="http://schemas.microsoft.com/office/drawing/2014/main" val="3908921356"/>
                  </a:ext>
                </a:extLst>
              </a:tr>
              <a:tr h="397163">
                <a:tc>
                  <a:txBody>
                    <a:bodyPr/>
                    <a:lstStyle/>
                    <a:p>
                      <a:pPr algn="l" fontAlgn="t"/>
                      <a:r>
                        <a:rPr lang="en-US" sz="1100" u="none" strike="noStrike" kern="1200" dirty="0">
                          <a:solidFill>
                            <a:srgbClr val="787878"/>
                          </a:solidFill>
                          <a:effectLst/>
                          <a:latin typeface="+mn-lt"/>
                          <a:ea typeface="+mn-ea"/>
                          <a:cs typeface="+mn-cs"/>
                        </a:rPr>
                        <a:t>Police departments are investing in new equipment and training officers to detect people driving under the influence of marijuana.</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0.111</a:t>
                      </a:r>
                    </a:p>
                  </a:txBody>
                  <a:tcPr marL="7620" marR="7620" marT="7620" marB="0" anchor="ctr"/>
                </a:tc>
                <a:extLst>
                  <a:ext uri="{0D108BD9-81ED-4DB2-BD59-A6C34878D82A}">
                    <a16:rowId xmlns:a16="http://schemas.microsoft.com/office/drawing/2014/main" val="3872654116"/>
                  </a:ext>
                </a:extLst>
              </a:tr>
              <a:tr h="442013">
                <a:tc>
                  <a:txBody>
                    <a:bodyPr/>
                    <a:lstStyle/>
                    <a:p>
                      <a:pPr algn="l" fontAlgn="t"/>
                      <a:r>
                        <a:rPr lang="en-US" sz="1100" u="none" strike="noStrike" kern="1200" dirty="0">
                          <a:solidFill>
                            <a:srgbClr val="787878"/>
                          </a:solidFill>
                          <a:effectLst/>
                          <a:latin typeface="+mn-lt"/>
                          <a:ea typeface="+mn-ea"/>
                          <a:cs typeface="+mn-cs"/>
                        </a:rPr>
                        <a:t>Upon arrest for driving under the influence of marijuana you will be arrested and processed into jail.</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0.101</a:t>
                      </a:r>
                    </a:p>
                  </a:txBody>
                  <a:tcPr marL="7620" marR="7620" marT="7620" marB="0" anchor="ctr"/>
                </a:tc>
                <a:extLst>
                  <a:ext uri="{0D108BD9-81ED-4DB2-BD59-A6C34878D82A}">
                    <a16:rowId xmlns:a16="http://schemas.microsoft.com/office/drawing/2014/main" val="3387587436"/>
                  </a:ext>
                </a:extLst>
              </a:tr>
              <a:tr h="442013">
                <a:tc>
                  <a:txBody>
                    <a:bodyPr/>
                    <a:lstStyle/>
                    <a:p>
                      <a:pPr algn="l" fontAlgn="t"/>
                      <a:r>
                        <a:rPr lang="en-US" sz="1100" u="none" strike="noStrike" kern="1200" dirty="0">
                          <a:solidFill>
                            <a:srgbClr val="787878"/>
                          </a:solidFill>
                          <a:effectLst/>
                          <a:latin typeface="+mn-lt"/>
                          <a:ea typeface="+mn-ea"/>
                          <a:cs typeface="+mn-cs"/>
                        </a:rPr>
                        <a:t>It could cost a person up to $10,000 in fines, court costs, and legal fees if convicted of operating a motor vehicle under the influence of marijuana.</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0.078</a:t>
                      </a:r>
                    </a:p>
                  </a:txBody>
                  <a:tcPr marL="7620" marR="7620" marT="7620" marB="0" anchor="ctr"/>
                </a:tc>
                <a:extLst>
                  <a:ext uri="{0D108BD9-81ED-4DB2-BD59-A6C34878D82A}">
                    <a16:rowId xmlns:a16="http://schemas.microsoft.com/office/drawing/2014/main" val="3284298360"/>
                  </a:ext>
                </a:extLst>
              </a:tr>
            </a:tbl>
          </a:graphicData>
        </a:graphic>
      </p:graphicFrame>
      <p:sp>
        <p:nvSpPr>
          <p:cNvPr id="3" name="TextBox 2">
            <a:extLst>
              <a:ext uri="{FF2B5EF4-FFF2-40B4-BE49-F238E27FC236}">
                <a16:creationId xmlns:a16="http://schemas.microsoft.com/office/drawing/2014/main" id="{FED6476B-8728-115D-74A8-23DC2DE34C45}"/>
              </a:ext>
            </a:extLst>
          </p:cNvPr>
          <p:cNvSpPr txBox="1"/>
          <p:nvPr/>
        </p:nvSpPr>
        <p:spPr>
          <a:xfrm>
            <a:off x="8792" y="6633573"/>
            <a:ext cx="11886797" cy="230832"/>
          </a:xfrm>
          <a:prstGeom prst="rect">
            <a:avLst/>
          </a:prstGeom>
          <a:noFill/>
        </p:spPr>
        <p:txBody>
          <a:bodyPr wrap="square" rtlCol="0">
            <a:spAutoFit/>
          </a:bodyPr>
          <a:lstStyle/>
          <a:p>
            <a:r>
              <a:rPr lang="en-US" sz="900" dirty="0">
                <a:solidFill>
                  <a:srgbClr val="787878"/>
                </a:solidFill>
              </a:rPr>
              <a:t>Absolute values of correlations are reported.</a:t>
            </a:r>
          </a:p>
        </p:txBody>
      </p:sp>
    </p:spTree>
    <p:extLst>
      <p:ext uri="{BB962C8B-B14F-4D97-AF65-F5344CB8AC3E}">
        <p14:creationId xmlns:p14="http://schemas.microsoft.com/office/powerpoint/2010/main" val="27635261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2012-3C7B-421F-90A4-F3A8F53529BC}"/>
              </a:ext>
            </a:extLst>
          </p:cNvPr>
          <p:cNvSpPr>
            <a:spLocks noGrp="1"/>
          </p:cNvSpPr>
          <p:nvPr>
            <p:ph type="title"/>
          </p:nvPr>
        </p:nvSpPr>
        <p:spPr/>
        <p:txBody>
          <a:bodyPr/>
          <a:lstStyle/>
          <a:p>
            <a:r>
              <a:rPr lang="en-US" sz="2800" dirty="0"/>
              <a:t>Correlation of those whose Certainty to be Pulled Over Increased</a:t>
            </a:r>
            <a:br>
              <a:rPr lang="en-US" sz="2800" dirty="0"/>
            </a:br>
            <a:r>
              <a:rPr lang="en-US" sz="2000" i="1" dirty="0"/>
              <a:t>(Past 3 months marijuana users)</a:t>
            </a:r>
            <a:endParaRPr lang="en-US" dirty="0"/>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89</a:t>
            </a:fld>
            <a:endParaRPr lang="en-US" dirty="0"/>
          </a:p>
        </p:txBody>
      </p:sp>
      <p:sp>
        <p:nvSpPr>
          <p:cNvPr id="8" name="Content Placeholder 3">
            <a:extLst>
              <a:ext uri="{FF2B5EF4-FFF2-40B4-BE49-F238E27FC236}">
                <a16:creationId xmlns:a16="http://schemas.microsoft.com/office/drawing/2014/main" id="{9ED52408-19AA-42B9-9CA3-3583E522DA3B}"/>
              </a:ext>
            </a:extLst>
          </p:cNvPr>
          <p:cNvSpPr txBox="1">
            <a:spLocks/>
          </p:cNvSpPr>
          <p:nvPr/>
        </p:nvSpPr>
        <p:spPr>
          <a:xfrm>
            <a:off x="178232" y="1459423"/>
            <a:ext cx="11243142" cy="563965"/>
          </a:xfrm>
          <a:prstGeom prst="rect">
            <a:avLst/>
          </a:prstGeom>
        </p:spPr>
        <p:txBody>
          <a:bodyPr anchor="ctr"/>
          <a:lstStyle>
            <a:lvl1pPr marL="0" indent="0" algn="l" defTabSz="914400" rtl="0" eaLnBrk="1" latinLnBrk="0" hangingPunct="1">
              <a:lnSpc>
                <a:spcPct val="90000"/>
              </a:lnSpc>
              <a:spcBef>
                <a:spcPts val="1200"/>
              </a:spcBef>
              <a:buClr>
                <a:schemeClr val="accent1"/>
              </a:buClr>
              <a:buFont typeface="Wingdings" panose="05000000000000000000" pitchFamily="2" charset="2"/>
              <a:buNone/>
              <a:defRPr sz="4000" kern="1200">
                <a:solidFill>
                  <a:schemeClr val="tx1"/>
                </a:solidFill>
                <a:latin typeface="+mn-lt"/>
                <a:ea typeface="+mn-ea"/>
                <a:cs typeface="+mn-cs"/>
              </a:defRPr>
            </a:lvl1pPr>
            <a:lvl2pPr marL="341312" indent="0" algn="l" defTabSz="914400" rtl="0" eaLnBrk="1" latinLnBrk="0" hangingPunct="1">
              <a:lnSpc>
                <a:spcPct val="90000"/>
              </a:lnSpc>
              <a:spcBef>
                <a:spcPts val="250"/>
              </a:spcBef>
              <a:spcAft>
                <a:spcPts val="250"/>
              </a:spcAft>
              <a:buClr>
                <a:schemeClr val="accent1"/>
              </a:buClr>
              <a:buFont typeface="Tw Cen MT" panose="020B0602020104020603" pitchFamily="34" charset="0"/>
              <a:buNone/>
              <a:defRPr sz="4000" kern="1200">
                <a:solidFill>
                  <a:schemeClr val="tx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815975" marR="0" indent="-815975">
              <a:spcBef>
                <a:spcPts val="0"/>
              </a:spcBef>
              <a:spcAft>
                <a:spcPts val="0"/>
              </a:spcAft>
              <a:tabLst>
                <a:tab pos="-1028700" algn="l"/>
                <a:tab pos="-914400" algn="l"/>
                <a:tab pos="-457200" algn="l"/>
                <a:tab pos="181610" algn="l"/>
                <a:tab pos="544195" algn="l"/>
                <a:tab pos="815975" algn="l"/>
                <a:tab pos="914400" algn="l"/>
                <a:tab pos="1186180" algn="l"/>
                <a:tab pos="1458595" algn="l"/>
                <a:tab pos="1730375" algn="l"/>
                <a:tab pos="2002790" algn="l"/>
                <a:tab pos="2274570" algn="l"/>
                <a:tab pos="2546350" algn="l"/>
                <a:tab pos="2818765" algn="l"/>
                <a:tab pos="3090545" algn="l"/>
                <a:tab pos="3362960" algn="l"/>
                <a:tab pos="3634740" algn="l"/>
                <a:tab pos="3906520" algn="l"/>
                <a:tab pos="4178935" algn="l"/>
                <a:tab pos="4450715" algn="l"/>
                <a:tab pos="4723130" algn="l"/>
                <a:tab pos="4994910" algn="l"/>
                <a:tab pos="5266690" algn="l"/>
                <a:tab pos="5539105" algn="l"/>
                <a:tab pos="5810885" algn="l"/>
                <a:tab pos="6083300" algn="l"/>
                <a:tab pos="6355080" algn="l"/>
                <a:tab pos="6626860" algn="l"/>
                <a:tab pos="6899275" algn="l"/>
                <a:tab pos="7171055" algn="l"/>
                <a:tab pos="7443470" algn="l"/>
                <a:tab pos="7715250" algn="l"/>
              </a:tabLst>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10" name="TextBox 9">
            <a:extLst>
              <a:ext uri="{FF2B5EF4-FFF2-40B4-BE49-F238E27FC236}">
                <a16:creationId xmlns:a16="http://schemas.microsoft.com/office/drawing/2014/main" id="{5685AE04-9C2D-4EF4-CA0A-74B7FA179ABA}"/>
              </a:ext>
            </a:extLst>
          </p:cNvPr>
          <p:cNvSpPr txBox="1"/>
          <p:nvPr/>
        </p:nvSpPr>
        <p:spPr>
          <a:xfrm>
            <a:off x="0" y="6421825"/>
            <a:ext cx="11886797" cy="230832"/>
          </a:xfrm>
          <a:prstGeom prst="rect">
            <a:avLst/>
          </a:prstGeom>
          <a:noFill/>
        </p:spPr>
        <p:txBody>
          <a:bodyPr wrap="square" rtlCol="0">
            <a:spAutoFit/>
          </a:bodyPr>
          <a:lstStyle/>
          <a:p>
            <a:r>
              <a:rPr lang="en-US" sz="900" dirty="0">
                <a:solidFill>
                  <a:srgbClr val="787878"/>
                </a:solidFill>
              </a:rPr>
              <a:t>Q24. Please indicate if each of the following is very persuasive, somewhat persuasive, not very persuasive, or not at all persuasive in terms of getting you to NOT drive after you have used marijuana.</a:t>
            </a:r>
            <a:r>
              <a:rPr lang="en-US" sz="900" i="1" dirty="0">
                <a:solidFill>
                  <a:srgbClr val="787878"/>
                </a:solidFill>
              </a:rPr>
              <a:t> Base: Total Respondents (n=304)</a:t>
            </a:r>
            <a:endParaRPr lang="en-US" sz="900" dirty="0">
              <a:solidFill>
                <a:srgbClr val="787878"/>
              </a:solidFill>
            </a:endParaRPr>
          </a:p>
        </p:txBody>
      </p:sp>
      <p:sp>
        <p:nvSpPr>
          <p:cNvPr id="12" name="Rectangle 11">
            <a:extLst>
              <a:ext uri="{FF2B5EF4-FFF2-40B4-BE49-F238E27FC236}">
                <a16:creationId xmlns:a16="http://schemas.microsoft.com/office/drawing/2014/main" id="{A167EA7D-140A-F638-D5BB-1B7DD27F070F}"/>
              </a:ext>
            </a:extLst>
          </p:cNvPr>
          <p:cNvSpPr/>
          <p:nvPr/>
        </p:nvSpPr>
        <p:spPr>
          <a:xfrm>
            <a:off x="7994613" y="5779190"/>
            <a:ext cx="3453319" cy="430887"/>
          </a:xfrm>
          <a:prstGeom prst="rect">
            <a:avLst/>
          </a:prstGeom>
        </p:spPr>
        <p:txBody>
          <a:bodyPr wrap="square">
            <a:spAutoFit/>
          </a:bodyPr>
          <a:lstStyle/>
          <a:p>
            <a:pPr algn="r" fontAlgn="b"/>
            <a:r>
              <a:rPr lang="en-US" sz="1100" dirty="0">
                <a:solidFill>
                  <a:srgbClr val="787878"/>
                </a:solidFill>
              </a:rPr>
              <a:t>* Correlation is significant at the 0.05 level (2-tailed).</a:t>
            </a:r>
            <a:br>
              <a:rPr lang="en-US" sz="1100" dirty="0">
                <a:solidFill>
                  <a:srgbClr val="787878"/>
                </a:solidFill>
              </a:rPr>
            </a:br>
            <a:r>
              <a:rPr lang="en-US" sz="1100" dirty="0">
                <a:solidFill>
                  <a:srgbClr val="787878"/>
                </a:solidFill>
              </a:rPr>
              <a:t>** Correlation is significant at the 0.01 level (2-tailed).</a:t>
            </a:r>
          </a:p>
        </p:txBody>
      </p:sp>
      <p:graphicFrame>
        <p:nvGraphicFramePr>
          <p:cNvPr id="3" name="Table 2">
            <a:extLst>
              <a:ext uri="{FF2B5EF4-FFF2-40B4-BE49-F238E27FC236}">
                <a16:creationId xmlns:a16="http://schemas.microsoft.com/office/drawing/2014/main" id="{C08080F2-42B6-1529-68DA-D1C3E2D38437}"/>
              </a:ext>
            </a:extLst>
          </p:cNvPr>
          <p:cNvGraphicFramePr>
            <a:graphicFrameLocks noGrp="1"/>
          </p:cNvGraphicFramePr>
          <p:nvPr>
            <p:extLst>
              <p:ext uri="{D42A27DB-BD31-4B8C-83A1-F6EECF244321}">
                <p14:modId xmlns:p14="http://schemas.microsoft.com/office/powerpoint/2010/main" val="4217199423"/>
              </p:ext>
            </p:extLst>
          </p:nvPr>
        </p:nvGraphicFramePr>
        <p:xfrm>
          <a:off x="3712728" y="799357"/>
          <a:ext cx="7735204" cy="4893875"/>
        </p:xfrm>
        <a:graphic>
          <a:graphicData uri="http://schemas.openxmlformats.org/drawingml/2006/table">
            <a:tbl>
              <a:tblPr firstRow="1" bandRow="1">
                <a:tableStyleId>{6E25E649-3F16-4E02-A733-19D2CDBF48F0}</a:tableStyleId>
              </a:tblPr>
              <a:tblGrid>
                <a:gridCol w="6337283">
                  <a:extLst>
                    <a:ext uri="{9D8B030D-6E8A-4147-A177-3AD203B41FA5}">
                      <a16:colId xmlns:a16="http://schemas.microsoft.com/office/drawing/2014/main" val="779202136"/>
                    </a:ext>
                  </a:extLst>
                </a:gridCol>
                <a:gridCol w="1397921">
                  <a:extLst>
                    <a:ext uri="{9D8B030D-6E8A-4147-A177-3AD203B41FA5}">
                      <a16:colId xmlns:a16="http://schemas.microsoft.com/office/drawing/2014/main" val="2081309101"/>
                    </a:ext>
                  </a:extLst>
                </a:gridCol>
              </a:tblGrid>
              <a:tr h="4420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Marijuana Users (Past 3 Month)</a:t>
                      </a:r>
                    </a:p>
                  </a:txBody>
                  <a:tcPr/>
                </a:tc>
                <a:tc>
                  <a:txBody>
                    <a:bodyPr/>
                    <a:lstStyle/>
                    <a:p>
                      <a:pPr algn="ctr" fontAlgn="ctr"/>
                      <a:r>
                        <a:rPr lang="en-US" sz="1200" u="none" strike="noStrike" dirty="0">
                          <a:effectLst/>
                        </a:rPr>
                        <a:t>Correlation</a:t>
                      </a:r>
                      <a:endParaRPr lang="en-US" sz="1200" b="0" i="0" u="none" strike="noStrike" dirty="0">
                        <a:solidFill>
                          <a:schemeClr val="bg1"/>
                        </a:solidFill>
                        <a:effectLst/>
                        <a:latin typeface="+mn-lt"/>
                      </a:endParaRPr>
                    </a:p>
                  </a:txBody>
                  <a:tcPr marL="6609" marR="6609" marT="6609" marB="0" anchor="ctr"/>
                </a:tc>
                <a:extLst>
                  <a:ext uri="{0D108BD9-81ED-4DB2-BD59-A6C34878D82A}">
                    <a16:rowId xmlns:a16="http://schemas.microsoft.com/office/drawing/2014/main" val="2324510984"/>
                  </a:ext>
                </a:extLst>
              </a:tr>
              <a:tr h="442013">
                <a:tc>
                  <a:txBody>
                    <a:bodyPr/>
                    <a:lstStyle/>
                    <a:p>
                      <a:pPr algn="l" fontAlgn="t"/>
                      <a:r>
                        <a:rPr lang="en-US" sz="1100" u="none" strike="noStrike" kern="1200" dirty="0">
                          <a:solidFill>
                            <a:srgbClr val="787878"/>
                          </a:solidFill>
                          <a:effectLst/>
                          <a:latin typeface="+mn-lt"/>
                          <a:ea typeface="+mn-ea"/>
                          <a:cs typeface="+mn-cs"/>
                        </a:rPr>
                        <a:t>If a person gets behind the wheel while under the influence of marijuana, they could get in a crash and kill themselves/someone else.</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0.173</a:t>
                      </a:r>
                    </a:p>
                  </a:txBody>
                  <a:tcPr marL="7620" marR="7620" marT="7620" marB="0" anchor="ctr"/>
                </a:tc>
                <a:extLst>
                  <a:ext uri="{0D108BD9-81ED-4DB2-BD59-A6C34878D82A}">
                    <a16:rowId xmlns:a16="http://schemas.microsoft.com/office/drawing/2014/main" val="3314314209"/>
                  </a:ext>
                </a:extLst>
              </a:tr>
              <a:tr h="389193">
                <a:tc>
                  <a:txBody>
                    <a:bodyPr/>
                    <a:lstStyle/>
                    <a:p>
                      <a:pPr algn="l" fontAlgn="t"/>
                      <a:r>
                        <a:rPr lang="en-US" sz="1100" u="none" strike="noStrike" kern="1200" dirty="0">
                          <a:solidFill>
                            <a:srgbClr val="787878"/>
                          </a:solidFill>
                          <a:effectLst/>
                          <a:latin typeface="+mn-lt"/>
                          <a:ea typeface="+mn-ea"/>
                          <a:cs typeface="+mn-cs"/>
                        </a:rPr>
                        <a:t>Police departments across the state are conducting sobriety checkpoints to randomly pull over individuals and test if they are under the influence of marijuana.</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0.158**</a:t>
                      </a:r>
                    </a:p>
                  </a:txBody>
                  <a:tcPr marL="7620" marR="7620" marT="7620" marB="0" anchor="ctr"/>
                </a:tc>
                <a:extLst>
                  <a:ext uri="{0D108BD9-81ED-4DB2-BD59-A6C34878D82A}">
                    <a16:rowId xmlns:a16="http://schemas.microsoft.com/office/drawing/2014/main" val="2137781653"/>
                  </a:ext>
                </a:extLst>
              </a:tr>
              <a:tr h="389193">
                <a:tc>
                  <a:txBody>
                    <a:bodyPr/>
                    <a:lstStyle/>
                    <a:p>
                      <a:pPr algn="l" fontAlgn="t"/>
                      <a:r>
                        <a:rPr lang="en-US" sz="1100" u="none" strike="noStrike" kern="1200" dirty="0">
                          <a:solidFill>
                            <a:srgbClr val="787878"/>
                          </a:solidFill>
                          <a:effectLst/>
                          <a:latin typeface="+mn-lt"/>
                          <a:ea typeface="+mn-ea"/>
                          <a:cs typeface="+mn-cs"/>
                        </a:rPr>
                        <a:t>A person driving under the influence of marijuana could get into a crash that could permanently maim or disfigure themselves/someone else. These injuries could lead to lifelong disability.</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0.156**</a:t>
                      </a:r>
                    </a:p>
                  </a:txBody>
                  <a:tcPr marL="7620" marR="7620" marT="7620" marB="0" anchor="ctr"/>
                </a:tc>
                <a:extLst>
                  <a:ext uri="{0D108BD9-81ED-4DB2-BD59-A6C34878D82A}">
                    <a16:rowId xmlns:a16="http://schemas.microsoft.com/office/drawing/2014/main" val="900466122"/>
                  </a:ext>
                </a:extLst>
              </a:tr>
              <a:tr h="543249">
                <a:tc>
                  <a:txBody>
                    <a:bodyPr/>
                    <a:lstStyle/>
                    <a:p>
                      <a:pPr algn="l" fontAlgn="t"/>
                      <a:r>
                        <a:rPr lang="en-US" sz="1100" u="none" strike="noStrike" kern="1200" dirty="0">
                          <a:solidFill>
                            <a:srgbClr val="787878"/>
                          </a:solidFill>
                          <a:effectLst/>
                          <a:latin typeface="+mn-lt"/>
                          <a:ea typeface="+mn-ea"/>
                          <a:cs typeface="+mn-cs"/>
                        </a:rPr>
                        <a:t>Some employers can choose to not hire those who have been convicted of driving under the influence of marijuana. Some employers will even fire current employees who have been convicted and currently work for them.</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0.134</a:t>
                      </a:r>
                    </a:p>
                  </a:txBody>
                  <a:tcPr marL="7620" marR="7620" marT="7620" marB="0" anchor="ctr"/>
                </a:tc>
                <a:extLst>
                  <a:ext uri="{0D108BD9-81ED-4DB2-BD59-A6C34878D82A}">
                    <a16:rowId xmlns:a16="http://schemas.microsoft.com/office/drawing/2014/main" val="2902065180"/>
                  </a:ext>
                </a:extLst>
              </a:tr>
              <a:tr h="442013">
                <a:tc>
                  <a:txBody>
                    <a:bodyPr/>
                    <a:lstStyle/>
                    <a:p>
                      <a:pPr algn="l" fontAlgn="t"/>
                      <a:r>
                        <a:rPr lang="en-US" sz="1100" u="none" strike="noStrike" kern="1200" dirty="0">
                          <a:solidFill>
                            <a:srgbClr val="787878"/>
                          </a:solidFill>
                          <a:effectLst/>
                          <a:latin typeface="+mn-lt"/>
                          <a:ea typeface="+mn-ea"/>
                          <a:cs typeface="+mn-cs"/>
                        </a:rPr>
                        <a:t>Upon arrest for driving under the influence of marijuana you could lose your driver's license.</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0.106</a:t>
                      </a:r>
                    </a:p>
                  </a:txBody>
                  <a:tcPr marL="7620" marR="7620" marT="7620" marB="0" anchor="ctr"/>
                </a:tc>
                <a:extLst>
                  <a:ext uri="{0D108BD9-81ED-4DB2-BD59-A6C34878D82A}">
                    <a16:rowId xmlns:a16="http://schemas.microsoft.com/office/drawing/2014/main" val="1654308935"/>
                  </a:ext>
                </a:extLst>
              </a:tr>
              <a:tr h="583789">
                <a:tc>
                  <a:txBody>
                    <a:bodyPr/>
                    <a:lstStyle/>
                    <a:p>
                      <a:pPr algn="l" fontAlgn="t"/>
                      <a:r>
                        <a:rPr lang="en-US" sz="1100" u="none" strike="noStrike" kern="1200" dirty="0">
                          <a:solidFill>
                            <a:srgbClr val="787878"/>
                          </a:solidFill>
                          <a:effectLst/>
                          <a:latin typeface="+mn-lt"/>
                          <a:ea typeface="+mn-ea"/>
                          <a:cs typeface="+mn-cs"/>
                        </a:rPr>
                        <a:t>The penalties for operating a vehicle under the influence of marijuana are the same as operating a vehicle under the influence of alcohol.</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0.100</a:t>
                      </a:r>
                    </a:p>
                  </a:txBody>
                  <a:tcPr marL="7620" marR="7620" marT="7620" marB="0" anchor="ctr"/>
                </a:tc>
                <a:extLst>
                  <a:ext uri="{0D108BD9-81ED-4DB2-BD59-A6C34878D82A}">
                    <a16:rowId xmlns:a16="http://schemas.microsoft.com/office/drawing/2014/main" val="3640596522"/>
                  </a:ext>
                </a:extLst>
              </a:tr>
              <a:tr h="389193">
                <a:tc>
                  <a:txBody>
                    <a:bodyPr/>
                    <a:lstStyle/>
                    <a:p>
                      <a:pPr algn="l" fontAlgn="t"/>
                      <a:r>
                        <a:rPr lang="en-US" sz="1100" u="none" strike="noStrike" kern="1200" dirty="0">
                          <a:solidFill>
                            <a:srgbClr val="787878"/>
                          </a:solidFill>
                          <a:effectLst/>
                          <a:latin typeface="+mn-lt"/>
                          <a:ea typeface="+mn-ea"/>
                          <a:cs typeface="+mn-cs"/>
                        </a:rPr>
                        <a:t>Police departments are investing in new equipment and training officers to detect people driving under the influence of marijuana.</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0.079</a:t>
                      </a:r>
                    </a:p>
                  </a:txBody>
                  <a:tcPr marL="7620" marR="7620" marT="7620" marB="0" anchor="ctr"/>
                </a:tc>
                <a:extLst>
                  <a:ext uri="{0D108BD9-81ED-4DB2-BD59-A6C34878D82A}">
                    <a16:rowId xmlns:a16="http://schemas.microsoft.com/office/drawing/2014/main" val="3908921356"/>
                  </a:ext>
                </a:extLst>
              </a:tr>
              <a:tr h="389193">
                <a:tc>
                  <a:txBody>
                    <a:bodyPr/>
                    <a:lstStyle/>
                    <a:p>
                      <a:pPr algn="l" fontAlgn="t"/>
                      <a:r>
                        <a:rPr lang="en-US" sz="1100" u="none" strike="noStrike" kern="1200" dirty="0">
                          <a:solidFill>
                            <a:srgbClr val="787878"/>
                          </a:solidFill>
                          <a:effectLst/>
                          <a:latin typeface="+mn-lt"/>
                          <a:ea typeface="+mn-ea"/>
                          <a:cs typeface="+mn-cs"/>
                        </a:rPr>
                        <a:t>Upon arrest for driving under the influence of marijuana you will be arrested and processed into jail.</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0.067</a:t>
                      </a:r>
                    </a:p>
                  </a:txBody>
                  <a:tcPr marL="7620" marR="7620" marT="7620" marB="0" anchor="ctr"/>
                </a:tc>
                <a:extLst>
                  <a:ext uri="{0D108BD9-81ED-4DB2-BD59-A6C34878D82A}">
                    <a16:rowId xmlns:a16="http://schemas.microsoft.com/office/drawing/2014/main" val="3872654116"/>
                  </a:ext>
                </a:extLst>
              </a:tr>
              <a:tr h="442013">
                <a:tc>
                  <a:txBody>
                    <a:bodyPr/>
                    <a:lstStyle/>
                    <a:p>
                      <a:pPr algn="l" fontAlgn="t"/>
                      <a:r>
                        <a:rPr lang="en-US" sz="1100" u="none" strike="noStrike" kern="1200" dirty="0">
                          <a:solidFill>
                            <a:srgbClr val="787878"/>
                          </a:solidFill>
                          <a:effectLst/>
                          <a:latin typeface="+mn-lt"/>
                          <a:ea typeface="+mn-ea"/>
                          <a:cs typeface="+mn-cs"/>
                        </a:rPr>
                        <a:t>It could cost a person up to $10,000 in fines, court costs, and legal fees if convicted of operating a motor vehicle under the influence of marijuana.</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0.052</a:t>
                      </a:r>
                    </a:p>
                  </a:txBody>
                  <a:tcPr marL="7620" marR="7620" marT="7620" marB="0" anchor="ctr"/>
                </a:tc>
                <a:extLst>
                  <a:ext uri="{0D108BD9-81ED-4DB2-BD59-A6C34878D82A}">
                    <a16:rowId xmlns:a16="http://schemas.microsoft.com/office/drawing/2014/main" val="3387587436"/>
                  </a:ext>
                </a:extLst>
              </a:tr>
              <a:tr h="442013">
                <a:tc>
                  <a:txBody>
                    <a:bodyPr/>
                    <a:lstStyle/>
                    <a:p>
                      <a:pPr algn="l" fontAlgn="t"/>
                      <a:r>
                        <a:rPr lang="en-US" sz="1100" u="none" strike="noStrike" kern="1200" dirty="0">
                          <a:solidFill>
                            <a:srgbClr val="787878"/>
                          </a:solidFill>
                          <a:effectLst/>
                          <a:latin typeface="+mn-lt"/>
                          <a:ea typeface="+mn-ea"/>
                          <a:cs typeface="+mn-cs"/>
                        </a:rPr>
                        <a:t>Police departments across the state are having extra police officers on patrol during the times drivers under the influence are most likely to be on the roads.</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0.018</a:t>
                      </a:r>
                    </a:p>
                  </a:txBody>
                  <a:tcPr marL="7620" marR="7620" marT="7620" marB="0" anchor="ctr"/>
                </a:tc>
                <a:extLst>
                  <a:ext uri="{0D108BD9-81ED-4DB2-BD59-A6C34878D82A}">
                    <a16:rowId xmlns:a16="http://schemas.microsoft.com/office/drawing/2014/main" val="3284298360"/>
                  </a:ext>
                </a:extLst>
              </a:tr>
            </a:tbl>
          </a:graphicData>
        </a:graphic>
      </p:graphicFrame>
      <p:sp>
        <p:nvSpPr>
          <p:cNvPr id="5" name="TextBox 4">
            <a:extLst>
              <a:ext uri="{FF2B5EF4-FFF2-40B4-BE49-F238E27FC236}">
                <a16:creationId xmlns:a16="http://schemas.microsoft.com/office/drawing/2014/main" id="{29DB3452-8A2F-7C87-5429-86F3F1D4E836}"/>
              </a:ext>
            </a:extLst>
          </p:cNvPr>
          <p:cNvSpPr txBox="1"/>
          <p:nvPr/>
        </p:nvSpPr>
        <p:spPr>
          <a:xfrm>
            <a:off x="8792" y="6633573"/>
            <a:ext cx="11886797" cy="230832"/>
          </a:xfrm>
          <a:prstGeom prst="rect">
            <a:avLst/>
          </a:prstGeom>
          <a:noFill/>
        </p:spPr>
        <p:txBody>
          <a:bodyPr wrap="square" rtlCol="0">
            <a:spAutoFit/>
          </a:bodyPr>
          <a:lstStyle/>
          <a:p>
            <a:r>
              <a:rPr lang="en-US" sz="900" dirty="0">
                <a:solidFill>
                  <a:srgbClr val="787878"/>
                </a:solidFill>
              </a:rPr>
              <a:t>Absolute values of correlations are reported.</a:t>
            </a:r>
          </a:p>
        </p:txBody>
      </p:sp>
    </p:spTree>
    <p:extLst>
      <p:ext uri="{BB962C8B-B14F-4D97-AF65-F5344CB8AC3E}">
        <p14:creationId xmlns:p14="http://schemas.microsoft.com/office/powerpoint/2010/main" val="3666960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8AB4D0C-E054-4C40-82DC-D2D756107C82}"/>
              </a:ext>
            </a:extLst>
          </p:cNvPr>
          <p:cNvSpPr>
            <a:spLocks noGrp="1"/>
          </p:cNvSpPr>
          <p:nvPr>
            <p:ph idx="11"/>
          </p:nvPr>
        </p:nvSpPr>
        <p:spPr>
          <a:xfrm>
            <a:off x="178231" y="552450"/>
            <a:ext cx="11577234" cy="1060449"/>
          </a:xfrm>
        </p:spPr>
        <p:txBody>
          <a:bodyPr/>
          <a:lstStyle/>
          <a:p>
            <a:r>
              <a:rPr lang="en-US" sz="2800" b="1" dirty="0">
                <a:solidFill>
                  <a:schemeClr val="tx1"/>
                </a:solidFill>
              </a:rPr>
              <a:t>Nearly four in ten marijuana users use away from home at least once a week.</a:t>
            </a:r>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9</a:t>
            </a:fld>
            <a:endParaRPr lang="en-US" dirty="0"/>
          </a:p>
        </p:txBody>
      </p:sp>
      <p:graphicFrame>
        <p:nvGraphicFramePr>
          <p:cNvPr id="5" name="Chart 4">
            <a:extLst>
              <a:ext uri="{FF2B5EF4-FFF2-40B4-BE49-F238E27FC236}">
                <a16:creationId xmlns:a16="http://schemas.microsoft.com/office/drawing/2014/main" id="{C46DD441-D380-105D-43A3-8A2CD9CDF813}"/>
              </a:ext>
            </a:extLst>
          </p:cNvPr>
          <p:cNvGraphicFramePr>
            <a:graphicFrameLocks noChangeAspect="1"/>
          </p:cNvGraphicFramePr>
          <p:nvPr>
            <p:extLst>
              <p:ext uri="{D42A27DB-BD31-4B8C-83A1-F6EECF244321}">
                <p14:modId xmlns:p14="http://schemas.microsoft.com/office/powerpoint/2010/main" val="1327782306"/>
              </p:ext>
            </p:extLst>
          </p:nvPr>
        </p:nvGraphicFramePr>
        <p:xfrm>
          <a:off x="1382670" y="2525394"/>
          <a:ext cx="8394582" cy="3433971"/>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03C1FB43-8E33-4191-8A5A-49E9F9444302}"/>
              </a:ext>
            </a:extLst>
          </p:cNvPr>
          <p:cNvSpPr/>
          <p:nvPr/>
        </p:nvSpPr>
        <p:spPr>
          <a:xfrm>
            <a:off x="3327684" y="1930647"/>
            <a:ext cx="4504553" cy="307777"/>
          </a:xfrm>
          <a:prstGeom prst="rect">
            <a:avLst/>
          </a:prstGeom>
        </p:spPr>
        <p:txBody>
          <a:bodyPr wrap="square">
            <a:spAutoFit/>
          </a:bodyPr>
          <a:lstStyle/>
          <a:p>
            <a:pPr algn="ctr"/>
            <a:r>
              <a:rPr lang="en-US" sz="1400" dirty="0">
                <a:solidFill>
                  <a:srgbClr val="787878"/>
                </a:solidFill>
              </a:rPr>
              <a:t>Frequency of Marijuana Use Away from Home</a:t>
            </a:r>
          </a:p>
        </p:txBody>
      </p:sp>
      <p:sp>
        <p:nvSpPr>
          <p:cNvPr id="2" name="TextBox 1">
            <a:extLst>
              <a:ext uri="{FF2B5EF4-FFF2-40B4-BE49-F238E27FC236}">
                <a16:creationId xmlns:a16="http://schemas.microsoft.com/office/drawing/2014/main" id="{70F42556-6E13-AF40-1453-9CAF8CDC8666}"/>
              </a:ext>
            </a:extLst>
          </p:cNvPr>
          <p:cNvSpPr txBox="1"/>
          <p:nvPr/>
        </p:nvSpPr>
        <p:spPr>
          <a:xfrm>
            <a:off x="8793" y="6491285"/>
            <a:ext cx="7457576" cy="230832"/>
          </a:xfrm>
          <a:prstGeom prst="rect">
            <a:avLst/>
          </a:prstGeom>
          <a:noFill/>
        </p:spPr>
        <p:txBody>
          <a:bodyPr wrap="square" rtlCol="0">
            <a:spAutoFit/>
          </a:bodyPr>
          <a:lstStyle/>
          <a:p>
            <a:r>
              <a:rPr lang="en-US" sz="900" dirty="0">
                <a:solidFill>
                  <a:srgbClr val="787878"/>
                </a:solidFill>
              </a:rPr>
              <a:t>Q10. How often do you use marijuana away from home? </a:t>
            </a:r>
            <a:r>
              <a:rPr lang="en-US" sz="900" i="1" dirty="0">
                <a:solidFill>
                  <a:srgbClr val="787878"/>
                </a:solidFill>
              </a:rPr>
              <a:t>Base: Past 3 Months Marijuana Users (n=304), Total Respondents (n=783)</a:t>
            </a:r>
            <a:endParaRPr lang="en-US" sz="900" dirty="0">
              <a:solidFill>
                <a:srgbClr val="787878"/>
              </a:solidFill>
            </a:endParaRPr>
          </a:p>
        </p:txBody>
      </p:sp>
      <p:graphicFrame>
        <p:nvGraphicFramePr>
          <p:cNvPr id="3" name="Table 6">
            <a:extLst>
              <a:ext uri="{FF2B5EF4-FFF2-40B4-BE49-F238E27FC236}">
                <a16:creationId xmlns:a16="http://schemas.microsoft.com/office/drawing/2014/main" id="{58C68028-7D89-8976-9A5D-BD6173C6C196}"/>
              </a:ext>
            </a:extLst>
          </p:cNvPr>
          <p:cNvGraphicFramePr>
            <a:graphicFrameLocks noGrp="1"/>
          </p:cNvGraphicFramePr>
          <p:nvPr>
            <p:extLst>
              <p:ext uri="{D42A27DB-BD31-4B8C-83A1-F6EECF244321}">
                <p14:modId xmlns:p14="http://schemas.microsoft.com/office/powerpoint/2010/main" val="574375926"/>
              </p:ext>
            </p:extLst>
          </p:nvPr>
        </p:nvGraphicFramePr>
        <p:xfrm>
          <a:off x="493833" y="4699430"/>
          <a:ext cx="8407571" cy="370840"/>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2684632835"/>
                    </a:ext>
                  </a:extLst>
                </a:gridCol>
                <a:gridCol w="1099628">
                  <a:extLst>
                    <a:ext uri="{9D8B030D-6E8A-4147-A177-3AD203B41FA5}">
                      <a16:colId xmlns:a16="http://schemas.microsoft.com/office/drawing/2014/main" val="88645454"/>
                    </a:ext>
                  </a:extLst>
                </a:gridCol>
                <a:gridCol w="1679510">
                  <a:extLst>
                    <a:ext uri="{9D8B030D-6E8A-4147-A177-3AD203B41FA5}">
                      <a16:colId xmlns:a16="http://schemas.microsoft.com/office/drawing/2014/main" val="264471039"/>
                    </a:ext>
                  </a:extLst>
                </a:gridCol>
                <a:gridCol w="1399592">
                  <a:extLst>
                    <a:ext uri="{9D8B030D-6E8A-4147-A177-3AD203B41FA5}">
                      <a16:colId xmlns:a16="http://schemas.microsoft.com/office/drawing/2014/main" val="2123281368"/>
                    </a:ext>
                  </a:extLst>
                </a:gridCol>
                <a:gridCol w="2603241">
                  <a:extLst>
                    <a:ext uri="{9D8B030D-6E8A-4147-A177-3AD203B41FA5}">
                      <a16:colId xmlns:a16="http://schemas.microsoft.com/office/drawing/2014/main" val="1631282504"/>
                    </a:ext>
                  </a:extLst>
                </a:gridCol>
              </a:tblGrid>
              <a:tr h="370840">
                <a:tc>
                  <a:txBody>
                    <a:bodyPr/>
                    <a:lstStyle/>
                    <a:p>
                      <a:r>
                        <a:rPr lang="en-US" sz="1200" dirty="0"/>
                        <a:t>Total Respondents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73%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12%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10%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03464534"/>
                  </a:ext>
                </a:extLst>
              </a:tr>
            </a:tbl>
          </a:graphicData>
        </a:graphic>
      </p:graphicFrame>
    </p:spTree>
    <p:extLst>
      <p:ext uri="{BB962C8B-B14F-4D97-AF65-F5344CB8AC3E}">
        <p14:creationId xmlns:p14="http://schemas.microsoft.com/office/powerpoint/2010/main" val="187873850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2012-3C7B-421F-90A4-F3A8F53529BC}"/>
              </a:ext>
            </a:extLst>
          </p:cNvPr>
          <p:cNvSpPr>
            <a:spLocks noGrp="1"/>
          </p:cNvSpPr>
          <p:nvPr>
            <p:ph type="title"/>
          </p:nvPr>
        </p:nvSpPr>
        <p:spPr/>
        <p:txBody>
          <a:bodyPr/>
          <a:lstStyle/>
          <a:p>
            <a:r>
              <a:rPr lang="en-US" sz="2800" dirty="0"/>
              <a:t>Correlation of those whose Likelihood to Have a Plan Increased</a:t>
            </a:r>
            <a:br>
              <a:rPr lang="en-US" sz="2800" dirty="0"/>
            </a:br>
            <a:r>
              <a:rPr lang="en-US" sz="2000" i="1" dirty="0"/>
              <a:t>(Past 3 months marijuana users)</a:t>
            </a:r>
            <a:endParaRPr lang="en-US" sz="2000" dirty="0"/>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90</a:t>
            </a:fld>
            <a:endParaRPr lang="en-US" dirty="0"/>
          </a:p>
        </p:txBody>
      </p:sp>
      <p:sp>
        <p:nvSpPr>
          <p:cNvPr id="8" name="Content Placeholder 3">
            <a:extLst>
              <a:ext uri="{FF2B5EF4-FFF2-40B4-BE49-F238E27FC236}">
                <a16:creationId xmlns:a16="http://schemas.microsoft.com/office/drawing/2014/main" id="{9ED52408-19AA-42B9-9CA3-3583E522DA3B}"/>
              </a:ext>
            </a:extLst>
          </p:cNvPr>
          <p:cNvSpPr txBox="1">
            <a:spLocks/>
          </p:cNvSpPr>
          <p:nvPr/>
        </p:nvSpPr>
        <p:spPr>
          <a:xfrm>
            <a:off x="178232" y="1459423"/>
            <a:ext cx="11243142" cy="563965"/>
          </a:xfrm>
          <a:prstGeom prst="rect">
            <a:avLst/>
          </a:prstGeom>
        </p:spPr>
        <p:txBody>
          <a:bodyPr anchor="ctr"/>
          <a:lstStyle>
            <a:lvl1pPr marL="0" indent="0" algn="l" defTabSz="914400" rtl="0" eaLnBrk="1" latinLnBrk="0" hangingPunct="1">
              <a:lnSpc>
                <a:spcPct val="90000"/>
              </a:lnSpc>
              <a:spcBef>
                <a:spcPts val="1200"/>
              </a:spcBef>
              <a:buClr>
                <a:schemeClr val="accent1"/>
              </a:buClr>
              <a:buFont typeface="Wingdings" panose="05000000000000000000" pitchFamily="2" charset="2"/>
              <a:buNone/>
              <a:defRPr sz="4000" kern="1200">
                <a:solidFill>
                  <a:schemeClr val="tx1"/>
                </a:solidFill>
                <a:latin typeface="+mn-lt"/>
                <a:ea typeface="+mn-ea"/>
                <a:cs typeface="+mn-cs"/>
              </a:defRPr>
            </a:lvl1pPr>
            <a:lvl2pPr marL="341312" indent="0" algn="l" defTabSz="914400" rtl="0" eaLnBrk="1" latinLnBrk="0" hangingPunct="1">
              <a:lnSpc>
                <a:spcPct val="90000"/>
              </a:lnSpc>
              <a:spcBef>
                <a:spcPts val="250"/>
              </a:spcBef>
              <a:spcAft>
                <a:spcPts val="250"/>
              </a:spcAft>
              <a:buClr>
                <a:schemeClr val="accent1"/>
              </a:buClr>
              <a:buFont typeface="Tw Cen MT" panose="020B0602020104020603" pitchFamily="34" charset="0"/>
              <a:buNone/>
              <a:defRPr sz="4000" kern="1200">
                <a:solidFill>
                  <a:schemeClr val="tx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815975" marR="0" indent="-815975">
              <a:spcBef>
                <a:spcPts val="0"/>
              </a:spcBef>
              <a:spcAft>
                <a:spcPts val="0"/>
              </a:spcAft>
              <a:tabLst>
                <a:tab pos="-1028700" algn="l"/>
                <a:tab pos="-914400" algn="l"/>
                <a:tab pos="-457200" algn="l"/>
                <a:tab pos="181610" algn="l"/>
                <a:tab pos="544195" algn="l"/>
                <a:tab pos="815975" algn="l"/>
                <a:tab pos="914400" algn="l"/>
                <a:tab pos="1186180" algn="l"/>
                <a:tab pos="1458595" algn="l"/>
                <a:tab pos="1730375" algn="l"/>
                <a:tab pos="2002790" algn="l"/>
                <a:tab pos="2274570" algn="l"/>
                <a:tab pos="2546350" algn="l"/>
                <a:tab pos="2818765" algn="l"/>
                <a:tab pos="3090545" algn="l"/>
                <a:tab pos="3362960" algn="l"/>
                <a:tab pos="3634740" algn="l"/>
                <a:tab pos="3906520" algn="l"/>
                <a:tab pos="4178935" algn="l"/>
                <a:tab pos="4450715" algn="l"/>
                <a:tab pos="4723130" algn="l"/>
                <a:tab pos="4994910" algn="l"/>
                <a:tab pos="5266690" algn="l"/>
                <a:tab pos="5539105" algn="l"/>
                <a:tab pos="5810885" algn="l"/>
                <a:tab pos="6083300" algn="l"/>
                <a:tab pos="6355080" algn="l"/>
                <a:tab pos="6626860" algn="l"/>
                <a:tab pos="6899275" algn="l"/>
                <a:tab pos="7171055" algn="l"/>
                <a:tab pos="7443470" algn="l"/>
                <a:tab pos="7715250" algn="l"/>
              </a:tabLst>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10" name="TextBox 9">
            <a:extLst>
              <a:ext uri="{FF2B5EF4-FFF2-40B4-BE49-F238E27FC236}">
                <a16:creationId xmlns:a16="http://schemas.microsoft.com/office/drawing/2014/main" id="{5685AE04-9C2D-4EF4-CA0A-74B7FA179ABA}"/>
              </a:ext>
            </a:extLst>
          </p:cNvPr>
          <p:cNvSpPr txBox="1"/>
          <p:nvPr/>
        </p:nvSpPr>
        <p:spPr>
          <a:xfrm>
            <a:off x="0" y="6385084"/>
            <a:ext cx="11886797" cy="230832"/>
          </a:xfrm>
          <a:prstGeom prst="rect">
            <a:avLst/>
          </a:prstGeom>
          <a:noFill/>
        </p:spPr>
        <p:txBody>
          <a:bodyPr wrap="square" rtlCol="0">
            <a:spAutoFit/>
          </a:bodyPr>
          <a:lstStyle/>
          <a:p>
            <a:r>
              <a:rPr lang="en-US" sz="900" dirty="0">
                <a:solidFill>
                  <a:srgbClr val="787878"/>
                </a:solidFill>
              </a:rPr>
              <a:t>Q24. Please indicate if each of the following is very persuasive, somewhat persuasive, not very persuasive, or not at all persuasive in terms of getting you to NOT drive after you have used marijuana.</a:t>
            </a:r>
            <a:r>
              <a:rPr lang="en-US" sz="900" i="1" dirty="0">
                <a:solidFill>
                  <a:srgbClr val="787878"/>
                </a:solidFill>
              </a:rPr>
              <a:t> Base: Total Respondents (n=304)</a:t>
            </a:r>
            <a:endParaRPr lang="en-US" sz="900" dirty="0">
              <a:solidFill>
                <a:srgbClr val="787878"/>
              </a:solidFill>
            </a:endParaRPr>
          </a:p>
        </p:txBody>
      </p:sp>
      <p:sp>
        <p:nvSpPr>
          <p:cNvPr id="12" name="Rectangle 11">
            <a:extLst>
              <a:ext uri="{FF2B5EF4-FFF2-40B4-BE49-F238E27FC236}">
                <a16:creationId xmlns:a16="http://schemas.microsoft.com/office/drawing/2014/main" id="{A167EA7D-140A-F638-D5BB-1B7DD27F070F}"/>
              </a:ext>
            </a:extLst>
          </p:cNvPr>
          <p:cNvSpPr/>
          <p:nvPr/>
        </p:nvSpPr>
        <p:spPr>
          <a:xfrm>
            <a:off x="7994613" y="5752897"/>
            <a:ext cx="3453319" cy="430887"/>
          </a:xfrm>
          <a:prstGeom prst="rect">
            <a:avLst/>
          </a:prstGeom>
        </p:spPr>
        <p:txBody>
          <a:bodyPr wrap="square">
            <a:spAutoFit/>
          </a:bodyPr>
          <a:lstStyle/>
          <a:p>
            <a:pPr algn="r" fontAlgn="b"/>
            <a:r>
              <a:rPr lang="en-US" sz="1100" dirty="0">
                <a:solidFill>
                  <a:srgbClr val="787878"/>
                </a:solidFill>
              </a:rPr>
              <a:t>* Correlation is significant at the 0.05 level (2-tailed).</a:t>
            </a:r>
            <a:br>
              <a:rPr lang="en-US" sz="1100" dirty="0">
                <a:solidFill>
                  <a:srgbClr val="787878"/>
                </a:solidFill>
              </a:rPr>
            </a:br>
            <a:r>
              <a:rPr lang="en-US" sz="1100" dirty="0">
                <a:solidFill>
                  <a:srgbClr val="787878"/>
                </a:solidFill>
              </a:rPr>
              <a:t>** Correlation is significant at the 0.01 level (2-tailed).</a:t>
            </a:r>
          </a:p>
        </p:txBody>
      </p:sp>
      <p:graphicFrame>
        <p:nvGraphicFramePr>
          <p:cNvPr id="3" name="Table 2">
            <a:extLst>
              <a:ext uri="{FF2B5EF4-FFF2-40B4-BE49-F238E27FC236}">
                <a16:creationId xmlns:a16="http://schemas.microsoft.com/office/drawing/2014/main" id="{198F39B9-5E36-2B88-A5AD-244FBE7E1EDB}"/>
              </a:ext>
            </a:extLst>
          </p:cNvPr>
          <p:cNvGraphicFramePr>
            <a:graphicFrameLocks noGrp="1"/>
          </p:cNvGraphicFramePr>
          <p:nvPr>
            <p:extLst>
              <p:ext uri="{D42A27DB-BD31-4B8C-83A1-F6EECF244321}">
                <p14:modId xmlns:p14="http://schemas.microsoft.com/office/powerpoint/2010/main" val="2634156132"/>
              </p:ext>
            </p:extLst>
          </p:nvPr>
        </p:nvGraphicFramePr>
        <p:xfrm>
          <a:off x="3712728" y="799359"/>
          <a:ext cx="7735204" cy="4957898"/>
        </p:xfrm>
        <a:graphic>
          <a:graphicData uri="http://schemas.openxmlformats.org/drawingml/2006/table">
            <a:tbl>
              <a:tblPr firstRow="1" bandRow="1">
                <a:tableStyleId>{6E25E649-3F16-4E02-A733-19D2CDBF48F0}</a:tableStyleId>
              </a:tblPr>
              <a:tblGrid>
                <a:gridCol w="6337283">
                  <a:extLst>
                    <a:ext uri="{9D8B030D-6E8A-4147-A177-3AD203B41FA5}">
                      <a16:colId xmlns:a16="http://schemas.microsoft.com/office/drawing/2014/main" val="779202136"/>
                    </a:ext>
                  </a:extLst>
                </a:gridCol>
                <a:gridCol w="1397921">
                  <a:extLst>
                    <a:ext uri="{9D8B030D-6E8A-4147-A177-3AD203B41FA5}">
                      <a16:colId xmlns:a16="http://schemas.microsoft.com/office/drawing/2014/main" val="2081309101"/>
                    </a:ext>
                  </a:extLst>
                </a:gridCol>
              </a:tblGrid>
              <a:tr h="3865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Marijuana Users (Past 3 Month)</a:t>
                      </a:r>
                    </a:p>
                  </a:txBody>
                  <a:tcPr anchor="ctr"/>
                </a:tc>
                <a:tc>
                  <a:txBody>
                    <a:bodyPr/>
                    <a:lstStyle/>
                    <a:p>
                      <a:pPr algn="ctr" fontAlgn="ctr"/>
                      <a:r>
                        <a:rPr lang="en-US" sz="1200" u="none" strike="noStrike" dirty="0">
                          <a:effectLst/>
                        </a:rPr>
                        <a:t>Correlation</a:t>
                      </a:r>
                      <a:endParaRPr lang="en-US" sz="1200" b="0" i="0" u="none" strike="noStrike" dirty="0">
                        <a:solidFill>
                          <a:schemeClr val="bg1"/>
                        </a:solidFill>
                        <a:effectLst/>
                        <a:latin typeface="+mn-lt"/>
                      </a:endParaRPr>
                    </a:p>
                  </a:txBody>
                  <a:tcPr marL="6609" marR="6609" marT="6609" marB="0" anchor="ctr"/>
                </a:tc>
                <a:extLst>
                  <a:ext uri="{0D108BD9-81ED-4DB2-BD59-A6C34878D82A}">
                    <a16:rowId xmlns:a16="http://schemas.microsoft.com/office/drawing/2014/main" val="2324510984"/>
                  </a:ext>
                </a:extLst>
              </a:tr>
              <a:tr h="446518">
                <a:tc>
                  <a:txBody>
                    <a:bodyPr/>
                    <a:lstStyle/>
                    <a:p>
                      <a:pPr algn="l" fontAlgn="t"/>
                      <a:r>
                        <a:rPr lang="en-US" sz="1100" u="none" strike="noStrike" kern="1200" dirty="0">
                          <a:solidFill>
                            <a:srgbClr val="787878"/>
                          </a:solidFill>
                          <a:effectLst/>
                          <a:latin typeface="+mn-lt"/>
                          <a:ea typeface="+mn-ea"/>
                          <a:cs typeface="+mn-cs"/>
                        </a:rPr>
                        <a:t>It could cost a person up to $10,000 in fines, court costs, and legal fees if convicted of operating a motor vehicle under the influence of marijuana.</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0.105</a:t>
                      </a:r>
                    </a:p>
                  </a:txBody>
                  <a:tcPr marL="7620" marR="7620" marT="7620" marB="0" anchor="ctr"/>
                </a:tc>
                <a:extLst>
                  <a:ext uri="{0D108BD9-81ED-4DB2-BD59-A6C34878D82A}">
                    <a16:rowId xmlns:a16="http://schemas.microsoft.com/office/drawing/2014/main" val="3314314209"/>
                  </a:ext>
                </a:extLst>
              </a:tr>
              <a:tr h="446518">
                <a:tc>
                  <a:txBody>
                    <a:bodyPr/>
                    <a:lstStyle/>
                    <a:p>
                      <a:pPr algn="l" fontAlgn="t"/>
                      <a:r>
                        <a:rPr lang="en-US" sz="1100" u="none" strike="noStrike" kern="1200" dirty="0">
                          <a:solidFill>
                            <a:srgbClr val="787878"/>
                          </a:solidFill>
                          <a:effectLst/>
                          <a:latin typeface="+mn-lt"/>
                          <a:ea typeface="+mn-ea"/>
                          <a:cs typeface="+mn-cs"/>
                        </a:rPr>
                        <a:t>A person driving under the influence of marijuana could get into a crash that could permanently maim or disfigure themselves/someone else. These injuries could lead to lifelong disability.</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0.061</a:t>
                      </a:r>
                    </a:p>
                  </a:txBody>
                  <a:tcPr marL="7620" marR="7620" marT="7620" marB="0" anchor="ctr"/>
                </a:tc>
                <a:extLst>
                  <a:ext uri="{0D108BD9-81ED-4DB2-BD59-A6C34878D82A}">
                    <a16:rowId xmlns:a16="http://schemas.microsoft.com/office/drawing/2014/main" val="2137781653"/>
                  </a:ext>
                </a:extLst>
              </a:tr>
              <a:tr h="446518">
                <a:tc>
                  <a:txBody>
                    <a:bodyPr/>
                    <a:lstStyle/>
                    <a:p>
                      <a:pPr algn="l" fontAlgn="t"/>
                      <a:r>
                        <a:rPr lang="en-US" sz="1100" u="none" strike="noStrike" kern="1200" dirty="0">
                          <a:solidFill>
                            <a:srgbClr val="787878"/>
                          </a:solidFill>
                          <a:effectLst/>
                          <a:latin typeface="+mn-lt"/>
                          <a:ea typeface="+mn-ea"/>
                          <a:cs typeface="+mn-cs"/>
                        </a:rPr>
                        <a:t>The penalties for operating a vehicle under the influence of marijuana are the same as operating a vehicle under the influence of alcohol.</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0.056</a:t>
                      </a:r>
                    </a:p>
                  </a:txBody>
                  <a:tcPr marL="7620" marR="7620" marT="7620" marB="0" anchor="ctr"/>
                </a:tc>
                <a:extLst>
                  <a:ext uri="{0D108BD9-81ED-4DB2-BD59-A6C34878D82A}">
                    <a16:rowId xmlns:a16="http://schemas.microsoft.com/office/drawing/2014/main" val="900466122"/>
                  </a:ext>
                </a:extLst>
              </a:tr>
              <a:tr h="446518">
                <a:tc>
                  <a:txBody>
                    <a:bodyPr/>
                    <a:lstStyle/>
                    <a:p>
                      <a:pPr algn="l" fontAlgn="t"/>
                      <a:r>
                        <a:rPr lang="en-US" sz="1100" u="none" strike="noStrike" kern="1200" dirty="0">
                          <a:solidFill>
                            <a:srgbClr val="787878"/>
                          </a:solidFill>
                          <a:effectLst/>
                          <a:latin typeface="+mn-lt"/>
                          <a:ea typeface="+mn-ea"/>
                          <a:cs typeface="+mn-cs"/>
                        </a:rPr>
                        <a:t>Some employers can choose to not hire those who have been convicted of driving under the influence of marijuana. Some employers will even fire current employees who have been convicted and currently work for them.</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0.035</a:t>
                      </a:r>
                    </a:p>
                  </a:txBody>
                  <a:tcPr marL="7620" marR="7620" marT="7620" marB="0" anchor="ctr"/>
                </a:tc>
                <a:extLst>
                  <a:ext uri="{0D108BD9-81ED-4DB2-BD59-A6C34878D82A}">
                    <a16:rowId xmlns:a16="http://schemas.microsoft.com/office/drawing/2014/main" val="2902065180"/>
                  </a:ext>
                </a:extLst>
              </a:tr>
              <a:tr h="488630">
                <a:tc>
                  <a:txBody>
                    <a:bodyPr/>
                    <a:lstStyle/>
                    <a:p>
                      <a:pPr algn="l" fontAlgn="t"/>
                      <a:r>
                        <a:rPr lang="en-US" sz="1100" u="none" strike="noStrike" kern="1200" dirty="0">
                          <a:solidFill>
                            <a:srgbClr val="787878"/>
                          </a:solidFill>
                          <a:effectLst/>
                          <a:latin typeface="+mn-lt"/>
                          <a:ea typeface="+mn-ea"/>
                          <a:cs typeface="+mn-cs"/>
                        </a:rPr>
                        <a:t>Upon arrest for driving under the influence of marijuana you could lose your driver's license.</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0.030</a:t>
                      </a:r>
                    </a:p>
                  </a:txBody>
                  <a:tcPr marL="7620" marR="7620" marT="7620" marB="0" anchor="ctr"/>
                </a:tc>
                <a:extLst>
                  <a:ext uri="{0D108BD9-81ED-4DB2-BD59-A6C34878D82A}">
                    <a16:rowId xmlns:a16="http://schemas.microsoft.com/office/drawing/2014/main" val="1654308935"/>
                  </a:ext>
                </a:extLst>
              </a:tr>
              <a:tr h="446518">
                <a:tc>
                  <a:txBody>
                    <a:bodyPr/>
                    <a:lstStyle/>
                    <a:p>
                      <a:pPr algn="l" fontAlgn="t"/>
                      <a:r>
                        <a:rPr lang="en-US" sz="1100" u="none" strike="noStrike" kern="1200" dirty="0">
                          <a:solidFill>
                            <a:srgbClr val="787878"/>
                          </a:solidFill>
                          <a:effectLst/>
                          <a:latin typeface="+mn-lt"/>
                          <a:ea typeface="+mn-ea"/>
                          <a:cs typeface="+mn-cs"/>
                        </a:rPr>
                        <a:t>Police departments across the state are conducting sobriety checkpoints to randomly pull over individuals and test if they are under the influence of marijuana.</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0.021</a:t>
                      </a:r>
                    </a:p>
                  </a:txBody>
                  <a:tcPr marL="7620" marR="7620" marT="7620" marB="0" anchor="ctr"/>
                </a:tc>
                <a:extLst>
                  <a:ext uri="{0D108BD9-81ED-4DB2-BD59-A6C34878D82A}">
                    <a16:rowId xmlns:a16="http://schemas.microsoft.com/office/drawing/2014/main" val="3640596522"/>
                  </a:ext>
                </a:extLst>
              </a:tr>
              <a:tr h="446518">
                <a:tc>
                  <a:txBody>
                    <a:bodyPr/>
                    <a:lstStyle/>
                    <a:p>
                      <a:pPr algn="l" fontAlgn="t"/>
                      <a:r>
                        <a:rPr lang="en-US" sz="1100" u="none" strike="noStrike" kern="1200" dirty="0">
                          <a:solidFill>
                            <a:srgbClr val="787878"/>
                          </a:solidFill>
                          <a:effectLst/>
                          <a:latin typeface="+mn-lt"/>
                          <a:ea typeface="+mn-ea"/>
                          <a:cs typeface="+mn-cs"/>
                        </a:rPr>
                        <a:t>Police departments are investing in new equipment and training officers to detect people driving under the influence of marijuana.</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0.009</a:t>
                      </a:r>
                    </a:p>
                  </a:txBody>
                  <a:tcPr marL="7620" marR="7620" marT="7620" marB="0" anchor="ctr"/>
                </a:tc>
                <a:extLst>
                  <a:ext uri="{0D108BD9-81ED-4DB2-BD59-A6C34878D82A}">
                    <a16:rowId xmlns:a16="http://schemas.microsoft.com/office/drawing/2014/main" val="3908921356"/>
                  </a:ext>
                </a:extLst>
              </a:tr>
              <a:tr h="446518">
                <a:tc>
                  <a:txBody>
                    <a:bodyPr/>
                    <a:lstStyle/>
                    <a:p>
                      <a:pPr algn="l" fontAlgn="t"/>
                      <a:r>
                        <a:rPr lang="en-US" sz="1100" u="none" strike="noStrike" kern="1200" dirty="0">
                          <a:solidFill>
                            <a:srgbClr val="787878"/>
                          </a:solidFill>
                          <a:effectLst/>
                          <a:latin typeface="+mn-lt"/>
                          <a:ea typeface="+mn-ea"/>
                          <a:cs typeface="+mn-cs"/>
                        </a:rPr>
                        <a:t>If a person gets behind the wheel while under the influence of marijuana, they could get in a crash and kill themselves/someone else.</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0.008</a:t>
                      </a:r>
                    </a:p>
                  </a:txBody>
                  <a:tcPr marL="7620" marR="7620" marT="7620" marB="0" anchor="ctr"/>
                </a:tc>
                <a:extLst>
                  <a:ext uri="{0D108BD9-81ED-4DB2-BD59-A6C34878D82A}">
                    <a16:rowId xmlns:a16="http://schemas.microsoft.com/office/drawing/2014/main" val="3872654116"/>
                  </a:ext>
                </a:extLst>
              </a:tr>
              <a:tr h="446518">
                <a:tc>
                  <a:txBody>
                    <a:bodyPr/>
                    <a:lstStyle/>
                    <a:p>
                      <a:pPr algn="l" fontAlgn="t"/>
                      <a:r>
                        <a:rPr lang="en-US" sz="1100" u="none" strike="noStrike" kern="1200" dirty="0">
                          <a:solidFill>
                            <a:srgbClr val="787878"/>
                          </a:solidFill>
                          <a:effectLst/>
                          <a:latin typeface="+mn-lt"/>
                          <a:ea typeface="+mn-ea"/>
                          <a:cs typeface="+mn-cs"/>
                        </a:rPr>
                        <a:t>Upon arrest for driving under the influence of marijuana you will be arrested and processed into jail.</a:t>
                      </a: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0.003</a:t>
                      </a:r>
                    </a:p>
                  </a:txBody>
                  <a:tcPr marL="7620" marR="7620" marT="7620" marB="0" anchor="ctr"/>
                </a:tc>
                <a:extLst>
                  <a:ext uri="{0D108BD9-81ED-4DB2-BD59-A6C34878D82A}">
                    <a16:rowId xmlns:a16="http://schemas.microsoft.com/office/drawing/2014/main" val="3387587436"/>
                  </a:ext>
                </a:extLst>
              </a:tr>
              <a:tr h="446518">
                <a:tc>
                  <a:txBody>
                    <a:bodyPr/>
                    <a:lstStyle/>
                    <a:p>
                      <a:pPr algn="l" fontAlgn="t"/>
                      <a:r>
                        <a:rPr lang="en-US" sz="1100" u="none" strike="noStrike" kern="1200">
                          <a:solidFill>
                            <a:srgbClr val="787878"/>
                          </a:solidFill>
                          <a:effectLst/>
                          <a:latin typeface="+mn-lt"/>
                          <a:ea typeface="+mn-ea"/>
                          <a:cs typeface="+mn-cs"/>
                        </a:rPr>
                        <a:t>Police departments across the state are having extra police officers on patrol during the times drivers under the influence are most likely to be on the roads.</a:t>
                      </a:r>
                      <a:endParaRPr lang="en-US" sz="1100" u="none" strike="noStrike" kern="1200" dirty="0">
                        <a:solidFill>
                          <a:srgbClr val="787878"/>
                        </a:solidFill>
                        <a:effectLst/>
                        <a:latin typeface="+mn-lt"/>
                        <a:ea typeface="+mn-ea"/>
                        <a:cs typeface="+mn-cs"/>
                      </a:endParaRPr>
                    </a:p>
                  </a:txBody>
                  <a:tcPr marL="7620" marR="7620" marT="7620" marB="0" anchor="ctr"/>
                </a:tc>
                <a:tc>
                  <a:txBody>
                    <a:bodyPr/>
                    <a:lstStyle/>
                    <a:p>
                      <a:pPr algn="ctr" fontAlgn="ctr"/>
                      <a:r>
                        <a:rPr lang="en-US" sz="1200" u="none" strike="noStrike" kern="1200" dirty="0">
                          <a:solidFill>
                            <a:srgbClr val="787878"/>
                          </a:solidFill>
                          <a:effectLst/>
                          <a:latin typeface="+mn-lt"/>
                          <a:ea typeface="+mn-ea"/>
                          <a:cs typeface="+mn-cs"/>
                        </a:rPr>
                        <a:t>0.001</a:t>
                      </a:r>
                    </a:p>
                  </a:txBody>
                  <a:tcPr marL="7620" marR="7620" marT="7620" marB="0" anchor="ctr"/>
                </a:tc>
                <a:extLst>
                  <a:ext uri="{0D108BD9-81ED-4DB2-BD59-A6C34878D82A}">
                    <a16:rowId xmlns:a16="http://schemas.microsoft.com/office/drawing/2014/main" val="3284298360"/>
                  </a:ext>
                </a:extLst>
              </a:tr>
            </a:tbl>
          </a:graphicData>
        </a:graphic>
      </p:graphicFrame>
      <p:sp>
        <p:nvSpPr>
          <p:cNvPr id="5" name="TextBox 4">
            <a:extLst>
              <a:ext uri="{FF2B5EF4-FFF2-40B4-BE49-F238E27FC236}">
                <a16:creationId xmlns:a16="http://schemas.microsoft.com/office/drawing/2014/main" id="{726659C3-20B5-2ED6-DEBB-B28B0BCA0306}"/>
              </a:ext>
            </a:extLst>
          </p:cNvPr>
          <p:cNvSpPr txBox="1"/>
          <p:nvPr/>
        </p:nvSpPr>
        <p:spPr>
          <a:xfrm>
            <a:off x="8792" y="6633573"/>
            <a:ext cx="11886797" cy="230832"/>
          </a:xfrm>
          <a:prstGeom prst="rect">
            <a:avLst/>
          </a:prstGeom>
          <a:noFill/>
        </p:spPr>
        <p:txBody>
          <a:bodyPr wrap="square" rtlCol="0">
            <a:spAutoFit/>
          </a:bodyPr>
          <a:lstStyle/>
          <a:p>
            <a:r>
              <a:rPr lang="en-US" sz="900" dirty="0">
                <a:solidFill>
                  <a:srgbClr val="787878"/>
                </a:solidFill>
              </a:rPr>
              <a:t>Absolute values of correlations are reported.</a:t>
            </a:r>
          </a:p>
        </p:txBody>
      </p:sp>
    </p:spTree>
    <p:extLst>
      <p:ext uri="{BB962C8B-B14F-4D97-AF65-F5344CB8AC3E}">
        <p14:creationId xmlns:p14="http://schemas.microsoft.com/office/powerpoint/2010/main" val="34473215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2012-3C7B-421F-90A4-F3A8F53529BC}"/>
              </a:ext>
            </a:extLst>
          </p:cNvPr>
          <p:cNvSpPr>
            <a:spLocks noGrp="1"/>
          </p:cNvSpPr>
          <p:nvPr>
            <p:ph type="title"/>
          </p:nvPr>
        </p:nvSpPr>
        <p:spPr/>
        <p:txBody>
          <a:bodyPr/>
          <a:lstStyle/>
          <a:p>
            <a:r>
              <a:rPr lang="en-US" sz="2800" dirty="0"/>
              <a:t>Switchers and Solidifiers Demographic Profile – Dangers of Driving Under Marijuana</a:t>
            </a:r>
            <a:endParaRPr lang="en-US" dirty="0"/>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91</a:t>
            </a:fld>
            <a:endParaRPr lang="en-US" dirty="0"/>
          </a:p>
        </p:txBody>
      </p:sp>
      <p:sp>
        <p:nvSpPr>
          <p:cNvPr id="8" name="Content Placeholder 3">
            <a:extLst>
              <a:ext uri="{FF2B5EF4-FFF2-40B4-BE49-F238E27FC236}">
                <a16:creationId xmlns:a16="http://schemas.microsoft.com/office/drawing/2014/main" id="{9ED52408-19AA-42B9-9CA3-3583E522DA3B}"/>
              </a:ext>
            </a:extLst>
          </p:cNvPr>
          <p:cNvSpPr txBox="1">
            <a:spLocks/>
          </p:cNvSpPr>
          <p:nvPr/>
        </p:nvSpPr>
        <p:spPr>
          <a:xfrm>
            <a:off x="178232" y="1459423"/>
            <a:ext cx="11243142" cy="563965"/>
          </a:xfrm>
          <a:prstGeom prst="rect">
            <a:avLst/>
          </a:prstGeom>
        </p:spPr>
        <p:txBody>
          <a:bodyPr anchor="ctr"/>
          <a:lstStyle>
            <a:lvl1pPr marL="0" indent="0" algn="l" defTabSz="914400" rtl="0" eaLnBrk="1" latinLnBrk="0" hangingPunct="1">
              <a:lnSpc>
                <a:spcPct val="90000"/>
              </a:lnSpc>
              <a:spcBef>
                <a:spcPts val="1200"/>
              </a:spcBef>
              <a:buClr>
                <a:schemeClr val="accent1"/>
              </a:buClr>
              <a:buFont typeface="Wingdings" panose="05000000000000000000" pitchFamily="2" charset="2"/>
              <a:buNone/>
              <a:defRPr sz="4000" kern="1200">
                <a:solidFill>
                  <a:schemeClr val="tx1"/>
                </a:solidFill>
                <a:latin typeface="+mn-lt"/>
                <a:ea typeface="+mn-ea"/>
                <a:cs typeface="+mn-cs"/>
              </a:defRPr>
            </a:lvl1pPr>
            <a:lvl2pPr marL="341312" indent="0" algn="l" defTabSz="914400" rtl="0" eaLnBrk="1" latinLnBrk="0" hangingPunct="1">
              <a:lnSpc>
                <a:spcPct val="90000"/>
              </a:lnSpc>
              <a:spcBef>
                <a:spcPts val="250"/>
              </a:spcBef>
              <a:spcAft>
                <a:spcPts val="250"/>
              </a:spcAft>
              <a:buClr>
                <a:schemeClr val="accent1"/>
              </a:buClr>
              <a:buFont typeface="Tw Cen MT" panose="020B0602020104020603" pitchFamily="34" charset="0"/>
              <a:buNone/>
              <a:defRPr sz="4000" kern="1200">
                <a:solidFill>
                  <a:schemeClr val="tx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815975" marR="0" indent="-815975">
              <a:spcBef>
                <a:spcPts val="0"/>
              </a:spcBef>
              <a:spcAft>
                <a:spcPts val="0"/>
              </a:spcAft>
              <a:tabLst>
                <a:tab pos="-1028700" algn="l"/>
                <a:tab pos="-914400" algn="l"/>
                <a:tab pos="-457200" algn="l"/>
                <a:tab pos="181610" algn="l"/>
                <a:tab pos="544195" algn="l"/>
                <a:tab pos="815975" algn="l"/>
                <a:tab pos="914400" algn="l"/>
                <a:tab pos="1186180" algn="l"/>
                <a:tab pos="1458595" algn="l"/>
                <a:tab pos="1730375" algn="l"/>
                <a:tab pos="2002790" algn="l"/>
                <a:tab pos="2274570" algn="l"/>
                <a:tab pos="2546350" algn="l"/>
                <a:tab pos="2818765" algn="l"/>
                <a:tab pos="3090545" algn="l"/>
                <a:tab pos="3362960" algn="l"/>
                <a:tab pos="3634740" algn="l"/>
                <a:tab pos="3906520" algn="l"/>
                <a:tab pos="4178935" algn="l"/>
                <a:tab pos="4450715" algn="l"/>
                <a:tab pos="4723130" algn="l"/>
                <a:tab pos="4994910" algn="l"/>
                <a:tab pos="5266690" algn="l"/>
                <a:tab pos="5539105" algn="l"/>
                <a:tab pos="5810885" algn="l"/>
                <a:tab pos="6083300" algn="l"/>
                <a:tab pos="6355080" algn="l"/>
                <a:tab pos="6626860" algn="l"/>
                <a:tab pos="6899275" algn="l"/>
                <a:tab pos="7171055" algn="l"/>
                <a:tab pos="7443470" algn="l"/>
                <a:tab pos="7715250" algn="l"/>
              </a:tabLst>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p:txBody>
      </p:sp>
      <p:graphicFrame>
        <p:nvGraphicFramePr>
          <p:cNvPr id="6" name="Table 5">
            <a:extLst>
              <a:ext uri="{FF2B5EF4-FFF2-40B4-BE49-F238E27FC236}">
                <a16:creationId xmlns:a16="http://schemas.microsoft.com/office/drawing/2014/main" id="{884EEC5D-476D-2003-D536-B745B4026A0C}"/>
              </a:ext>
            </a:extLst>
          </p:cNvPr>
          <p:cNvGraphicFramePr>
            <a:graphicFrameLocks noGrp="1"/>
          </p:cNvGraphicFramePr>
          <p:nvPr/>
        </p:nvGraphicFramePr>
        <p:xfrm>
          <a:off x="3501858" y="853239"/>
          <a:ext cx="8228520" cy="5425842"/>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val="470922696"/>
                    </a:ext>
                  </a:extLst>
                </a:gridCol>
                <a:gridCol w="1622790">
                  <a:extLst>
                    <a:ext uri="{9D8B030D-6E8A-4147-A177-3AD203B41FA5}">
                      <a16:colId xmlns:a16="http://schemas.microsoft.com/office/drawing/2014/main" val="3238096619"/>
                    </a:ext>
                  </a:extLst>
                </a:gridCol>
                <a:gridCol w="1622790">
                  <a:extLst>
                    <a:ext uri="{9D8B030D-6E8A-4147-A177-3AD203B41FA5}">
                      <a16:colId xmlns:a16="http://schemas.microsoft.com/office/drawing/2014/main" val="4247909470"/>
                    </a:ext>
                  </a:extLst>
                </a:gridCol>
                <a:gridCol w="1622790">
                  <a:extLst>
                    <a:ext uri="{9D8B030D-6E8A-4147-A177-3AD203B41FA5}">
                      <a16:colId xmlns:a16="http://schemas.microsoft.com/office/drawing/2014/main" val="4285814932"/>
                    </a:ext>
                  </a:extLst>
                </a:gridCol>
                <a:gridCol w="1622790">
                  <a:extLst>
                    <a:ext uri="{9D8B030D-6E8A-4147-A177-3AD203B41FA5}">
                      <a16:colId xmlns:a16="http://schemas.microsoft.com/office/drawing/2014/main" val="2202348926"/>
                    </a:ext>
                  </a:extLst>
                </a:gridCol>
              </a:tblGrid>
              <a:tr h="274320">
                <a:tc>
                  <a:txBody>
                    <a:bodyPr/>
                    <a:lstStyle/>
                    <a:p>
                      <a:endParaRPr lang="en-US" sz="1200" dirty="0"/>
                    </a:p>
                  </a:txBody>
                  <a:tcPr/>
                </a:tc>
                <a:tc gridSpan="2">
                  <a:txBody>
                    <a:bodyPr/>
                    <a:lstStyle/>
                    <a:p>
                      <a:pPr algn="ctr"/>
                      <a:r>
                        <a:rPr lang="en-US" sz="1200" dirty="0"/>
                        <a:t>Switchers</a:t>
                      </a:r>
                      <a:endParaRPr lang="en-US" sz="1200" b="1" dirty="0"/>
                    </a:p>
                  </a:txBody>
                  <a:tcPr anchor="ctr"/>
                </a:tc>
                <a:tc hMerge="1">
                  <a:txBody>
                    <a:bodyPr/>
                    <a:lstStyle/>
                    <a:p>
                      <a:pPr algn="ctr"/>
                      <a:endParaRPr lang="en-US" sz="1400" b="0" dirty="0"/>
                    </a:p>
                  </a:txBody>
                  <a:tcPr anchor="ctr"/>
                </a:tc>
                <a:tc gridSpan="2">
                  <a:txBody>
                    <a:bodyPr/>
                    <a:lstStyle/>
                    <a:p>
                      <a:pPr algn="ctr"/>
                      <a:r>
                        <a:rPr lang="en-US" sz="1200" dirty="0"/>
                        <a:t>Stayed the Same</a:t>
                      </a:r>
                      <a:endParaRPr lang="en-US" sz="1200" b="1" dirty="0"/>
                    </a:p>
                  </a:txBody>
                  <a:tcPr anchor="ctr"/>
                </a:tc>
                <a:tc hMerge="1">
                  <a:txBody>
                    <a:bodyPr/>
                    <a:lstStyle/>
                    <a:p>
                      <a:pPr algn="ctr"/>
                      <a:endParaRPr lang="en-US" sz="1400" b="0" dirty="0"/>
                    </a:p>
                  </a:txBody>
                  <a:tcPr anchor="ctr"/>
                </a:tc>
                <a:extLst>
                  <a:ext uri="{0D108BD9-81ED-4DB2-BD59-A6C34878D82A}">
                    <a16:rowId xmlns:a16="http://schemas.microsoft.com/office/drawing/2014/main" val="2459460302"/>
                  </a:ext>
                </a:extLst>
              </a:tr>
              <a:tr h="488082">
                <a:tc>
                  <a:txBody>
                    <a:bodyPr/>
                    <a:lstStyle/>
                    <a:p>
                      <a:endParaRPr lang="en-US" sz="1200" dirty="0">
                        <a:solidFill>
                          <a:srgbClr val="787878"/>
                        </a:solidFill>
                      </a:endParaRPr>
                    </a:p>
                  </a:txBody>
                  <a:tcPr/>
                </a:tc>
                <a:tc>
                  <a:txBody>
                    <a:bodyPr/>
                    <a:lstStyle/>
                    <a:p>
                      <a:pPr algn="ctr"/>
                      <a:r>
                        <a:rPr lang="en-US" sz="1200" dirty="0">
                          <a:solidFill>
                            <a:srgbClr val="787878"/>
                          </a:solidFill>
                        </a:rPr>
                        <a:t>More Dangerous</a:t>
                      </a:r>
                    </a:p>
                    <a:p>
                      <a:pPr algn="ctr"/>
                      <a:r>
                        <a:rPr lang="en-US" sz="1200" dirty="0">
                          <a:solidFill>
                            <a:srgbClr val="787878"/>
                          </a:solidFill>
                        </a:rPr>
                        <a:t>(A)</a:t>
                      </a:r>
                      <a:endParaRPr lang="en-US" sz="1200" b="0" dirty="0">
                        <a:solidFill>
                          <a:srgbClr val="787878"/>
                        </a:solidFill>
                      </a:endParaRPr>
                    </a:p>
                  </a:txBody>
                  <a:tcPr anchor="b"/>
                </a:tc>
                <a:tc>
                  <a:txBody>
                    <a:bodyPr/>
                    <a:lstStyle/>
                    <a:p>
                      <a:pPr algn="ctr"/>
                      <a:r>
                        <a:rPr lang="en-US" sz="1200" dirty="0">
                          <a:solidFill>
                            <a:srgbClr val="787878"/>
                          </a:solidFill>
                        </a:rPr>
                        <a:t>Less Dangerous</a:t>
                      </a:r>
                    </a:p>
                    <a:p>
                      <a:pPr algn="ctr"/>
                      <a:r>
                        <a:rPr lang="en-US" sz="1200" dirty="0">
                          <a:solidFill>
                            <a:srgbClr val="787878"/>
                          </a:solidFill>
                        </a:rPr>
                        <a:t>(B)</a:t>
                      </a:r>
                      <a:endParaRPr lang="en-US" sz="1200" b="0" dirty="0">
                        <a:solidFill>
                          <a:srgbClr val="787878"/>
                        </a:solidFill>
                      </a:endParaRPr>
                    </a:p>
                  </a:txBody>
                  <a:tcPr anchor="b"/>
                </a:tc>
                <a:tc>
                  <a:txBody>
                    <a:bodyPr/>
                    <a:lstStyle/>
                    <a:p>
                      <a:pPr algn="ctr"/>
                      <a:r>
                        <a:rPr lang="en-US" sz="1200" dirty="0">
                          <a:solidFill>
                            <a:srgbClr val="787878"/>
                          </a:solidFill>
                        </a:rPr>
                        <a:t>Stayed Extremely</a:t>
                      </a:r>
                    </a:p>
                    <a:p>
                      <a:pPr algn="ctr"/>
                      <a:r>
                        <a:rPr lang="en-US" sz="1200" dirty="0">
                          <a:solidFill>
                            <a:srgbClr val="787878"/>
                          </a:solidFill>
                        </a:rPr>
                        <a:t>(C)</a:t>
                      </a:r>
                      <a:endParaRPr lang="en-US" sz="1200" b="0" dirty="0">
                        <a:solidFill>
                          <a:srgbClr val="787878"/>
                        </a:solidFill>
                      </a:endParaRPr>
                    </a:p>
                  </a:txBody>
                  <a:tcPr anchor="b"/>
                </a:tc>
                <a:tc>
                  <a:txBody>
                    <a:bodyPr/>
                    <a:lstStyle/>
                    <a:p>
                      <a:pPr algn="ctr"/>
                      <a:r>
                        <a:rPr lang="en-US" sz="1200" dirty="0">
                          <a:solidFill>
                            <a:srgbClr val="787878"/>
                          </a:solidFill>
                        </a:rPr>
                        <a:t>Stayed Other</a:t>
                      </a:r>
                    </a:p>
                    <a:p>
                      <a:pPr algn="ctr"/>
                      <a:r>
                        <a:rPr lang="en-US" sz="1200" dirty="0">
                          <a:solidFill>
                            <a:srgbClr val="787878"/>
                          </a:solidFill>
                        </a:rPr>
                        <a:t>(D)</a:t>
                      </a:r>
                      <a:endParaRPr lang="en-US" sz="1200" b="0" dirty="0">
                        <a:solidFill>
                          <a:srgbClr val="787878"/>
                        </a:solidFill>
                      </a:endParaRPr>
                    </a:p>
                  </a:txBody>
                  <a:tcPr anchor="b"/>
                </a:tc>
                <a:extLst>
                  <a:ext uri="{0D108BD9-81ED-4DB2-BD59-A6C34878D82A}">
                    <a16:rowId xmlns:a16="http://schemas.microsoft.com/office/drawing/2014/main" val="2369475805"/>
                  </a:ext>
                </a:extLst>
              </a:tr>
              <a:tr h="274320">
                <a:tc>
                  <a:txBody>
                    <a:bodyPr/>
                    <a:lstStyle/>
                    <a:p>
                      <a:endParaRPr lang="en-US" sz="1200" dirty="0">
                        <a:solidFill>
                          <a:srgbClr val="787878"/>
                        </a:solidFill>
                      </a:endParaRPr>
                    </a:p>
                  </a:txBody>
                  <a:tcPr/>
                </a:tc>
                <a:tc>
                  <a:txBody>
                    <a:bodyPr/>
                    <a:lstStyle/>
                    <a:p>
                      <a:pPr algn="ctr"/>
                      <a:r>
                        <a:rPr lang="en-US" sz="1200" kern="1200" dirty="0">
                          <a:solidFill>
                            <a:srgbClr val="787878"/>
                          </a:solidFill>
                          <a:latin typeface="+mn-lt"/>
                          <a:ea typeface="+mn-ea"/>
                          <a:cs typeface="+mn-cs"/>
                        </a:rPr>
                        <a:t>209</a:t>
                      </a:r>
                    </a:p>
                  </a:txBody>
                  <a:tcPr anchor="ctr"/>
                </a:tc>
                <a:tc>
                  <a:txBody>
                    <a:bodyPr/>
                    <a:lstStyle/>
                    <a:p>
                      <a:pPr algn="ctr"/>
                      <a:r>
                        <a:rPr lang="en-US" sz="1200" kern="1200" dirty="0">
                          <a:solidFill>
                            <a:srgbClr val="787878"/>
                          </a:solidFill>
                          <a:latin typeface="+mn-lt"/>
                          <a:ea typeface="+mn-ea"/>
                          <a:cs typeface="+mn-cs"/>
                        </a:rPr>
                        <a:t>131</a:t>
                      </a:r>
                    </a:p>
                  </a:txBody>
                  <a:tcPr anchor="ctr"/>
                </a:tc>
                <a:tc>
                  <a:txBody>
                    <a:bodyPr/>
                    <a:lstStyle/>
                    <a:p>
                      <a:pPr algn="ctr"/>
                      <a:r>
                        <a:rPr lang="en-US" sz="1200" kern="1200" dirty="0">
                          <a:solidFill>
                            <a:srgbClr val="787878"/>
                          </a:solidFill>
                          <a:latin typeface="+mn-lt"/>
                          <a:ea typeface="+mn-ea"/>
                          <a:cs typeface="+mn-cs"/>
                        </a:rPr>
                        <a:t>137</a:t>
                      </a:r>
                    </a:p>
                  </a:txBody>
                  <a:tcPr anchor="ctr"/>
                </a:tc>
                <a:tc>
                  <a:txBody>
                    <a:bodyPr/>
                    <a:lstStyle/>
                    <a:p>
                      <a:pPr algn="ctr"/>
                      <a:r>
                        <a:rPr lang="en-US" sz="1200" kern="1200" dirty="0">
                          <a:solidFill>
                            <a:srgbClr val="787878"/>
                          </a:solidFill>
                          <a:latin typeface="+mn-lt"/>
                          <a:ea typeface="+mn-ea"/>
                          <a:cs typeface="+mn-cs"/>
                        </a:rPr>
                        <a:t>306</a:t>
                      </a:r>
                    </a:p>
                  </a:txBody>
                  <a:tcPr anchor="ctr"/>
                </a:tc>
                <a:extLst>
                  <a:ext uri="{0D108BD9-81ED-4DB2-BD59-A6C34878D82A}">
                    <a16:rowId xmlns:a16="http://schemas.microsoft.com/office/drawing/2014/main" val="2217310208"/>
                  </a:ext>
                </a:extLst>
              </a:tr>
              <a:tr h="274320">
                <a:tc>
                  <a:txBody>
                    <a:bodyPr/>
                    <a:lstStyle/>
                    <a:p>
                      <a:r>
                        <a:rPr lang="en-US" sz="1200" dirty="0">
                          <a:solidFill>
                            <a:srgbClr val="787878"/>
                          </a:solidFill>
                        </a:rPr>
                        <a:t>Gender</a:t>
                      </a:r>
                    </a:p>
                  </a:txBody>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extLst>
                  <a:ext uri="{0D108BD9-81ED-4DB2-BD59-A6C34878D82A}">
                    <a16:rowId xmlns:a16="http://schemas.microsoft.com/office/drawing/2014/main" val="160630218"/>
                  </a:ext>
                </a:extLst>
              </a:tr>
              <a:tr h="274320">
                <a:tc>
                  <a:txBody>
                    <a:bodyPr/>
                    <a:lstStyle/>
                    <a:p>
                      <a:pPr marL="91440"/>
                      <a:r>
                        <a:rPr lang="en-US" sz="1200" dirty="0">
                          <a:solidFill>
                            <a:srgbClr val="787878"/>
                          </a:solidFill>
                        </a:rPr>
                        <a:t>Male</a:t>
                      </a:r>
                    </a:p>
                  </a:txBody>
                  <a:tcPr/>
                </a:tc>
                <a:tc>
                  <a:txBody>
                    <a:bodyPr/>
                    <a:lstStyle/>
                    <a:p>
                      <a:pPr algn="ctr"/>
                      <a:r>
                        <a:rPr lang="en-US" sz="1200" kern="1200" dirty="0">
                          <a:solidFill>
                            <a:srgbClr val="787878"/>
                          </a:solidFill>
                          <a:latin typeface="+mn-lt"/>
                          <a:ea typeface="+mn-ea"/>
                          <a:cs typeface="+mn-cs"/>
                        </a:rPr>
                        <a:t>38%</a:t>
                      </a:r>
                    </a:p>
                  </a:txBody>
                  <a:tcPr anchor="ctr"/>
                </a:tc>
                <a:tc>
                  <a:txBody>
                    <a:bodyPr/>
                    <a:lstStyle/>
                    <a:p>
                      <a:pPr algn="ctr"/>
                      <a:r>
                        <a:rPr lang="en-US" sz="1200" kern="1200" dirty="0">
                          <a:solidFill>
                            <a:srgbClr val="787878"/>
                          </a:solidFill>
                          <a:latin typeface="+mn-lt"/>
                          <a:ea typeface="+mn-ea"/>
                          <a:cs typeface="+mn-cs"/>
                        </a:rPr>
                        <a:t>52%</a:t>
                      </a:r>
                    </a:p>
                  </a:txBody>
                  <a:tcPr anchor="ctr"/>
                </a:tc>
                <a:tc>
                  <a:txBody>
                    <a:bodyPr/>
                    <a:lstStyle/>
                    <a:p>
                      <a:pPr algn="ctr"/>
                      <a:r>
                        <a:rPr lang="en-US" sz="1200" kern="1200" dirty="0">
                          <a:solidFill>
                            <a:srgbClr val="787878"/>
                          </a:solidFill>
                          <a:latin typeface="+mn-lt"/>
                          <a:ea typeface="+mn-ea"/>
                          <a:cs typeface="+mn-cs"/>
                        </a:rPr>
                        <a:t>39%</a:t>
                      </a:r>
                    </a:p>
                  </a:txBody>
                  <a:tcPr anchor="ctr"/>
                </a:tc>
                <a:tc>
                  <a:txBody>
                    <a:bodyPr/>
                    <a:lstStyle/>
                    <a:p>
                      <a:pPr algn="ctr"/>
                      <a:r>
                        <a:rPr lang="en-US" sz="1200" kern="1200" dirty="0">
                          <a:solidFill>
                            <a:srgbClr val="787878"/>
                          </a:solidFill>
                          <a:latin typeface="+mn-lt"/>
                          <a:ea typeface="+mn-ea"/>
                          <a:cs typeface="+mn-cs"/>
                        </a:rPr>
                        <a:t>44%</a:t>
                      </a:r>
                    </a:p>
                  </a:txBody>
                  <a:tcPr anchor="ctr"/>
                </a:tc>
                <a:extLst>
                  <a:ext uri="{0D108BD9-81ED-4DB2-BD59-A6C34878D82A}">
                    <a16:rowId xmlns:a16="http://schemas.microsoft.com/office/drawing/2014/main" val="4218363643"/>
                  </a:ext>
                </a:extLst>
              </a:tr>
              <a:tr h="274320">
                <a:tc>
                  <a:txBody>
                    <a:bodyPr/>
                    <a:lstStyle/>
                    <a:p>
                      <a:pPr marL="91440"/>
                      <a:r>
                        <a:rPr lang="en-US" sz="1200" dirty="0">
                          <a:solidFill>
                            <a:srgbClr val="787878"/>
                          </a:solidFill>
                        </a:rPr>
                        <a:t>Female</a:t>
                      </a:r>
                    </a:p>
                  </a:txBody>
                  <a:tcPr/>
                </a:tc>
                <a:tc>
                  <a:txBody>
                    <a:bodyPr/>
                    <a:lstStyle/>
                    <a:p>
                      <a:pPr algn="ctr"/>
                      <a:r>
                        <a:rPr lang="en-US" sz="1200" kern="1200" dirty="0">
                          <a:solidFill>
                            <a:srgbClr val="787878"/>
                          </a:solidFill>
                          <a:latin typeface="+mn-lt"/>
                          <a:ea typeface="+mn-ea"/>
                          <a:cs typeface="+mn-cs"/>
                        </a:rPr>
                        <a:t>62%</a:t>
                      </a:r>
                    </a:p>
                  </a:txBody>
                  <a:tcPr anchor="ctr"/>
                </a:tc>
                <a:tc>
                  <a:txBody>
                    <a:bodyPr/>
                    <a:lstStyle/>
                    <a:p>
                      <a:pPr algn="ctr"/>
                      <a:r>
                        <a:rPr lang="en-US" sz="1200" kern="1200" dirty="0">
                          <a:solidFill>
                            <a:srgbClr val="787878"/>
                          </a:solidFill>
                          <a:latin typeface="+mn-lt"/>
                          <a:ea typeface="+mn-ea"/>
                          <a:cs typeface="+mn-cs"/>
                        </a:rPr>
                        <a:t>48%</a:t>
                      </a:r>
                    </a:p>
                  </a:txBody>
                  <a:tcPr anchor="ctr"/>
                </a:tc>
                <a:tc>
                  <a:txBody>
                    <a:bodyPr/>
                    <a:lstStyle/>
                    <a:p>
                      <a:pPr algn="ctr"/>
                      <a:r>
                        <a:rPr lang="en-US" sz="1200" kern="1200" dirty="0">
                          <a:solidFill>
                            <a:srgbClr val="787878"/>
                          </a:solidFill>
                          <a:latin typeface="+mn-lt"/>
                          <a:ea typeface="+mn-ea"/>
                          <a:cs typeface="+mn-cs"/>
                        </a:rPr>
                        <a:t>61%</a:t>
                      </a:r>
                    </a:p>
                  </a:txBody>
                  <a:tcPr anchor="ctr"/>
                </a:tc>
                <a:tc>
                  <a:txBody>
                    <a:bodyPr/>
                    <a:lstStyle/>
                    <a:p>
                      <a:pPr algn="ctr"/>
                      <a:r>
                        <a:rPr lang="en-US" sz="1200" kern="1200" dirty="0">
                          <a:solidFill>
                            <a:srgbClr val="787878"/>
                          </a:solidFill>
                          <a:latin typeface="+mn-lt"/>
                          <a:ea typeface="+mn-ea"/>
                          <a:cs typeface="+mn-cs"/>
                        </a:rPr>
                        <a:t>56%</a:t>
                      </a:r>
                    </a:p>
                  </a:txBody>
                  <a:tcPr anchor="ctr"/>
                </a:tc>
                <a:extLst>
                  <a:ext uri="{0D108BD9-81ED-4DB2-BD59-A6C34878D82A}">
                    <a16:rowId xmlns:a16="http://schemas.microsoft.com/office/drawing/2014/main" val="477713627"/>
                  </a:ext>
                </a:extLst>
              </a:tr>
              <a:tr h="274320">
                <a:tc>
                  <a:txBody>
                    <a:bodyPr/>
                    <a:lstStyle/>
                    <a:p>
                      <a:r>
                        <a:rPr lang="en-US" sz="1200" dirty="0">
                          <a:solidFill>
                            <a:srgbClr val="787878"/>
                          </a:solidFill>
                        </a:rPr>
                        <a:t>Age</a:t>
                      </a:r>
                    </a:p>
                  </a:txBody>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extLst>
                  <a:ext uri="{0D108BD9-81ED-4DB2-BD59-A6C34878D82A}">
                    <a16:rowId xmlns:a16="http://schemas.microsoft.com/office/drawing/2014/main" val="3717792709"/>
                  </a:ext>
                </a:extLst>
              </a:tr>
              <a:tr h="274320">
                <a:tc>
                  <a:txBody>
                    <a:bodyPr/>
                    <a:lstStyle/>
                    <a:p>
                      <a:pPr marL="91440"/>
                      <a:r>
                        <a:rPr lang="en-US" sz="1200" dirty="0">
                          <a:solidFill>
                            <a:srgbClr val="787878"/>
                          </a:solidFill>
                        </a:rPr>
                        <a:t>16-34</a:t>
                      </a:r>
                    </a:p>
                  </a:txBody>
                  <a:tcPr/>
                </a:tc>
                <a:tc>
                  <a:txBody>
                    <a:bodyPr/>
                    <a:lstStyle/>
                    <a:p>
                      <a:pPr algn="ctr"/>
                      <a:r>
                        <a:rPr lang="en-US" sz="1200" kern="1200" dirty="0">
                          <a:solidFill>
                            <a:srgbClr val="787878"/>
                          </a:solidFill>
                          <a:latin typeface="+mn-lt"/>
                          <a:ea typeface="+mn-ea"/>
                          <a:cs typeface="+mn-cs"/>
                        </a:rPr>
                        <a:t>27%</a:t>
                      </a:r>
                    </a:p>
                  </a:txBody>
                  <a:tcPr anchor="ctr"/>
                </a:tc>
                <a:tc>
                  <a:txBody>
                    <a:bodyPr/>
                    <a:lstStyle/>
                    <a:p>
                      <a:pPr algn="ctr"/>
                      <a:r>
                        <a:rPr lang="en-US" sz="1200" kern="1200" dirty="0">
                          <a:solidFill>
                            <a:srgbClr val="787878"/>
                          </a:solidFill>
                          <a:latin typeface="+mn-lt"/>
                          <a:ea typeface="+mn-ea"/>
                          <a:cs typeface="+mn-cs"/>
                        </a:rPr>
                        <a:t>19%</a:t>
                      </a:r>
                    </a:p>
                  </a:txBody>
                  <a:tcPr anchor="ctr"/>
                </a:tc>
                <a:tc>
                  <a:txBody>
                    <a:bodyPr/>
                    <a:lstStyle/>
                    <a:p>
                      <a:pPr algn="ctr"/>
                      <a:r>
                        <a:rPr lang="en-US" sz="1200" kern="1200" dirty="0">
                          <a:solidFill>
                            <a:srgbClr val="787878"/>
                          </a:solidFill>
                          <a:latin typeface="+mn-lt"/>
                          <a:ea typeface="+mn-ea"/>
                          <a:cs typeface="+mn-cs"/>
                        </a:rPr>
                        <a:t>17%</a:t>
                      </a:r>
                    </a:p>
                  </a:txBody>
                  <a:tcPr anchor="ctr"/>
                </a:tc>
                <a:tc>
                  <a:txBody>
                    <a:bodyPr/>
                    <a:lstStyle/>
                    <a:p>
                      <a:pPr algn="ctr"/>
                      <a:r>
                        <a:rPr lang="en-US" sz="1200" kern="1200" dirty="0">
                          <a:solidFill>
                            <a:srgbClr val="787878"/>
                          </a:solidFill>
                          <a:latin typeface="+mn-lt"/>
                          <a:ea typeface="+mn-ea"/>
                          <a:cs typeface="+mn-cs"/>
                        </a:rPr>
                        <a:t>28%</a:t>
                      </a:r>
                    </a:p>
                  </a:txBody>
                  <a:tcPr anchor="ctr"/>
                </a:tc>
                <a:extLst>
                  <a:ext uri="{0D108BD9-81ED-4DB2-BD59-A6C34878D82A}">
                    <a16:rowId xmlns:a16="http://schemas.microsoft.com/office/drawing/2014/main" val="3312048126"/>
                  </a:ext>
                </a:extLst>
              </a:tr>
              <a:tr h="274320">
                <a:tc>
                  <a:txBody>
                    <a:bodyPr/>
                    <a:lstStyle/>
                    <a:p>
                      <a:pPr marL="91440"/>
                      <a:r>
                        <a:rPr lang="en-US" sz="1200" dirty="0">
                          <a:solidFill>
                            <a:srgbClr val="787878"/>
                          </a:solidFill>
                        </a:rPr>
                        <a:t>35-49</a:t>
                      </a:r>
                    </a:p>
                  </a:txBody>
                  <a:tcPr/>
                </a:tc>
                <a:tc>
                  <a:txBody>
                    <a:bodyPr/>
                    <a:lstStyle/>
                    <a:p>
                      <a:pPr algn="ctr"/>
                      <a:r>
                        <a:rPr lang="en-US" sz="1200" kern="1200" dirty="0">
                          <a:solidFill>
                            <a:srgbClr val="787878"/>
                          </a:solidFill>
                          <a:latin typeface="+mn-lt"/>
                          <a:ea typeface="+mn-ea"/>
                          <a:cs typeface="+mn-cs"/>
                        </a:rPr>
                        <a:t>27%</a:t>
                      </a:r>
                    </a:p>
                  </a:txBody>
                  <a:tcPr anchor="ctr"/>
                </a:tc>
                <a:tc>
                  <a:txBody>
                    <a:bodyPr/>
                    <a:lstStyle/>
                    <a:p>
                      <a:pPr algn="ctr"/>
                      <a:r>
                        <a:rPr lang="en-US" sz="1200" kern="1200" dirty="0">
                          <a:solidFill>
                            <a:srgbClr val="787878"/>
                          </a:solidFill>
                          <a:latin typeface="+mn-lt"/>
                          <a:ea typeface="+mn-ea"/>
                          <a:cs typeface="+mn-cs"/>
                        </a:rPr>
                        <a:t>25%</a:t>
                      </a:r>
                    </a:p>
                  </a:txBody>
                  <a:tcPr anchor="ctr"/>
                </a:tc>
                <a:tc>
                  <a:txBody>
                    <a:bodyPr/>
                    <a:lstStyle/>
                    <a:p>
                      <a:pPr algn="ctr"/>
                      <a:r>
                        <a:rPr lang="en-US" sz="1200" kern="1200" dirty="0">
                          <a:solidFill>
                            <a:srgbClr val="787878"/>
                          </a:solidFill>
                          <a:latin typeface="+mn-lt"/>
                          <a:ea typeface="+mn-ea"/>
                          <a:cs typeface="+mn-cs"/>
                        </a:rPr>
                        <a:t>22%</a:t>
                      </a:r>
                    </a:p>
                  </a:txBody>
                  <a:tcPr anchor="ctr"/>
                </a:tc>
                <a:tc>
                  <a:txBody>
                    <a:bodyPr/>
                    <a:lstStyle/>
                    <a:p>
                      <a:pPr algn="ctr"/>
                      <a:r>
                        <a:rPr lang="en-US" sz="1200" kern="1200" dirty="0">
                          <a:solidFill>
                            <a:srgbClr val="787878"/>
                          </a:solidFill>
                          <a:latin typeface="+mn-lt"/>
                          <a:ea typeface="+mn-ea"/>
                          <a:cs typeface="+mn-cs"/>
                        </a:rPr>
                        <a:t>25%</a:t>
                      </a:r>
                    </a:p>
                  </a:txBody>
                  <a:tcPr anchor="ctr"/>
                </a:tc>
                <a:extLst>
                  <a:ext uri="{0D108BD9-81ED-4DB2-BD59-A6C34878D82A}">
                    <a16:rowId xmlns:a16="http://schemas.microsoft.com/office/drawing/2014/main" val="1779336377"/>
                  </a:ext>
                </a:extLst>
              </a:tr>
              <a:tr h="274320">
                <a:tc>
                  <a:txBody>
                    <a:bodyPr/>
                    <a:lstStyle/>
                    <a:p>
                      <a:pPr marL="91440"/>
                      <a:r>
                        <a:rPr lang="en-US" sz="1200" dirty="0">
                          <a:solidFill>
                            <a:srgbClr val="787878"/>
                          </a:solidFill>
                        </a:rPr>
                        <a:t>50-64</a:t>
                      </a:r>
                    </a:p>
                  </a:txBody>
                  <a:tcPr/>
                </a:tc>
                <a:tc>
                  <a:txBody>
                    <a:bodyPr/>
                    <a:lstStyle/>
                    <a:p>
                      <a:pPr algn="ctr"/>
                      <a:r>
                        <a:rPr lang="en-US" sz="1200" kern="1200" dirty="0">
                          <a:solidFill>
                            <a:srgbClr val="787878"/>
                          </a:solidFill>
                          <a:latin typeface="+mn-lt"/>
                          <a:ea typeface="+mn-ea"/>
                          <a:cs typeface="+mn-cs"/>
                        </a:rPr>
                        <a:t>28%</a:t>
                      </a:r>
                    </a:p>
                  </a:txBody>
                  <a:tcPr anchor="ctr"/>
                </a:tc>
                <a:tc>
                  <a:txBody>
                    <a:bodyPr/>
                    <a:lstStyle/>
                    <a:p>
                      <a:pPr algn="ctr"/>
                      <a:r>
                        <a:rPr lang="en-US" sz="1200" kern="1200" dirty="0">
                          <a:solidFill>
                            <a:srgbClr val="787878"/>
                          </a:solidFill>
                          <a:latin typeface="+mn-lt"/>
                          <a:ea typeface="+mn-ea"/>
                          <a:cs typeface="+mn-cs"/>
                        </a:rPr>
                        <a:t>30%</a:t>
                      </a:r>
                    </a:p>
                  </a:txBody>
                  <a:tcPr anchor="ctr"/>
                </a:tc>
                <a:tc>
                  <a:txBody>
                    <a:bodyPr/>
                    <a:lstStyle/>
                    <a:p>
                      <a:pPr algn="ctr"/>
                      <a:r>
                        <a:rPr lang="en-US" sz="1200" kern="1200" dirty="0">
                          <a:solidFill>
                            <a:srgbClr val="787878"/>
                          </a:solidFill>
                          <a:latin typeface="+mn-lt"/>
                          <a:ea typeface="+mn-ea"/>
                          <a:cs typeface="+mn-cs"/>
                        </a:rPr>
                        <a:t>37%</a:t>
                      </a:r>
                    </a:p>
                  </a:txBody>
                  <a:tcPr anchor="ctr"/>
                </a:tc>
                <a:tc>
                  <a:txBody>
                    <a:bodyPr/>
                    <a:lstStyle/>
                    <a:p>
                      <a:pPr algn="ctr"/>
                      <a:r>
                        <a:rPr lang="en-US" sz="1200" kern="1200" dirty="0">
                          <a:solidFill>
                            <a:srgbClr val="787878"/>
                          </a:solidFill>
                          <a:latin typeface="+mn-lt"/>
                          <a:ea typeface="+mn-ea"/>
                          <a:cs typeface="+mn-cs"/>
                        </a:rPr>
                        <a:t>21%</a:t>
                      </a:r>
                    </a:p>
                  </a:txBody>
                  <a:tcPr anchor="ctr"/>
                </a:tc>
                <a:extLst>
                  <a:ext uri="{0D108BD9-81ED-4DB2-BD59-A6C34878D82A}">
                    <a16:rowId xmlns:a16="http://schemas.microsoft.com/office/drawing/2014/main" val="1183960288"/>
                  </a:ext>
                </a:extLst>
              </a:tr>
              <a:tr h="274320">
                <a:tc>
                  <a:txBody>
                    <a:bodyPr/>
                    <a:lstStyle/>
                    <a:p>
                      <a:pPr marL="91440"/>
                      <a:r>
                        <a:rPr lang="en-US" sz="1200" dirty="0">
                          <a:solidFill>
                            <a:srgbClr val="787878"/>
                          </a:solidFill>
                        </a:rPr>
                        <a:t>65 or older</a:t>
                      </a:r>
                    </a:p>
                  </a:txBody>
                  <a:tcPr/>
                </a:tc>
                <a:tc>
                  <a:txBody>
                    <a:bodyPr/>
                    <a:lstStyle/>
                    <a:p>
                      <a:pPr algn="ctr"/>
                      <a:r>
                        <a:rPr lang="en-US" sz="1200" kern="1200" dirty="0">
                          <a:solidFill>
                            <a:srgbClr val="787878"/>
                          </a:solidFill>
                          <a:latin typeface="+mn-lt"/>
                          <a:ea typeface="+mn-ea"/>
                          <a:cs typeface="+mn-cs"/>
                        </a:rPr>
                        <a:t>19%</a:t>
                      </a:r>
                    </a:p>
                  </a:txBody>
                  <a:tcPr anchor="ctr"/>
                </a:tc>
                <a:tc>
                  <a:txBody>
                    <a:bodyPr/>
                    <a:lstStyle/>
                    <a:p>
                      <a:pPr algn="ctr"/>
                      <a:r>
                        <a:rPr lang="en-US" sz="1200" kern="1200" dirty="0">
                          <a:solidFill>
                            <a:srgbClr val="787878"/>
                          </a:solidFill>
                          <a:latin typeface="+mn-lt"/>
                          <a:ea typeface="+mn-ea"/>
                          <a:cs typeface="+mn-cs"/>
                        </a:rPr>
                        <a:t>26%</a:t>
                      </a:r>
                    </a:p>
                  </a:txBody>
                  <a:tcPr anchor="ctr"/>
                </a:tc>
                <a:tc>
                  <a:txBody>
                    <a:bodyPr/>
                    <a:lstStyle/>
                    <a:p>
                      <a:pPr algn="ctr"/>
                      <a:r>
                        <a:rPr lang="en-US" sz="1200" kern="1200" dirty="0">
                          <a:solidFill>
                            <a:srgbClr val="787878"/>
                          </a:solidFill>
                          <a:latin typeface="+mn-lt"/>
                          <a:ea typeface="+mn-ea"/>
                          <a:cs typeface="+mn-cs"/>
                        </a:rPr>
                        <a:t>24%</a:t>
                      </a:r>
                    </a:p>
                  </a:txBody>
                  <a:tcPr anchor="ctr"/>
                </a:tc>
                <a:tc>
                  <a:txBody>
                    <a:bodyPr/>
                    <a:lstStyle/>
                    <a:p>
                      <a:pPr algn="ctr"/>
                      <a:r>
                        <a:rPr lang="en-US" sz="1200" kern="1200" dirty="0">
                          <a:solidFill>
                            <a:srgbClr val="787878"/>
                          </a:solidFill>
                          <a:latin typeface="+mn-lt"/>
                          <a:ea typeface="+mn-ea"/>
                          <a:cs typeface="+mn-cs"/>
                        </a:rPr>
                        <a:t>26%</a:t>
                      </a:r>
                    </a:p>
                  </a:txBody>
                  <a:tcPr anchor="ctr"/>
                </a:tc>
                <a:extLst>
                  <a:ext uri="{0D108BD9-81ED-4DB2-BD59-A6C34878D82A}">
                    <a16:rowId xmlns:a16="http://schemas.microsoft.com/office/drawing/2014/main" val="2681063837"/>
                  </a:ext>
                </a:extLst>
              </a:tr>
              <a:tr h="274320">
                <a:tc>
                  <a:txBody>
                    <a:bodyPr/>
                    <a:lstStyle/>
                    <a:p>
                      <a:r>
                        <a:rPr lang="en-US" sz="1200" dirty="0">
                          <a:solidFill>
                            <a:srgbClr val="787878"/>
                          </a:solidFill>
                        </a:rPr>
                        <a:t>Education</a:t>
                      </a:r>
                    </a:p>
                  </a:txBody>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extLst>
                  <a:ext uri="{0D108BD9-81ED-4DB2-BD59-A6C34878D82A}">
                    <a16:rowId xmlns:a16="http://schemas.microsoft.com/office/drawing/2014/main" val="3632012182"/>
                  </a:ext>
                </a:extLst>
              </a:tr>
              <a:tr h="274320">
                <a:tc>
                  <a:txBody>
                    <a:bodyPr/>
                    <a:lstStyle/>
                    <a:p>
                      <a:pPr marL="91440"/>
                      <a:r>
                        <a:rPr lang="en-US" sz="1200" dirty="0">
                          <a:solidFill>
                            <a:srgbClr val="787878"/>
                          </a:solidFill>
                        </a:rPr>
                        <a:t>Less than college</a:t>
                      </a:r>
                    </a:p>
                  </a:txBody>
                  <a:tcPr/>
                </a:tc>
                <a:tc>
                  <a:txBody>
                    <a:bodyPr/>
                    <a:lstStyle/>
                    <a:p>
                      <a:pPr algn="ctr"/>
                      <a:r>
                        <a:rPr lang="en-US" sz="1200" kern="1200" dirty="0">
                          <a:solidFill>
                            <a:srgbClr val="787878"/>
                          </a:solidFill>
                          <a:latin typeface="+mn-lt"/>
                          <a:ea typeface="+mn-ea"/>
                          <a:cs typeface="+mn-cs"/>
                        </a:rPr>
                        <a:t>30%</a:t>
                      </a:r>
                    </a:p>
                  </a:txBody>
                  <a:tcPr anchor="ctr"/>
                </a:tc>
                <a:tc>
                  <a:txBody>
                    <a:bodyPr/>
                    <a:lstStyle/>
                    <a:p>
                      <a:pPr algn="ctr"/>
                      <a:r>
                        <a:rPr lang="en-US" sz="1200" kern="1200" dirty="0">
                          <a:solidFill>
                            <a:srgbClr val="787878"/>
                          </a:solidFill>
                          <a:latin typeface="+mn-lt"/>
                          <a:ea typeface="+mn-ea"/>
                          <a:cs typeface="+mn-cs"/>
                        </a:rPr>
                        <a:t>23%</a:t>
                      </a:r>
                    </a:p>
                  </a:txBody>
                  <a:tcPr anchor="ctr"/>
                </a:tc>
                <a:tc>
                  <a:txBody>
                    <a:bodyPr/>
                    <a:lstStyle/>
                    <a:p>
                      <a:pPr algn="ctr"/>
                      <a:r>
                        <a:rPr lang="en-US" sz="1200" kern="1200" dirty="0">
                          <a:solidFill>
                            <a:srgbClr val="787878"/>
                          </a:solidFill>
                          <a:latin typeface="+mn-lt"/>
                          <a:ea typeface="+mn-ea"/>
                          <a:cs typeface="+mn-cs"/>
                        </a:rPr>
                        <a:t>24%</a:t>
                      </a:r>
                    </a:p>
                  </a:txBody>
                  <a:tcPr anchor="ctr"/>
                </a:tc>
                <a:tc>
                  <a:txBody>
                    <a:bodyPr/>
                    <a:lstStyle/>
                    <a:p>
                      <a:pPr algn="ctr"/>
                      <a:r>
                        <a:rPr lang="en-US" sz="1200" kern="1200" dirty="0">
                          <a:solidFill>
                            <a:srgbClr val="787878"/>
                          </a:solidFill>
                          <a:latin typeface="+mn-lt"/>
                          <a:ea typeface="+mn-ea"/>
                          <a:cs typeface="+mn-cs"/>
                        </a:rPr>
                        <a:t>21%</a:t>
                      </a:r>
                    </a:p>
                  </a:txBody>
                  <a:tcPr anchor="ctr"/>
                </a:tc>
                <a:extLst>
                  <a:ext uri="{0D108BD9-81ED-4DB2-BD59-A6C34878D82A}">
                    <a16:rowId xmlns:a16="http://schemas.microsoft.com/office/drawing/2014/main" val="679791434"/>
                  </a:ext>
                </a:extLst>
              </a:tr>
              <a:tr h="274320">
                <a:tc>
                  <a:txBody>
                    <a:bodyPr/>
                    <a:lstStyle/>
                    <a:p>
                      <a:pPr marL="91440"/>
                      <a:r>
                        <a:rPr lang="en-US" sz="1200" dirty="0">
                          <a:solidFill>
                            <a:srgbClr val="787878"/>
                          </a:solidFill>
                        </a:rPr>
                        <a:t>Some college</a:t>
                      </a:r>
                    </a:p>
                  </a:txBody>
                  <a:tcPr/>
                </a:tc>
                <a:tc>
                  <a:txBody>
                    <a:bodyPr/>
                    <a:lstStyle/>
                    <a:p>
                      <a:pPr algn="ctr"/>
                      <a:r>
                        <a:rPr lang="en-US" sz="1200" kern="1200" dirty="0">
                          <a:solidFill>
                            <a:srgbClr val="787878"/>
                          </a:solidFill>
                          <a:latin typeface="+mn-lt"/>
                          <a:ea typeface="+mn-ea"/>
                          <a:cs typeface="+mn-cs"/>
                        </a:rPr>
                        <a:t>23%</a:t>
                      </a:r>
                    </a:p>
                  </a:txBody>
                  <a:tcPr anchor="ctr"/>
                </a:tc>
                <a:tc>
                  <a:txBody>
                    <a:bodyPr/>
                    <a:lstStyle/>
                    <a:p>
                      <a:pPr algn="ctr"/>
                      <a:r>
                        <a:rPr lang="en-US" sz="1200" kern="1200" dirty="0">
                          <a:solidFill>
                            <a:srgbClr val="787878"/>
                          </a:solidFill>
                          <a:latin typeface="+mn-lt"/>
                          <a:ea typeface="+mn-ea"/>
                          <a:cs typeface="+mn-cs"/>
                        </a:rPr>
                        <a:t>30%</a:t>
                      </a:r>
                    </a:p>
                  </a:txBody>
                  <a:tcPr anchor="ctr"/>
                </a:tc>
                <a:tc>
                  <a:txBody>
                    <a:bodyPr/>
                    <a:lstStyle/>
                    <a:p>
                      <a:pPr algn="ctr"/>
                      <a:r>
                        <a:rPr lang="en-US" sz="1200" kern="1200" dirty="0">
                          <a:solidFill>
                            <a:srgbClr val="787878"/>
                          </a:solidFill>
                          <a:latin typeface="+mn-lt"/>
                          <a:ea typeface="+mn-ea"/>
                          <a:cs typeface="+mn-cs"/>
                        </a:rPr>
                        <a:t>24%</a:t>
                      </a:r>
                    </a:p>
                  </a:txBody>
                  <a:tcPr anchor="ctr"/>
                </a:tc>
                <a:tc>
                  <a:txBody>
                    <a:bodyPr/>
                    <a:lstStyle/>
                    <a:p>
                      <a:pPr algn="ctr"/>
                      <a:r>
                        <a:rPr lang="en-US" sz="1200" kern="1200" dirty="0">
                          <a:solidFill>
                            <a:srgbClr val="787878"/>
                          </a:solidFill>
                          <a:latin typeface="+mn-lt"/>
                          <a:ea typeface="+mn-ea"/>
                          <a:cs typeface="+mn-cs"/>
                        </a:rPr>
                        <a:t>25%</a:t>
                      </a:r>
                    </a:p>
                  </a:txBody>
                  <a:tcPr anchor="ctr"/>
                </a:tc>
                <a:extLst>
                  <a:ext uri="{0D108BD9-81ED-4DB2-BD59-A6C34878D82A}">
                    <a16:rowId xmlns:a16="http://schemas.microsoft.com/office/drawing/2014/main" val="1955786349"/>
                  </a:ext>
                </a:extLst>
              </a:tr>
              <a:tr h="274320">
                <a:tc>
                  <a:txBody>
                    <a:bodyPr/>
                    <a:lstStyle/>
                    <a:p>
                      <a:pPr marL="91440"/>
                      <a:r>
                        <a:rPr lang="en-US" sz="1200" dirty="0">
                          <a:solidFill>
                            <a:srgbClr val="787878"/>
                          </a:solidFill>
                        </a:rPr>
                        <a:t>College or more</a:t>
                      </a:r>
                    </a:p>
                  </a:txBody>
                  <a:tcPr/>
                </a:tc>
                <a:tc>
                  <a:txBody>
                    <a:bodyPr/>
                    <a:lstStyle/>
                    <a:p>
                      <a:pPr algn="ctr"/>
                      <a:r>
                        <a:rPr lang="en-US" sz="1200" kern="1200" dirty="0">
                          <a:solidFill>
                            <a:srgbClr val="787878"/>
                          </a:solidFill>
                          <a:latin typeface="+mn-lt"/>
                          <a:ea typeface="+mn-ea"/>
                          <a:cs typeface="+mn-cs"/>
                        </a:rPr>
                        <a:t>47%</a:t>
                      </a:r>
                    </a:p>
                  </a:txBody>
                  <a:tcPr anchor="ctr"/>
                </a:tc>
                <a:tc>
                  <a:txBody>
                    <a:bodyPr/>
                    <a:lstStyle/>
                    <a:p>
                      <a:pPr algn="ctr"/>
                      <a:r>
                        <a:rPr lang="en-US" sz="1200" kern="1200" dirty="0">
                          <a:solidFill>
                            <a:srgbClr val="787878"/>
                          </a:solidFill>
                          <a:latin typeface="+mn-lt"/>
                          <a:ea typeface="+mn-ea"/>
                          <a:cs typeface="+mn-cs"/>
                        </a:rPr>
                        <a:t>47%</a:t>
                      </a:r>
                    </a:p>
                  </a:txBody>
                  <a:tcPr anchor="ctr"/>
                </a:tc>
                <a:tc>
                  <a:txBody>
                    <a:bodyPr/>
                    <a:lstStyle/>
                    <a:p>
                      <a:pPr algn="ctr"/>
                      <a:r>
                        <a:rPr lang="en-US" sz="1200" kern="1200" dirty="0">
                          <a:solidFill>
                            <a:srgbClr val="787878"/>
                          </a:solidFill>
                          <a:latin typeface="+mn-lt"/>
                          <a:ea typeface="+mn-ea"/>
                          <a:cs typeface="+mn-cs"/>
                        </a:rPr>
                        <a:t>52%</a:t>
                      </a:r>
                    </a:p>
                  </a:txBody>
                  <a:tcPr anchor="ctr"/>
                </a:tc>
                <a:tc>
                  <a:txBody>
                    <a:bodyPr/>
                    <a:lstStyle/>
                    <a:p>
                      <a:pPr algn="ctr"/>
                      <a:r>
                        <a:rPr lang="en-US" sz="1200" kern="1200" dirty="0">
                          <a:solidFill>
                            <a:srgbClr val="787878"/>
                          </a:solidFill>
                          <a:latin typeface="+mn-lt"/>
                          <a:ea typeface="+mn-ea"/>
                          <a:cs typeface="+mn-cs"/>
                        </a:rPr>
                        <a:t>54%</a:t>
                      </a:r>
                    </a:p>
                  </a:txBody>
                  <a:tcPr anchor="ctr"/>
                </a:tc>
                <a:extLst>
                  <a:ext uri="{0D108BD9-81ED-4DB2-BD59-A6C34878D82A}">
                    <a16:rowId xmlns:a16="http://schemas.microsoft.com/office/drawing/2014/main" val="4141675288"/>
                  </a:ext>
                </a:extLst>
              </a:tr>
              <a:tr h="274320">
                <a:tc>
                  <a:txBody>
                    <a:bodyPr/>
                    <a:lstStyle/>
                    <a:p>
                      <a:r>
                        <a:rPr lang="en-US" sz="1200" dirty="0">
                          <a:solidFill>
                            <a:srgbClr val="787878"/>
                          </a:solidFill>
                        </a:rPr>
                        <a:t>Race/Ethnicity</a:t>
                      </a:r>
                    </a:p>
                  </a:txBody>
                  <a:tcP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965247889"/>
                  </a:ext>
                </a:extLst>
              </a:tr>
              <a:tr h="274320">
                <a:tc>
                  <a:txBody>
                    <a:bodyPr/>
                    <a:lstStyle/>
                    <a:p>
                      <a:pPr marL="91440"/>
                      <a:r>
                        <a:rPr lang="en-US" sz="1200" dirty="0">
                          <a:solidFill>
                            <a:srgbClr val="787878"/>
                          </a:solidFill>
                        </a:rPr>
                        <a:t>White (non-Hispanic)</a:t>
                      </a:r>
                    </a:p>
                  </a:txBody>
                  <a:tcP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77%</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68%</a:t>
                      </a:r>
                    </a:p>
                  </a:txBody>
                  <a:tcPr anchor="ctr">
                    <a:lnL w="12700" cap="flat" cmpd="sng" algn="ctr">
                      <a:solidFill>
                        <a:schemeClr val="tx1"/>
                      </a:solidFill>
                      <a:prstDash val="dash"/>
                      <a:round/>
                      <a:headEnd type="none" w="med" len="med"/>
                      <a:tailEnd type="none" w="med" len="med"/>
                    </a:lnL>
                  </a:tcPr>
                </a:tc>
                <a:tc>
                  <a:txBody>
                    <a:bodyPr/>
                    <a:lstStyle/>
                    <a:p>
                      <a:pPr algn="ctr"/>
                      <a:r>
                        <a:rPr lang="en-US" sz="1200" kern="1200" dirty="0">
                          <a:solidFill>
                            <a:srgbClr val="787878"/>
                          </a:solidFill>
                          <a:latin typeface="+mn-lt"/>
                          <a:ea typeface="+mn-ea"/>
                          <a:cs typeface="+mn-cs"/>
                        </a:rPr>
                        <a:t>57%</a:t>
                      </a:r>
                    </a:p>
                  </a:txBody>
                  <a:tcPr anchor="ctr">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pPr algn="ctr"/>
                      <a:r>
                        <a:rPr lang="en-US" sz="1200" b="1" kern="1200" dirty="0">
                          <a:solidFill>
                            <a:srgbClr val="787878"/>
                          </a:solidFill>
                          <a:latin typeface="+mn-lt"/>
                          <a:ea typeface="+mn-ea"/>
                          <a:cs typeface="+mn-cs"/>
                        </a:rPr>
                        <a:t>72%</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594446566"/>
                  </a:ext>
                </a:extLst>
              </a:tr>
              <a:tr h="274320">
                <a:tc>
                  <a:txBody>
                    <a:bodyPr/>
                    <a:lstStyle/>
                    <a:p>
                      <a:pPr marL="91440"/>
                      <a:r>
                        <a:rPr lang="en-US" sz="1200" dirty="0">
                          <a:solidFill>
                            <a:srgbClr val="787878"/>
                          </a:solidFill>
                        </a:rPr>
                        <a:t>Black (non-Hispanic)</a:t>
                      </a:r>
                    </a:p>
                  </a:txBody>
                  <a:tcPr/>
                </a:tc>
                <a:tc>
                  <a:txBody>
                    <a:bodyPr/>
                    <a:lstStyle/>
                    <a:p>
                      <a:pPr algn="ctr"/>
                      <a:r>
                        <a:rPr lang="en-US" sz="1200" kern="1200" dirty="0">
                          <a:solidFill>
                            <a:srgbClr val="787878"/>
                          </a:solidFill>
                          <a:latin typeface="+mn-lt"/>
                          <a:ea typeface="+mn-ea"/>
                          <a:cs typeface="+mn-cs"/>
                        </a:rPr>
                        <a:t>14%</a:t>
                      </a:r>
                    </a:p>
                  </a:txBody>
                  <a:tcPr anchor="ctr">
                    <a:lnT w="12700" cap="flat" cmpd="sng" algn="ctr">
                      <a:solidFill>
                        <a:schemeClr val="tx1"/>
                      </a:solidFill>
                      <a:prstDash val="dash"/>
                      <a:round/>
                      <a:headEnd type="none" w="med" len="med"/>
                      <a:tailEnd type="none" w="med" len="med"/>
                    </a:lnT>
                  </a:tcPr>
                </a:tc>
                <a:tc>
                  <a:txBody>
                    <a:bodyPr/>
                    <a:lstStyle/>
                    <a:p>
                      <a:pPr algn="ctr"/>
                      <a:r>
                        <a:rPr lang="en-US" sz="1200" kern="1200" dirty="0">
                          <a:solidFill>
                            <a:srgbClr val="787878"/>
                          </a:solidFill>
                          <a:latin typeface="+mn-lt"/>
                          <a:ea typeface="+mn-ea"/>
                          <a:cs typeface="+mn-cs"/>
                        </a:rPr>
                        <a:t>14%</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22%</a:t>
                      </a:r>
                      <a:r>
                        <a:rPr lang="en-US" sz="1200" b="1" u="none" strike="noStrike" kern="1200" baseline="30000" dirty="0">
                          <a:solidFill>
                            <a:srgbClr val="787878"/>
                          </a:solidFill>
                          <a:effectLst/>
                          <a:latin typeface="+mn-lt"/>
                          <a:ea typeface="+mn-ea"/>
                          <a:cs typeface="+mn-cs"/>
                        </a:rPr>
                        <a:t>D</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10%</a:t>
                      </a: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3144657782"/>
                  </a:ext>
                </a:extLst>
              </a:tr>
              <a:tr h="274320">
                <a:tc>
                  <a:txBody>
                    <a:bodyPr/>
                    <a:lstStyle/>
                    <a:p>
                      <a:pPr marL="91440"/>
                      <a:r>
                        <a:rPr lang="en-US" sz="1200" dirty="0">
                          <a:solidFill>
                            <a:srgbClr val="787878"/>
                          </a:solidFill>
                        </a:rPr>
                        <a:t>Hispanic</a:t>
                      </a:r>
                    </a:p>
                  </a:txBody>
                  <a:tcPr/>
                </a:tc>
                <a:tc>
                  <a:txBody>
                    <a:bodyPr/>
                    <a:lstStyle/>
                    <a:p>
                      <a:pPr algn="ctr"/>
                      <a:r>
                        <a:rPr lang="en-US" sz="1200" kern="1200" dirty="0">
                          <a:solidFill>
                            <a:srgbClr val="787878"/>
                          </a:solidFill>
                          <a:latin typeface="+mn-lt"/>
                          <a:ea typeface="+mn-ea"/>
                          <a:cs typeface="+mn-cs"/>
                        </a:rPr>
                        <a:t>5%</a:t>
                      </a:r>
                    </a:p>
                  </a:txBody>
                  <a:tcPr anchor="ctr"/>
                </a:tc>
                <a:tc>
                  <a:txBody>
                    <a:bodyPr/>
                    <a:lstStyle/>
                    <a:p>
                      <a:pPr algn="ctr"/>
                      <a:r>
                        <a:rPr lang="en-US" sz="1200" kern="1200" dirty="0">
                          <a:solidFill>
                            <a:srgbClr val="787878"/>
                          </a:solidFill>
                          <a:latin typeface="+mn-lt"/>
                          <a:ea typeface="+mn-ea"/>
                          <a:cs typeface="+mn-cs"/>
                        </a:rPr>
                        <a:t>4%</a:t>
                      </a:r>
                    </a:p>
                  </a:txBody>
                  <a:tcPr anchor="ctr"/>
                </a:tc>
                <a:tc>
                  <a:txBody>
                    <a:bodyPr/>
                    <a:lstStyle/>
                    <a:p>
                      <a:pPr algn="ctr"/>
                      <a:r>
                        <a:rPr lang="en-US" sz="1200" kern="1200" dirty="0">
                          <a:solidFill>
                            <a:srgbClr val="787878"/>
                          </a:solidFill>
                          <a:latin typeface="+mn-lt"/>
                          <a:ea typeface="+mn-ea"/>
                          <a:cs typeface="+mn-cs"/>
                        </a:rPr>
                        <a:t>11%</a:t>
                      </a:r>
                    </a:p>
                  </a:txBody>
                  <a:tcPr anchor="ctr">
                    <a:lnT w="12700" cap="flat" cmpd="sng" algn="ctr">
                      <a:solidFill>
                        <a:schemeClr val="tx1"/>
                      </a:solidFill>
                      <a:prstDash val="dash"/>
                      <a:round/>
                      <a:headEnd type="none" w="med" len="med"/>
                      <a:tailEnd type="none" w="med" len="med"/>
                    </a:lnT>
                  </a:tcPr>
                </a:tc>
                <a:tc>
                  <a:txBody>
                    <a:bodyPr/>
                    <a:lstStyle/>
                    <a:p>
                      <a:pPr algn="ctr"/>
                      <a:r>
                        <a:rPr lang="en-US" sz="1200" kern="1200" dirty="0">
                          <a:solidFill>
                            <a:srgbClr val="787878"/>
                          </a:solidFill>
                          <a:latin typeface="+mn-lt"/>
                          <a:ea typeface="+mn-ea"/>
                          <a:cs typeface="+mn-cs"/>
                        </a:rPr>
                        <a:t>11%</a:t>
                      </a:r>
                    </a:p>
                  </a:txBody>
                  <a:tcPr anchor="ctr"/>
                </a:tc>
                <a:extLst>
                  <a:ext uri="{0D108BD9-81ED-4DB2-BD59-A6C34878D82A}">
                    <a16:rowId xmlns:a16="http://schemas.microsoft.com/office/drawing/2014/main" val="352342781"/>
                  </a:ext>
                </a:extLst>
              </a:tr>
            </a:tbl>
          </a:graphicData>
        </a:graphic>
      </p:graphicFrame>
      <p:sp>
        <p:nvSpPr>
          <p:cNvPr id="7" name="TextBox 6">
            <a:extLst>
              <a:ext uri="{FF2B5EF4-FFF2-40B4-BE49-F238E27FC236}">
                <a16:creationId xmlns:a16="http://schemas.microsoft.com/office/drawing/2014/main" id="{A1783243-7AA3-9DA6-A58E-415E3239BFDB}"/>
              </a:ext>
            </a:extLst>
          </p:cNvPr>
          <p:cNvSpPr txBox="1"/>
          <p:nvPr/>
        </p:nvSpPr>
        <p:spPr>
          <a:xfrm>
            <a:off x="8792" y="6489255"/>
            <a:ext cx="8782869" cy="230832"/>
          </a:xfrm>
          <a:prstGeom prst="rect">
            <a:avLst/>
          </a:prstGeom>
          <a:noFill/>
        </p:spPr>
        <p:txBody>
          <a:bodyPr wrap="square" rtlCol="0">
            <a:spAutoFit/>
          </a:bodyPr>
          <a:lstStyle/>
          <a:p>
            <a:r>
              <a:rPr lang="en-US" sz="900" dirty="0">
                <a:solidFill>
                  <a:srgbClr val="787878"/>
                </a:solidFill>
              </a:rPr>
              <a:t>Q11a/Q25. How dangerous do you believe it is to drive after using marijuana? </a:t>
            </a:r>
            <a:r>
              <a:rPr lang="en-US" sz="900" i="1" dirty="0">
                <a:solidFill>
                  <a:srgbClr val="787878"/>
                </a:solidFill>
              </a:rPr>
              <a:t>Base: Total Respondents (n=783)</a:t>
            </a:r>
            <a:endParaRPr lang="en-US" sz="900" dirty="0">
              <a:solidFill>
                <a:srgbClr val="787878"/>
              </a:solidFill>
            </a:endParaRPr>
          </a:p>
        </p:txBody>
      </p:sp>
      <p:sp>
        <p:nvSpPr>
          <p:cNvPr id="11" name="Rectangle 10">
            <a:extLst>
              <a:ext uri="{FF2B5EF4-FFF2-40B4-BE49-F238E27FC236}">
                <a16:creationId xmlns:a16="http://schemas.microsoft.com/office/drawing/2014/main" id="{EDFC9C35-AD41-F950-63C1-7849AA576483}"/>
              </a:ext>
            </a:extLst>
          </p:cNvPr>
          <p:cNvSpPr/>
          <p:nvPr/>
        </p:nvSpPr>
        <p:spPr>
          <a:xfrm>
            <a:off x="9301942" y="6542498"/>
            <a:ext cx="2890058" cy="215444"/>
          </a:xfrm>
          <a:prstGeom prst="rect">
            <a:avLst/>
          </a:prstGeom>
        </p:spPr>
        <p:txBody>
          <a:bodyPr wrap="square">
            <a:spAutoFit/>
          </a:bodyPr>
          <a:lstStyle/>
          <a:p>
            <a:pPr marL="342900" indent="-342900" fontAlgn="base">
              <a:spcBef>
                <a:spcPct val="0"/>
              </a:spcBef>
              <a:spcAft>
                <a:spcPct val="0"/>
              </a:spcAft>
              <a:tabLst>
                <a:tab pos="346075" algn="l"/>
              </a:tabLst>
            </a:pPr>
            <a:r>
              <a:rPr lang="en-US" sz="800" i="1" dirty="0">
                <a:solidFill>
                  <a:srgbClr val="787878"/>
                </a:solidFill>
                <a:ea typeface="ＭＳ Ｐゴシック" charset="0"/>
                <a:sym typeface="Symbol" pitchFamily="18" charset="2"/>
              </a:rPr>
              <a:t>A/B/C/D Denotes Significance at the 95% confidence level</a:t>
            </a:r>
            <a:endParaRPr lang="en-US" sz="800" i="1" dirty="0">
              <a:solidFill>
                <a:srgbClr val="787878"/>
              </a:solidFill>
              <a:ea typeface="ＭＳ Ｐゴシック" charset="0"/>
            </a:endParaRPr>
          </a:p>
        </p:txBody>
      </p:sp>
    </p:spTree>
    <p:extLst>
      <p:ext uri="{BB962C8B-B14F-4D97-AF65-F5344CB8AC3E}">
        <p14:creationId xmlns:p14="http://schemas.microsoft.com/office/powerpoint/2010/main" val="16120481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2012-3C7B-421F-90A4-F3A8F53529BC}"/>
              </a:ext>
            </a:extLst>
          </p:cNvPr>
          <p:cNvSpPr>
            <a:spLocks noGrp="1"/>
          </p:cNvSpPr>
          <p:nvPr>
            <p:ph type="title"/>
          </p:nvPr>
        </p:nvSpPr>
        <p:spPr/>
        <p:txBody>
          <a:bodyPr/>
          <a:lstStyle/>
          <a:p>
            <a:r>
              <a:rPr lang="en-US" sz="2800" dirty="0"/>
              <a:t>Switchers and Solidifiers Demographic Profile – Dangers of Driving Under Marijuana</a:t>
            </a:r>
            <a:endParaRPr lang="en-US" dirty="0"/>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92</a:t>
            </a:fld>
            <a:endParaRPr lang="en-US" dirty="0"/>
          </a:p>
        </p:txBody>
      </p:sp>
      <p:sp>
        <p:nvSpPr>
          <p:cNvPr id="8" name="Content Placeholder 3">
            <a:extLst>
              <a:ext uri="{FF2B5EF4-FFF2-40B4-BE49-F238E27FC236}">
                <a16:creationId xmlns:a16="http://schemas.microsoft.com/office/drawing/2014/main" id="{9ED52408-19AA-42B9-9CA3-3583E522DA3B}"/>
              </a:ext>
            </a:extLst>
          </p:cNvPr>
          <p:cNvSpPr txBox="1">
            <a:spLocks/>
          </p:cNvSpPr>
          <p:nvPr/>
        </p:nvSpPr>
        <p:spPr>
          <a:xfrm>
            <a:off x="178232" y="1459423"/>
            <a:ext cx="11243142" cy="563965"/>
          </a:xfrm>
          <a:prstGeom prst="rect">
            <a:avLst/>
          </a:prstGeom>
        </p:spPr>
        <p:txBody>
          <a:bodyPr anchor="ctr"/>
          <a:lstStyle>
            <a:lvl1pPr marL="0" indent="0" algn="l" defTabSz="914400" rtl="0" eaLnBrk="1" latinLnBrk="0" hangingPunct="1">
              <a:lnSpc>
                <a:spcPct val="90000"/>
              </a:lnSpc>
              <a:spcBef>
                <a:spcPts val="1200"/>
              </a:spcBef>
              <a:buClr>
                <a:schemeClr val="accent1"/>
              </a:buClr>
              <a:buFont typeface="Wingdings" panose="05000000000000000000" pitchFamily="2" charset="2"/>
              <a:buNone/>
              <a:defRPr sz="4000" kern="1200">
                <a:solidFill>
                  <a:schemeClr val="tx1"/>
                </a:solidFill>
                <a:latin typeface="+mn-lt"/>
                <a:ea typeface="+mn-ea"/>
                <a:cs typeface="+mn-cs"/>
              </a:defRPr>
            </a:lvl1pPr>
            <a:lvl2pPr marL="341312" indent="0" algn="l" defTabSz="914400" rtl="0" eaLnBrk="1" latinLnBrk="0" hangingPunct="1">
              <a:lnSpc>
                <a:spcPct val="90000"/>
              </a:lnSpc>
              <a:spcBef>
                <a:spcPts val="250"/>
              </a:spcBef>
              <a:spcAft>
                <a:spcPts val="250"/>
              </a:spcAft>
              <a:buClr>
                <a:schemeClr val="accent1"/>
              </a:buClr>
              <a:buFont typeface="Tw Cen MT" panose="020B0602020104020603" pitchFamily="34" charset="0"/>
              <a:buNone/>
              <a:defRPr sz="4000" kern="1200">
                <a:solidFill>
                  <a:schemeClr val="tx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815975" marR="0" indent="-815975">
              <a:spcBef>
                <a:spcPts val="0"/>
              </a:spcBef>
              <a:spcAft>
                <a:spcPts val="0"/>
              </a:spcAft>
              <a:tabLst>
                <a:tab pos="-1028700" algn="l"/>
                <a:tab pos="-914400" algn="l"/>
                <a:tab pos="-457200" algn="l"/>
                <a:tab pos="181610" algn="l"/>
                <a:tab pos="544195" algn="l"/>
                <a:tab pos="815975" algn="l"/>
                <a:tab pos="914400" algn="l"/>
                <a:tab pos="1186180" algn="l"/>
                <a:tab pos="1458595" algn="l"/>
                <a:tab pos="1730375" algn="l"/>
                <a:tab pos="2002790" algn="l"/>
                <a:tab pos="2274570" algn="l"/>
                <a:tab pos="2546350" algn="l"/>
                <a:tab pos="2818765" algn="l"/>
                <a:tab pos="3090545" algn="l"/>
                <a:tab pos="3362960" algn="l"/>
                <a:tab pos="3634740" algn="l"/>
                <a:tab pos="3906520" algn="l"/>
                <a:tab pos="4178935" algn="l"/>
                <a:tab pos="4450715" algn="l"/>
                <a:tab pos="4723130" algn="l"/>
                <a:tab pos="4994910" algn="l"/>
                <a:tab pos="5266690" algn="l"/>
                <a:tab pos="5539105" algn="l"/>
                <a:tab pos="5810885" algn="l"/>
                <a:tab pos="6083300" algn="l"/>
                <a:tab pos="6355080" algn="l"/>
                <a:tab pos="6626860" algn="l"/>
                <a:tab pos="6899275" algn="l"/>
                <a:tab pos="7171055" algn="l"/>
                <a:tab pos="7443470" algn="l"/>
                <a:tab pos="7715250" algn="l"/>
              </a:tabLst>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p:txBody>
      </p:sp>
      <p:graphicFrame>
        <p:nvGraphicFramePr>
          <p:cNvPr id="3" name="Table 2">
            <a:extLst>
              <a:ext uri="{FF2B5EF4-FFF2-40B4-BE49-F238E27FC236}">
                <a16:creationId xmlns:a16="http://schemas.microsoft.com/office/drawing/2014/main" id="{A98C3022-29B5-855A-23C6-72B2A2E77393}"/>
              </a:ext>
            </a:extLst>
          </p:cNvPr>
          <p:cNvGraphicFramePr>
            <a:graphicFrameLocks noGrp="1"/>
          </p:cNvGraphicFramePr>
          <p:nvPr/>
        </p:nvGraphicFramePr>
        <p:xfrm>
          <a:off x="3468302" y="1127559"/>
          <a:ext cx="8319960" cy="3779922"/>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470922696"/>
                    </a:ext>
                  </a:extLst>
                </a:gridCol>
                <a:gridCol w="1622790">
                  <a:extLst>
                    <a:ext uri="{9D8B030D-6E8A-4147-A177-3AD203B41FA5}">
                      <a16:colId xmlns:a16="http://schemas.microsoft.com/office/drawing/2014/main" val="3238096619"/>
                    </a:ext>
                  </a:extLst>
                </a:gridCol>
                <a:gridCol w="1622790">
                  <a:extLst>
                    <a:ext uri="{9D8B030D-6E8A-4147-A177-3AD203B41FA5}">
                      <a16:colId xmlns:a16="http://schemas.microsoft.com/office/drawing/2014/main" val="4247909470"/>
                    </a:ext>
                  </a:extLst>
                </a:gridCol>
                <a:gridCol w="1622790">
                  <a:extLst>
                    <a:ext uri="{9D8B030D-6E8A-4147-A177-3AD203B41FA5}">
                      <a16:colId xmlns:a16="http://schemas.microsoft.com/office/drawing/2014/main" val="4285814932"/>
                    </a:ext>
                  </a:extLst>
                </a:gridCol>
                <a:gridCol w="1622790">
                  <a:extLst>
                    <a:ext uri="{9D8B030D-6E8A-4147-A177-3AD203B41FA5}">
                      <a16:colId xmlns:a16="http://schemas.microsoft.com/office/drawing/2014/main" val="2202348926"/>
                    </a:ext>
                  </a:extLst>
                </a:gridCol>
              </a:tblGrid>
              <a:tr h="274320">
                <a:tc>
                  <a:txBody>
                    <a:bodyPr/>
                    <a:lstStyle/>
                    <a:p>
                      <a:endParaRPr lang="en-US" sz="1200" dirty="0"/>
                    </a:p>
                  </a:txBody>
                  <a:tcPr/>
                </a:tc>
                <a:tc gridSpan="2">
                  <a:txBody>
                    <a:bodyPr/>
                    <a:lstStyle/>
                    <a:p>
                      <a:pPr algn="ctr"/>
                      <a:r>
                        <a:rPr lang="en-US" sz="1200" dirty="0"/>
                        <a:t>Switchers</a:t>
                      </a:r>
                      <a:endParaRPr lang="en-US" sz="1200" b="1" dirty="0"/>
                    </a:p>
                  </a:txBody>
                  <a:tcPr anchor="ctr"/>
                </a:tc>
                <a:tc hMerge="1">
                  <a:txBody>
                    <a:bodyPr/>
                    <a:lstStyle/>
                    <a:p>
                      <a:pPr algn="ctr"/>
                      <a:endParaRPr lang="en-US" sz="1400" b="0" dirty="0"/>
                    </a:p>
                  </a:txBody>
                  <a:tcPr anchor="ctr"/>
                </a:tc>
                <a:tc gridSpan="2">
                  <a:txBody>
                    <a:bodyPr/>
                    <a:lstStyle/>
                    <a:p>
                      <a:pPr algn="ctr"/>
                      <a:r>
                        <a:rPr lang="en-US" sz="1200" dirty="0"/>
                        <a:t>Stayed the Same</a:t>
                      </a:r>
                      <a:endParaRPr lang="en-US" sz="1200" b="1" dirty="0"/>
                    </a:p>
                  </a:txBody>
                  <a:tcPr anchor="ctr"/>
                </a:tc>
                <a:tc hMerge="1">
                  <a:txBody>
                    <a:bodyPr/>
                    <a:lstStyle/>
                    <a:p>
                      <a:pPr algn="ctr"/>
                      <a:endParaRPr lang="en-US" sz="1400" b="0" dirty="0"/>
                    </a:p>
                  </a:txBody>
                  <a:tcPr anchor="ctr"/>
                </a:tc>
                <a:extLst>
                  <a:ext uri="{0D108BD9-81ED-4DB2-BD59-A6C34878D82A}">
                    <a16:rowId xmlns:a16="http://schemas.microsoft.com/office/drawing/2014/main" val="377515544"/>
                  </a:ext>
                </a:extLst>
              </a:tr>
              <a:tr h="488082">
                <a:tc>
                  <a:txBody>
                    <a:bodyPr/>
                    <a:lstStyle/>
                    <a:p>
                      <a:endParaRPr lang="en-US" sz="1200" dirty="0">
                        <a:solidFill>
                          <a:srgbClr val="787878"/>
                        </a:solidFill>
                      </a:endParaRPr>
                    </a:p>
                  </a:txBody>
                  <a:tcPr/>
                </a:tc>
                <a:tc>
                  <a:txBody>
                    <a:bodyPr/>
                    <a:lstStyle/>
                    <a:p>
                      <a:pPr algn="ctr"/>
                      <a:r>
                        <a:rPr lang="en-US" sz="1200" dirty="0">
                          <a:solidFill>
                            <a:srgbClr val="787878"/>
                          </a:solidFill>
                        </a:rPr>
                        <a:t>More Dangerous</a:t>
                      </a:r>
                    </a:p>
                    <a:p>
                      <a:pPr algn="ctr"/>
                      <a:r>
                        <a:rPr lang="en-US" sz="1200" dirty="0">
                          <a:solidFill>
                            <a:srgbClr val="787878"/>
                          </a:solidFill>
                        </a:rPr>
                        <a:t>(A)</a:t>
                      </a:r>
                      <a:endParaRPr lang="en-US" sz="1200" b="0" dirty="0">
                        <a:solidFill>
                          <a:srgbClr val="787878"/>
                        </a:solidFill>
                      </a:endParaRPr>
                    </a:p>
                  </a:txBody>
                  <a:tcPr anchor="b"/>
                </a:tc>
                <a:tc>
                  <a:txBody>
                    <a:bodyPr/>
                    <a:lstStyle/>
                    <a:p>
                      <a:pPr algn="ctr"/>
                      <a:r>
                        <a:rPr lang="en-US" sz="1200" dirty="0">
                          <a:solidFill>
                            <a:srgbClr val="787878"/>
                          </a:solidFill>
                        </a:rPr>
                        <a:t>Less Dangerous</a:t>
                      </a:r>
                    </a:p>
                    <a:p>
                      <a:pPr algn="ctr"/>
                      <a:r>
                        <a:rPr lang="en-US" sz="1200" dirty="0">
                          <a:solidFill>
                            <a:srgbClr val="787878"/>
                          </a:solidFill>
                        </a:rPr>
                        <a:t>(B)</a:t>
                      </a:r>
                      <a:endParaRPr lang="en-US" sz="1200" b="0" dirty="0">
                        <a:solidFill>
                          <a:srgbClr val="787878"/>
                        </a:solidFill>
                      </a:endParaRPr>
                    </a:p>
                  </a:txBody>
                  <a:tcPr anchor="b"/>
                </a:tc>
                <a:tc>
                  <a:txBody>
                    <a:bodyPr/>
                    <a:lstStyle/>
                    <a:p>
                      <a:pPr algn="ctr"/>
                      <a:r>
                        <a:rPr lang="en-US" sz="1200" dirty="0">
                          <a:solidFill>
                            <a:srgbClr val="787878"/>
                          </a:solidFill>
                        </a:rPr>
                        <a:t>Stayed Extremely</a:t>
                      </a:r>
                    </a:p>
                    <a:p>
                      <a:pPr algn="ctr"/>
                      <a:r>
                        <a:rPr lang="en-US" sz="1200" dirty="0">
                          <a:solidFill>
                            <a:srgbClr val="787878"/>
                          </a:solidFill>
                        </a:rPr>
                        <a:t>(C)</a:t>
                      </a:r>
                      <a:endParaRPr lang="en-US" sz="1200" b="0" dirty="0">
                        <a:solidFill>
                          <a:srgbClr val="787878"/>
                        </a:solidFill>
                      </a:endParaRPr>
                    </a:p>
                  </a:txBody>
                  <a:tcPr anchor="b"/>
                </a:tc>
                <a:tc>
                  <a:txBody>
                    <a:bodyPr/>
                    <a:lstStyle/>
                    <a:p>
                      <a:pPr algn="ctr"/>
                      <a:r>
                        <a:rPr lang="en-US" sz="1200" dirty="0">
                          <a:solidFill>
                            <a:srgbClr val="787878"/>
                          </a:solidFill>
                        </a:rPr>
                        <a:t>Stayed Other</a:t>
                      </a:r>
                    </a:p>
                    <a:p>
                      <a:pPr algn="ctr"/>
                      <a:r>
                        <a:rPr lang="en-US" sz="1200" dirty="0">
                          <a:solidFill>
                            <a:srgbClr val="787878"/>
                          </a:solidFill>
                        </a:rPr>
                        <a:t>(D)</a:t>
                      </a:r>
                      <a:endParaRPr lang="en-US" sz="1200" b="0" dirty="0">
                        <a:solidFill>
                          <a:srgbClr val="787878"/>
                        </a:solidFill>
                      </a:endParaRPr>
                    </a:p>
                  </a:txBody>
                  <a:tcPr anchor="b"/>
                </a:tc>
                <a:extLst>
                  <a:ext uri="{0D108BD9-81ED-4DB2-BD59-A6C34878D82A}">
                    <a16:rowId xmlns:a16="http://schemas.microsoft.com/office/drawing/2014/main" val="2369475805"/>
                  </a:ext>
                </a:extLst>
              </a:tr>
              <a:tr h="274320">
                <a:tc>
                  <a:txBody>
                    <a:bodyPr/>
                    <a:lstStyle/>
                    <a:p>
                      <a:endParaRPr lang="en-US" sz="1200" dirty="0">
                        <a:solidFill>
                          <a:srgbClr val="787878"/>
                        </a:solidFill>
                      </a:endParaRPr>
                    </a:p>
                  </a:txBody>
                  <a:tcPr/>
                </a:tc>
                <a:tc>
                  <a:txBody>
                    <a:bodyPr/>
                    <a:lstStyle/>
                    <a:p>
                      <a:pPr algn="ctr"/>
                      <a:r>
                        <a:rPr lang="en-US" sz="1200" kern="1200" dirty="0">
                          <a:solidFill>
                            <a:srgbClr val="787878"/>
                          </a:solidFill>
                          <a:latin typeface="+mn-lt"/>
                          <a:ea typeface="+mn-ea"/>
                          <a:cs typeface="+mn-cs"/>
                        </a:rPr>
                        <a:t>209</a:t>
                      </a:r>
                    </a:p>
                  </a:txBody>
                  <a:tcPr anchor="ctr"/>
                </a:tc>
                <a:tc>
                  <a:txBody>
                    <a:bodyPr/>
                    <a:lstStyle/>
                    <a:p>
                      <a:pPr algn="ctr"/>
                      <a:r>
                        <a:rPr lang="en-US" sz="1200" kern="1200" dirty="0">
                          <a:solidFill>
                            <a:srgbClr val="787878"/>
                          </a:solidFill>
                          <a:latin typeface="+mn-lt"/>
                          <a:ea typeface="+mn-ea"/>
                          <a:cs typeface="+mn-cs"/>
                        </a:rPr>
                        <a:t>131</a:t>
                      </a:r>
                    </a:p>
                  </a:txBody>
                  <a:tcPr anchor="ctr"/>
                </a:tc>
                <a:tc>
                  <a:txBody>
                    <a:bodyPr/>
                    <a:lstStyle/>
                    <a:p>
                      <a:pPr algn="ctr"/>
                      <a:r>
                        <a:rPr lang="en-US" sz="1200" kern="1200" dirty="0">
                          <a:solidFill>
                            <a:srgbClr val="787878"/>
                          </a:solidFill>
                          <a:latin typeface="+mn-lt"/>
                          <a:ea typeface="+mn-ea"/>
                          <a:cs typeface="+mn-cs"/>
                        </a:rPr>
                        <a:t>137</a:t>
                      </a:r>
                    </a:p>
                  </a:txBody>
                  <a:tcPr anchor="ctr"/>
                </a:tc>
                <a:tc>
                  <a:txBody>
                    <a:bodyPr/>
                    <a:lstStyle/>
                    <a:p>
                      <a:pPr algn="ctr"/>
                      <a:r>
                        <a:rPr lang="en-US" sz="1200" kern="1200" dirty="0">
                          <a:solidFill>
                            <a:srgbClr val="787878"/>
                          </a:solidFill>
                          <a:latin typeface="+mn-lt"/>
                          <a:ea typeface="+mn-ea"/>
                          <a:cs typeface="+mn-cs"/>
                        </a:rPr>
                        <a:t>306</a:t>
                      </a:r>
                    </a:p>
                  </a:txBody>
                  <a:tcPr anchor="ctr"/>
                </a:tc>
                <a:extLst>
                  <a:ext uri="{0D108BD9-81ED-4DB2-BD59-A6C34878D82A}">
                    <a16:rowId xmlns:a16="http://schemas.microsoft.com/office/drawing/2014/main" val="576978928"/>
                  </a:ext>
                </a:extLst>
              </a:tr>
              <a:tr h="274320">
                <a:tc>
                  <a:txBody>
                    <a:bodyPr/>
                    <a:lstStyle/>
                    <a:p>
                      <a:r>
                        <a:rPr lang="en-US" sz="1200" dirty="0">
                          <a:solidFill>
                            <a:srgbClr val="787878"/>
                          </a:solidFill>
                        </a:rPr>
                        <a:t>Marital Status</a:t>
                      </a:r>
                    </a:p>
                  </a:txBody>
                  <a:tcPr/>
                </a:tc>
                <a:tc>
                  <a:txBody>
                    <a:bodyPr/>
                    <a:lstStyle/>
                    <a:p>
                      <a:endParaRPr lang="en-US" sz="1200" kern="1200" dirty="0">
                        <a:solidFill>
                          <a:srgbClr val="787878"/>
                        </a:solidFill>
                        <a:latin typeface="+mn-lt"/>
                        <a:ea typeface="+mn-ea"/>
                        <a:cs typeface="+mn-cs"/>
                      </a:endParaRPr>
                    </a:p>
                  </a:txBody>
                  <a:tcPr/>
                </a:tc>
                <a:tc>
                  <a:txBody>
                    <a:bodyPr/>
                    <a:lstStyle/>
                    <a:p>
                      <a:endParaRPr lang="en-US" sz="1200" kern="1200" dirty="0">
                        <a:solidFill>
                          <a:srgbClr val="787878"/>
                        </a:solidFill>
                        <a:latin typeface="+mn-lt"/>
                        <a:ea typeface="+mn-ea"/>
                        <a:cs typeface="+mn-cs"/>
                      </a:endParaRPr>
                    </a:p>
                  </a:txBody>
                  <a:tcPr/>
                </a:tc>
                <a:tc>
                  <a:txBody>
                    <a:bodyPr/>
                    <a:lstStyle/>
                    <a:p>
                      <a:endParaRPr lang="en-US" sz="1200" kern="1200" dirty="0">
                        <a:solidFill>
                          <a:srgbClr val="787878"/>
                        </a:solidFill>
                        <a:latin typeface="+mn-lt"/>
                        <a:ea typeface="+mn-ea"/>
                        <a:cs typeface="+mn-cs"/>
                      </a:endParaRPr>
                    </a:p>
                  </a:txBody>
                  <a:tcPr/>
                </a:tc>
                <a:tc>
                  <a:txBody>
                    <a:bodyPr/>
                    <a:lstStyle/>
                    <a:p>
                      <a:endParaRPr lang="en-US" sz="1200" kern="1200" dirty="0">
                        <a:solidFill>
                          <a:srgbClr val="787878"/>
                        </a:solidFill>
                        <a:latin typeface="+mn-lt"/>
                        <a:ea typeface="+mn-ea"/>
                        <a:cs typeface="+mn-cs"/>
                      </a:endParaRPr>
                    </a:p>
                  </a:txBody>
                  <a:tcPr/>
                </a:tc>
                <a:extLst>
                  <a:ext uri="{0D108BD9-81ED-4DB2-BD59-A6C34878D82A}">
                    <a16:rowId xmlns:a16="http://schemas.microsoft.com/office/drawing/2014/main" val="160630218"/>
                  </a:ext>
                </a:extLst>
              </a:tr>
              <a:tr h="274320">
                <a:tc>
                  <a:txBody>
                    <a:bodyPr/>
                    <a:lstStyle/>
                    <a:p>
                      <a:pPr marL="91440"/>
                      <a:r>
                        <a:rPr lang="en-US" sz="1200" dirty="0">
                          <a:solidFill>
                            <a:srgbClr val="787878"/>
                          </a:solidFill>
                        </a:rPr>
                        <a:t>Married</a:t>
                      </a:r>
                    </a:p>
                  </a:txBody>
                  <a:tcPr/>
                </a:tc>
                <a:tc>
                  <a:txBody>
                    <a:bodyPr/>
                    <a:lstStyle/>
                    <a:p>
                      <a:pPr algn="ctr"/>
                      <a:r>
                        <a:rPr lang="en-US" sz="1200" kern="1200" dirty="0">
                          <a:solidFill>
                            <a:srgbClr val="787878"/>
                          </a:solidFill>
                          <a:latin typeface="+mn-lt"/>
                          <a:ea typeface="+mn-ea"/>
                          <a:cs typeface="+mn-cs"/>
                        </a:rPr>
                        <a:t>63%</a:t>
                      </a:r>
                    </a:p>
                  </a:txBody>
                  <a:tcPr anchor="ctr"/>
                </a:tc>
                <a:tc>
                  <a:txBody>
                    <a:bodyPr/>
                    <a:lstStyle/>
                    <a:p>
                      <a:pPr algn="ctr"/>
                      <a:r>
                        <a:rPr lang="en-US" sz="1200" kern="1200" dirty="0">
                          <a:solidFill>
                            <a:srgbClr val="787878"/>
                          </a:solidFill>
                          <a:latin typeface="+mn-lt"/>
                          <a:ea typeface="+mn-ea"/>
                          <a:cs typeface="+mn-cs"/>
                        </a:rPr>
                        <a:t>56%</a:t>
                      </a:r>
                    </a:p>
                  </a:txBody>
                  <a:tcPr anchor="ctr"/>
                </a:tc>
                <a:tc>
                  <a:txBody>
                    <a:bodyPr/>
                    <a:lstStyle/>
                    <a:p>
                      <a:pPr algn="ctr"/>
                      <a:r>
                        <a:rPr lang="en-US" sz="1200" kern="1200" dirty="0">
                          <a:solidFill>
                            <a:srgbClr val="787878"/>
                          </a:solidFill>
                          <a:latin typeface="+mn-lt"/>
                          <a:ea typeface="+mn-ea"/>
                          <a:cs typeface="+mn-cs"/>
                        </a:rPr>
                        <a:t>64%</a:t>
                      </a:r>
                    </a:p>
                  </a:txBody>
                  <a:tcPr anchor="ctr"/>
                </a:tc>
                <a:tc>
                  <a:txBody>
                    <a:bodyPr/>
                    <a:lstStyle/>
                    <a:p>
                      <a:pPr algn="ctr"/>
                      <a:r>
                        <a:rPr lang="en-US" sz="1200" kern="1200" dirty="0">
                          <a:solidFill>
                            <a:srgbClr val="787878"/>
                          </a:solidFill>
                          <a:latin typeface="+mn-lt"/>
                          <a:ea typeface="+mn-ea"/>
                          <a:cs typeface="+mn-cs"/>
                        </a:rPr>
                        <a:t>58%</a:t>
                      </a:r>
                    </a:p>
                  </a:txBody>
                  <a:tcPr anchor="ctr"/>
                </a:tc>
                <a:extLst>
                  <a:ext uri="{0D108BD9-81ED-4DB2-BD59-A6C34878D82A}">
                    <a16:rowId xmlns:a16="http://schemas.microsoft.com/office/drawing/2014/main" val="4218363643"/>
                  </a:ext>
                </a:extLst>
              </a:tr>
              <a:tr h="274320">
                <a:tc>
                  <a:txBody>
                    <a:bodyPr/>
                    <a:lstStyle/>
                    <a:p>
                      <a:pPr marL="91440"/>
                      <a:r>
                        <a:rPr lang="en-US" sz="1200" dirty="0">
                          <a:solidFill>
                            <a:srgbClr val="787878"/>
                          </a:solidFill>
                        </a:rPr>
                        <a:t>Not Married</a:t>
                      </a:r>
                    </a:p>
                  </a:txBody>
                  <a:tcPr/>
                </a:tc>
                <a:tc>
                  <a:txBody>
                    <a:bodyPr/>
                    <a:lstStyle/>
                    <a:p>
                      <a:pPr algn="ctr"/>
                      <a:r>
                        <a:rPr lang="en-US" sz="1200" kern="1200" dirty="0">
                          <a:solidFill>
                            <a:srgbClr val="787878"/>
                          </a:solidFill>
                          <a:latin typeface="+mn-lt"/>
                          <a:ea typeface="+mn-ea"/>
                          <a:cs typeface="+mn-cs"/>
                        </a:rPr>
                        <a:t>37%</a:t>
                      </a:r>
                    </a:p>
                  </a:txBody>
                  <a:tcPr anchor="ctr"/>
                </a:tc>
                <a:tc>
                  <a:txBody>
                    <a:bodyPr/>
                    <a:lstStyle/>
                    <a:p>
                      <a:pPr algn="ctr"/>
                      <a:r>
                        <a:rPr lang="en-US" sz="1200" kern="1200" dirty="0">
                          <a:solidFill>
                            <a:srgbClr val="787878"/>
                          </a:solidFill>
                          <a:latin typeface="+mn-lt"/>
                          <a:ea typeface="+mn-ea"/>
                          <a:cs typeface="+mn-cs"/>
                        </a:rPr>
                        <a:t>44%</a:t>
                      </a:r>
                    </a:p>
                  </a:txBody>
                  <a:tcPr anchor="ctr"/>
                </a:tc>
                <a:tc>
                  <a:txBody>
                    <a:bodyPr/>
                    <a:lstStyle/>
                    <a:p>
                      <a:pPr algn="ctr"/>
                      <a:r>
                        <a:rPr lang="en-US" sz="1200" kern="1200" dirty="0">
                          <a:solidFill>
                            <a:srgbClr val="787878"/>
                          </a:solidFill>
                          <a:latin typeface="+mn-lt"/>
                          <a:ea typeface="+mn-ea"/>
                          <a:cs typeface="+mn-cs"/>
                        </a:rPr>
                        <a:t>36%</a:t>
                      </a:r>
                    </a:p>
                  </a:txBody>
                  <a:tcPr anchor="ctr"/>
                </a:tc>
                <a:tc>
                  <a:txBody>
                    <a:bodyPr/>
                    <a:lstStyle/>
                    <a:p>
                      <a:pPr algn="ctr"/>
                      <a:r>
                        <a:rPr lang="en-US" sz="1200" kern="1200" dirty="0">
                          <a:solidFill>
                            <a:srgbClr val="787878"/>
                          </a:solidFill>
                          <a:latin typeface="+mn-lt"/>
                          <a:ea typeface="+mn-ea"/>
                          <a:cs typeface="+mn-cs"/>
                        </a:rPr>
                        <a:t>42%</a:t>
                      </a:r>
                    </a:p>
                  </a:txBody>
                  <a:tcPr anchor="ctr"/>
                </a:tc>
                <a:extLst>
                  <a:ext uri="{0D108BD9-81ED-4DB2-BD59-A6C34878D82A}">
                    <a16:rowId xmlns:a16="http://schemas.microsoft.com/office/drawing/2014/main" val="477713627"/>
                  </a:ext>
                </a:extLst>
              </a:tr>
              <a:tr h="274320">
                <a:tc>
                  <a:txBody>
                    <a:bodyPr/>
                    <a:lstStyle/>
                    <a:p>
                      <a:pPr marL="0"/>
                      <a:r>
                        <a:rPr lang="en-US" sz="1200" dirty="0">
                          <a:solidFill>
                            <a:srgbClr val="787878"/>
                          </a:solidFill>
                        </a:rPr>
                        <a:t>User/Non-User</a:t>
                      </a:r>
                    </a:p>
                  </a:txBody>
                  <a:tcP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2681063837"/>
                  </a:ext>
                </a:extLst>
              </a:tr>
              <a:tr h="274320">
                <a:tc>
                  <a:txBody>
                    <a:bodyPr/>
                    <a:lstStyle/>
                    <a:p>
                      <a:pPr marL="91440"/>
                      <a:r>
                        <a:rPr lang="en-US" sz="1200" dirty="0">
                          <a:solidFill>
                            <a:srgbClr val="787878"/>
                          </a:solidFill>
                        </a:rPr>
                        <a:t>User</a:t>
                      </a:r>
                    </a:p>
                  </a:txBody>
                  <a:tcP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50%</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b="1" kern="1200" dirty="0">
                          <a:solidFill>
                            <a:srgbClr val="787878"/>
                          </a:solidFill>
                          <a:latin typeface="+mn-lt"/>
                          <a:ea typeface="+mn-ea"/>
                          <a:cs typeface="+mn-cs"/>
                        </a:rPr>
                        <a:t>51%</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32%</a:t>
                      </a: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pPr algn="ctr"/>
                      <a:r>
                        <a:rPr lang="en-US" sz="1200" b="1" kern="1200" dirty="0">
                          <a:solidFill>
                            <a:srgbClr val="787878"/>
                          </a:solidFill>
                          <a:latin typeface="+mn-lt"/>
                          <a:ea typeface="+mn-ea"/>
                          <a:cs typeface="+mn-cs"/>
                        </a:rPr>
                        <a:t>49%</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3632012182"/>
                  </a:ext>
                </a:extLst>
              </a:tr>
              <a:tr h="274320">
                <a:tc>
                  <a:txBody>
                    <a:bodyPr/>
                    <a:lstStyle/>
                    <a:p>
                      <a:pPr marL="91440"/>
                      <a:r>
                        <a:rPr lang="en-US" sz="1200" dirty="0">
                          <a:solidFill>
                            <a:srgbClr val="787878"/>
                          </a:solidFill>
                        </a:rPr>
                        <a:t>Non-User</a:t>
                      </a:r>
                    </a:p>
                  </a:txBody>
                  <a:tcPr/>
                </a:tc>
                <a:tc>
                  <a:txBody>
                    <a:bodyPr/>
                    <a:lstStyle/>
                    <a:p>
                      <a:pPr algn="ctr"/>
                      <a:r>
                        <a:rPr lang="en-US" sz="1200" kern="1200" dirty="0">
                          <a:solidFill>
                            <a:srgbClr val="787878"/>
                          </a:solidFill>
                          <a:latin typeface="+mn-lt"/>
                          <a:ea typeface="+mn-ea"/>
                          <a:cs typeface="+mn-cs"/>
                        </a:rPr>
                        <a:t>50%</a:t>
                      </a:r>
                    </a:p>
                  </a:txBody>
                  <a:tcPr anchor="ctr">
                    <a:lnT w="12700" cap="flat" cmpd="sng" algn="ctr">
                      <a:solidFill>
                        <a:schemeClr val="tx1"/>
                      </a:solidFill>
                      <a:prstDash val="dash"/>
                      <a:round/>
                      <a:headEnd type="none" w="med" len="med"/>
                      <a:tailEnd type="none" w="med" len="med"/>
                    </a:lnT>
                  </a:tcPr>
                </a:tc>
                <a:tc>
                  <a:txBody>
                    <a:bodyPr/>
                    <a:lstStyle/>
                    <a:p>
                      <a:pPr algn="ctr"/>
                      <a:r>
                        <a:rPr lang="en-US" sz="1200" kern="1200" dirty="0">
                          <a:solidFill>
                            <a:srgbClr val="787878"/>
                          </a:solidFill>
                          <a:latin typeface="+mn-lt"/>
                          <a:ea typeface="+mn-ea"/>
                          <a:cs typeface="+mn-cs"/>
                        </a:rPr>
                        <a:t>49%</a:t>
                      </a:r>
                    </a:p>
                  </a:txBody>
                  <a:tcPr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a:r>
                        <a:rPr lang="en-US" sz="1200" b="1" kern="1200" dirty="0">
                          <a:solidFill>
                            <a:srgbClr val="787878"/>
                          </a:solidFill>
                          <a:latin typeface="+mn-lt"/>
                          <a:ea typeface="+mn-ea"/>
                          <a:cs typeface="+mn-cs"/>
                        </a:rPr>
                        <a:t>68%</a:t>
                      </a:r>
                      <a:r>
                        <a:rPr lang="en-US" sz="1200" b="1" u="none" strike="noStrike" kern="1200" baseline="30000" dirty="0">
                          <a:solidFill>
                            <a:srgbClr val="787878"/>
                          </a:solidFill>
                          <a:effectLst/>
                          <a:latin typeface="+mn-lt"/>
                          <a:ea typeface="+mn-ea"/>
                          <a:cs typeface="+mn-cs"/>
                        </a:rPr>
                        <a:t>ABD</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51%</a:t>
                      </a: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679791434"/>
                  </a:ext>
                </a:extLst>
              </a:tr>
              <a:tr h="274320">
                <a:tc>
                  <a:txBody>
                    <a:bodyPr/>
                    <a:lstStyle/>
                    <a:p>
                      <a:pPr marL="0"/>
                      <a:r>
                        <a:rPr lang="en-US" sz="1200" dirty="0">
                          <a:solidFill>
                            <a:srgbClr val="787878"/>
                          </a:solidFill>
                        </a:rPr>
                        <a:t>Driving Under Influence</a:t>
                      </a:r>
                    </a:p>
                  </a:txBody>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T w="12700" cap="flat" cmpd="sng" algn="ctr">
                      <a:solidFill>
                        <a:schemeClr val="tx1"/>
                      </a:solidFill>
                      <a:prstDash val="dash"/>
                      <a:round/>
                      <a:headEnd type="none" w="med" len="med"/>
                      <a:tailEnd type="none" w="med" len="med"/>
                    </a:lnT>
                  </a:tcPr>
                </a:tc>
                <a:tc>
                  <a:txBody>
                    <a:bodyPr/>
                    <a:lstStyle/>
                    <a:p>
                      <a:pPr algn="ctr"/>
                      <a:endParaRPr lang="en-US" sz="1200" kern="1200" dirty="0">
                        <a:solidFill>
                          <a:srgbClr val="787878"/>
                        </a:solidFill>
                        <a:latin typeface="+mn-lt"/>
                        <a:ea typeface="+mn-ea"/>
                        <a:cs typeface="+mn-cs"/>
                      </a:endParaRPr>
                    </a:p>
                  </a:txBody>
                  <a:tcPr anchor="ctr"/>
                </a:tc>
                <a:extLst>
                  <a:ext uri="{0D108BD9-81ED-4DB2-BD59-A6C34878D82A}">
                    <a16:rowId xmlns:a16="http://schemas.microsoft.com/office/drawing/2014/main" val="1955786349"/>
                  </a:ext>
                </a:extLst>
              </a:tr>
              <a:tr h="274320">
                <a:tc>
                  <a:txBody>
                    <a:bodyPr/>
                    <a:lstStyle/>
                    <a:p>
                      <a:pPr marL="91440"/>
                      <a:r>
                        <a:rPr lang="en-US" sz="1200" dirty="0">
                          <a:solidFill>
                            <a:srgbClr val="787878"/>
                          </a:solidFill>
                        </a:rPr>
                        <a:t>At least once a month</a:t>
                      </a:r>
                    </a:p>
                  </a:txBody>
                  <a:tcPr/>
                </a:tc>
                <a:tc>
                  <a:txBody>
                    <a:bodyPr/>
                    <a:lstStyle/>
                    <a:p>
                      <a:pPr algn="ctr"/>
                      <a:r>
                        <a:rPr lang="en-US" sz="1200" kern="1200" dirty="0">
                          <a:solidFill>
                            <a:srgbClr val="787878"/>
                          </a:solidFill>
                          <a:latin typeface="+mn-lt"/>
                          <a:ea typeface="+mn-ea"/>
                          <a:cs typeface="+mn-cs"/>
                        </a:rPr>
                        <a:t>12%</a:t>
                      </a:r>
                    </a:p>
                  </a:txBody>
                  <a:tcPr anchor="ctr"/>
                </a:tc>
                <a:tc>
                  <a:txBody>
                    <a:bodyPr/>
                    <a:lstStyle/>
                    <a:p>
                      <a:pPr algn="ctr"/>
                      <a:r>
                        <a:rPr lang="en-US" sz="1200" kern="1200" dirty="0">
                          <a:solidFill>
                            <a:srgbClr val="787878"/>
                          </a:solidFill>
                          <a:latin typeface="+mn-lt"/>
                          <a:ea typeface="+mn-ea"/>
                          <a:cs typeface="+mn-cs"/>
                        </a:rPr>
                        <a:t>13%</a:t>
                      </a:r>
                    </a:p>
                  </a:txBody>
                  <a:tcPr anchor="ctr"/>
                </a:tc>
                <a:tc>
                  <a:txBody>
                    <a:bodyPr/>
                    <a:lstStyle/>
                    <a:p>
                      <a:pPr algn="ctr"/>
                      <a:r>
                        <a:rPr lang="en-US" sz="1200" kern="1200" dirty="0">
                          <a:solidFill>
                            <a:srgbClr val="787878"/>
                          </a:solidFill>
                          <a:latin typeface="+mn-lt"/>
                          <a:ea typeface="+mn-ea"/>
                          <a:cs typeface="+mn-cs"/>
                        </a:rPr>
                        <a:t>5%</a:t>
                      </a:r>
                    </a:p>
                  </a:txBody>
                  <a:tcPr anchor="ctr"/>
                </a:tc>
                <a:tc>
                  <a:txBody>
                    <a:bodyPr/>
                    <a:lstStyle/>
                    <a:p>
                      <a:pPr algn="ctr"/>
                      <a:r>
                        <a:rPr lang="en-US" sz="1200" kern="1200" dirty="0">
                          <a:solidFill>
                            <a:srgbClr val="787878"/>
                          </a:solidFill>
                          <a:latin typeface="+mn-lt"/>
                          <a:ea typeface="+mn-ea"/>
                          <a:cs typeface="+mn-cs"/>
                        </a:rPr>
                        <a:t>12%</a:t>
                      </a: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4141675288"/>
                  </a:ext>
                </a:extLst>
              </a:tr>
              <a:tr h="274320">
                <a:tc>
                  <a:txBody>
                    <a:bodyPr/>
                    <a:lstStyle/>
                    <a:p>
                      <a:pPr marL="91440"/>
                      <a:r>
                        <a:rPr lang="en-US" sz="1200" dirty="0">
                          <a:solidFill>
                            <a:srgbClr val="787878"/>
                          </a:solidFill>
                        </a:rPr>
                        <a:t>Less often</a:t>
                      </a:r>
                    </a:p>
                  </a:txBody>
                  <a:tcPr/>
                </a:tc>
                <a:tc>
                  <a:txBody>
                    <a:bodyPr/>
                    <a:lstStyle/>
                    <a:p>
                      <a:pPr algn="ctr"/>
                      <a:r>
                        <a:rPr lang="en-US" sz="1200" kern="1200" dirty="0">
                          <a:solidFill>
                            <a:srgbClr val="787878"/>
                          </a:solidFill>
                          <a:latin typeface="+mn-lt"/>
                          <a:ea typeface="+mn-ea"/>
                          <a:cs typeface="+mn-cs"/>
                        </a:rPr>
                        <a:t>5%</a:t>
                      </a:r>
                    </a:p>
                  </a:txBody>
                  <a:tcPr anchor="ctr"/>
                </a:tc>
                <a:tc>
                  <a:txBody>
                    <a:bodyPr/>
                    <a:lstStyle/>
                    <a:p>
                      <a:pPr algn="ctr"/>
                      <a:r>
                        <a:rPr lang="en-US" sz="1200" kern="1200" dirty="0">
                          <a:solidFill>
                            <a:srgbClr val="787878"/>
                          </a:solidFill>
                          <a:latin typeface="+mn-lt"/>
                          <a:ea typeface="+mn-ea"/>
                          <a:cs typeface="+mn-cs"/>
                        </a:rPr>
                        <a:t>4%</a:t>
                      </a:r>
                    </a:p>
                  </a:txBody>
                  <a:tcPr anchor="ctr"/>
                </a:tc>
                <a:tc>
                  <a:txBody>
                    <a:bodyPr/>
                    <a:lstStyle/>
                    <a:p>
                      <a:pPr algn="ctr"/>
                      <a:r>
                        <a:rPr lang="en-US" sz="1200" kern="1200" dirty="0">
                          <a:solidFill>
                            <a:srgbClr val="787878"/>
                          </a:solidFill>
                          <a:latin typeface="+mn-lt"/>
                          <a:ea typeface="+mn-ea"/>
                          <a:cs typeface="+mn-cs"/>
                        </a:rPr>
                        <a:t>*</a:t>
                      </a:r>
                    </a:p>
                  </a:txBody>
                  <a:tcPr anchor="ctr">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pPr algn="ctr"/>
                      <a:r>
                        <a:rPr lang="en-US" sz="1200" b="1" kern="1200" dirty="0">
                          <a:solidFill>
                            <a:srgbClr val="787878"/>
                          </a:solidFill>
                          <a:latin typeface="+mn-lt"/>
                          <a:ea typeface="+mn-ea"/>
                          <a:cs typeface="+mn-cs"/>
                        </a:rPr>
                        <a:t>8%</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965247889"/>
                  </a:ext>
                </a:extLst>
              </a:tr>
              <a:tr h="0">
                <a:tc>
                  <a:txBody>
                    <a:bodyPr/>
                    <a:lstStyle/>
                    <a:p>
                      <a:pPr marL="91440"/>
                      <a:r>
                        <a:rPr lang="en-US" sz="1200" dirty="0">
                          <a:solidFill>
                            <a:srgbClr val="787878"/>
                          </a:solidFill>
                        </a:rPr>
                        <a:t>Never</a:t>
                      </a:r>
                    </a:p>
                  </a:txBody>
                  <a:tcPr/>
                </a:tc>
                <a:tc>
                  <a:txBody>
                    <a:bodyPr/>
                    <a:lstStyle/>
                    <a:p>
                      <a:pPr algn="ctr"/>
                      <a:r>
                        <a:rPr lang="en-US" sz="1200" kern="1200" dirty="0">
                          <a:solidFill>
                            <a:srgbClr val="787878"/>
                          </a:solidFill>
                          <a:latin typeface="+mn-lt"/>
                          <a:ea typeface="+mn-ea"/>
                          <a:cs typeface="+mn-cs"/>
                        </a:rPr>
                        <a:t>83%</a:t>
                      </a:r>
                    </a:p>
                  </a:txBody>
                  <a:tcPr anchor="ctr"/>
                </a:tc>
                <a:tc>
                  <a:txBody>
                    <a:bodyPr/>
                    <a:lstStyle/>
                    <a:p>
                      <a:pPr algn="ctr"/>
                      <a:r>
                        <a:rPr lang="en-US" sz="1200" kern="1200" dirty="0">
                          <a:solidFill>
                            <a:srgbClr val="787878"/>
                          </a:solidFill>
                          <a:latin typeface="+mn-lt"/>
                          <a:ea typeface="+mn-ea"/>
                          <a:cs typeface="+mn-cs"/>
                        </a:rPr>
                        <a:t>83%</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95%</a:t>
                      </a:r>
                      <a:r>
                        <a:rPr lang="en-US" sz="1200" b="1" u="none" strike="noStrike" kern="1200" baseline="30000" dirty="0">
                          <a:solidFill>
                            <a:srgbClr val="787878"/>
                          </a:solidFill>
                          <a:effectLst/>
                          <a:latin typeface="+mn-lt"/>
                          <a:ea typeface="+mn-ea"/>
                          <a:cs typeface="+mn-cs"/>
                        </a:rPr>
                        <a:t>ABD</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a:r>
                        <a:rPr lang="en-US" sz="1200" kern="1200" dirty="0">
                          <a:solidFill>
                            <a:srgbClr val="787878"/>
                          </a:solidFill>
                          <a:latin typeface="+mn-lt"/>
                          <a:ea typeface="+mn-ea"/>
                          <a:cs typeface="+mn-cs"/>
                        </a:rPr>
                        <a:t>80%</a:t>
                      </a: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594446566"/>
                  </a:ext>
                </a:extLst>
              </a:tr>
            </a:tbl>
          </a:graphicData>
        </a:graphic>
      </p:graphicFrame>
      <p:sp>
        <p:nvSpPr>
          <p:cNvPr id="7" name="Rectangle 6">
            <a:extLst>
              <a:ext uri="{FF2B5EF4-FFF2-40B4-BE49-F238E27FC236}">
                <a16:creationId xmlns:a16="http://schemas.microsoft.com/office/drawing/2014/main" id="{EBCCBC25-2ACA-306D-A8AB-E9D7F583A936}"/>
              </a:ext>
            </a:extLst>
          </p:cNvPr>
          <p:cNvSpPr/>
          <p:nvPr/>
        </p:nvSpPr>
        <p:spPr>
          <a:xfrm>
            <a:off x="9301942" y="6542498"/>
            <a:ext cx="2890058" cy="215444"/>
          </a:xfrm>
          <a:prstGeom prst="rect">
            <a:avLst/>
          </a:prstGeom>
        </p:spPr>
        <p:txBody>
          <a:bodyPr wrap="square">
            <a:spAutoFit/>
          </a:bodyPr>
          <a:lstStyle/>
          <a:p>
            <a:pPr marL="342900" indent="-342900" fontAlgn="base">
              <a:spcBef>
                <a:spcPct val="0"/>
              </a:spcBef>
              <a:spcAft>
                <a:spcPct val="0"/>
              </a:spcAft>
              <a:tabLst>
                <a:tab pos="346075" algn="l"/>
              </a:tabLst>
            </a:pPr>
            <a:r>
              <a:rPr lang="en-US" sz="800" i="1" dirty="0">
                <a:solidFill>
                  <a:srgbClr val="787878"/>
                </a:solidFill>
                <a:ea typeface="ＭＳ Ｐゴシック" charset="0"/>
                <a:sym typeface="Symbol" pitchFamily="18" charset="2"/>
              </a:rPr>
              <a:t>A/B/C/D Denotes Significance at the 95% confidence level</a:t>
            </a:r>
            <a:endParaRPr lang="en-US" sz="800" i="1" dirty="0">
              <a:solidFill>
                <a:srgbClr val="787878"/>
              </a:solidFill>
              <a:ea typeface="ＭＳ Ｐゴシック" charset="0"/>
            </a:endParaRPr>
          </a:p>
        </p:txBody>
      </p:sp>
      <p:sp>
        <p:nvSpPr>
          <p:cNvPr id="10" name="TextBox 9">
            <a:extLst>
              <a:ext uri="{FF2B5EF4-FFF2-40B4-BE49-F238E27FC236}">
                <a16:creationId xmlns:a16="http://schemas.microsoft.com/office/drawing/2014/main" id="{6184BF19-627D-EA36-FCC6-86E80A2D0C36}"/>
              </a:ext>
            </a:extLst>
          </p:cNvPr>
          <p:cNvSpPr txBox="1"/>
          <p:nvPr/>
        </p:nvSpPr>
        <p:spPr>
          <a:xfrm>
            <a:off x="8792" y="6489255"/>
            <a:ext cx="8782869" cy="230832"/>
          </a:xfrm>
          <a:prstGeom prst="rect">
            <a:avLst/>
          </a:prstGeom>
          <a:noFill/>
        </p:spPr>
        <p:txBody>
          <a:bodyPr wrap="square" rtlCol="0">
            <a:spAutoFit/>
          </a:bodyPr>
          <a:lstStyle/>
          <a:p>
            <a:r>
              <a:rPr lang="en-US" sz="900" dirty="0">
                <a:solidFill>
                  <a:srgbClr val="787878"/>
                </a:solidFill>
              </a:rPr>
              <a:t>Q11a/Q25. How dangerous do you believe it is to drive after using marijuana? </a:t>
            </a:r>
            <a:r>
              <a:rPr lang="en-US" sz="900" i="1" dirty="0">
                <a:solidFill>
                  <a:srgbClr val="787878"/>
                </a:solidFill>
              </a:rPr>
              <a:t>Base: Total Respondents (n=783)</a:t>
            </a:r>
            <a:endParaRPr lang="en-US" sz="900" dirty="0">
              <a:solidFill>
                <a:srgbClr val="787878"/>
              </a:solidFill>
            </a:endParaRPr>
          </a:p>
        </p:txBody>
      </p:sp>
    </p:spTree>
    <p:extLst>
      <p:ext uri="{BB962C8B-B14F-4D97-AF65-F5344CB8AC3E}">
        <p14:creationId xmlns:p14="http://schemas.microsoft.com/office/powerpoint/2010/main" val="31301460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2012-3C7B-421F-90A4-F3A8F53529BC}"/>
              </a:ext>
            </a:extLst>
          </p:cNvPr>
          <p:cNvSpPr>
            <a:spLocks noGrp="1"/>
          </p:cNvSpPr>
          <p:nvPr>
            <p:ph type="title"/>
          </p:nvPr>
        </p:nvSpPr>
        <p:spPr/>
        <p:txBody>
          <a:bodyPr/>
          <a:lstStyle/>
          <a:p>
            <a:r>
              <a:rPr lang="en-US" sz="2800" dirty="0"/>
              <a:t>Switchers and Solidifiers Demographic Profile – Dangers of Driving Under Marijuana</a:t>
            </a:r>
            <a:endParaRPr lang="en-US" dirty="0"/>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93</a:t>
            </a:fld>
            <a:endParaRPr lang="en-US" dirty="0"/>
          </a:p>
        </p:txBody>
      </p:sp>
      <p:sp>
        <p:nvSpPr>
          <p:cNvPr id="8" name="Content Placeholder 3">
            <a:extLst>
              <a:ext uri="{FF2B5EF4-FFF2-40B4-BE49-F238E27FC236}">
                <a16:creationId xmlns:a16="http://schemas.microsoft.com/office/drawing/2014/main" id="{9ED52408-19AA-42B9-9CA3-3583E522DA3B}"/>
              </a:ext>
            </a:extLst>
          </p:cNvPr>
          <p:cNvSpPr txBox="1">
            <a:spLocks/>
          </p:cNvSpPr>
          <p:nvPr/>
        </p:nvSpPr>
        <p:spPr>
          <a:xfrm>
            <a:off x="178232" y="1459423"/>
            <a:ext cx="11243142" cy="563965"/>
          </a:xfrm>
          <a:prstGeom prst="rect">
            <a:avLst/>
          </a:prstGeom>
        </p:spPr>
        <p:txBody>
          <a:bodyPr anchor="ctr"/>
          <a:lstStyle>
            <a:lvl1pPr marL="0" indent="0" algn="l" defTabSz="914400" rtl="0" eaLnBrk="1" latinLnBrk="0" hangingPunct="1">
              <a:lnSpc>
                <a:spcPct val="90000"/>
              </a:lnSpc>
              <a:spcBef>
                <a:spcPts val="1200"/>
              </a:spcBef>
              <a:buClr>
                <a:schemeClr val="accent1"/>
              </a:buClr>
              <a:buFont typeface="Wingdings" panose="05000000000000000000" pitchFamily="2" charset="2"/>
              <a:buNone/>
              <a:defRPr sz="4000" kern="1200">
                <a:solidFill>
                  <a:schemeClr val="tx1"/>
                </a:solidFill>
                <a:latin typeface="+mn-lt"/>
                <a:ea typeface="+mn-ea"/>
                <a:cs typeface="+mn-cs"/>
              </a:defRPr>
            </a:lvl1pPr>
            <a:lvl2pPr marL="341312" indent="0" algn="l" defTabSz="914400" rtl="0" eaLnBrk="1" latinLnBrk="0" hangingPunct="1">
              <a:lnSpc>
                <a:spcPct val="90000"/>
              </a:lnSpc>
              <a:spcBef>
                <a:spcPts val="250"/>
              </a:spcBef>
              <a:spcAft>
                <a:spcPts val="250"/>
              </a:spcAft>
              <a:buClr>
                <a:schemeClr val="accent1"/>
              </a:buClr>
              <a:buFont typeface="Tw Cen MT" panose="020B0602020104020603" pitchFamily="34" charset="0"/>
              <a:buNone/>
              <a:defRPr sz="4000" kern="1200">
                <a:solidFill>
                  <a:schemeClr val="tx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815975" marR="0" indent="-815975">
              <a:spcBef>
                <a:spcPts val="0"/>
              </a:spcBef>
              <a:spcAft>
                <a:spcPts val="0"/>
              </a:spcAft>
              <a:tabLst>
                <a:tab pos="-1028700" algn="l"/>
                <a:tab pos="-914400" algn="l"/>
                <a:tab pos="-457200" algn="l"/>
                <a:tab pos="181610" algn="l"/>
                <a:tab pos="544195" algn="l"/>
                <a:tab pos="815975" algn="l"/>
                <a:tab pos="914400" algn="l"/>
                <a:tab pos="1186180" algn="l"/>
                <a:tab pos="1458595" algn="l"/>
                <a:tab pos="1730375" algn="l"/>
                <a:tab pos="2002790" algn="l"/>
                <a:tab pos="2274570" algn="l"/>
                <a:tab pos="2546350" algn="l"/>
                <a:tab pos="2818765" algn="l"/>
                <a:tab pos="3090545" algn="l"/>
                <a:tab pos="3362960" algn="l"/>
                <a:tab pos="3634740" algn="l"/>
                <a:tab pos="3906520" algn="l"/>
                <a:tab pos="4178935" algn="l"/>
                <a:tab pos="4450715" algn="l"/>
                <a:tab pos="4723130" algn="l"/>
                <a:tab pos="4994910" algn="l"/>
                <a:tab pos="5266690" algn="l"/>
                <a:tab pos="5539105" algn="l"/>
                <a:tab pos="5810885" algn="l"/>
                <a:tab pos="6083300" algn="l"/>
                <a:tab pos="6355080" algn="l"/>
                <a:tab pos="6626860" algn="l"/>
                <a:tab pos="6899275" algn="l"/>
                <a:tab pos="7171055" algn="l"/>
                <a:tab pos="7443470" algn="l"/>
                <a:tab pos="7715250" algn="l"/>
              </a:tabLst>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p:txBody>
      </p:sp>
      <p:graphicFrame>
        <p:nvGraphicFramePr>
          <p:cNvPr id="3" name="Table 2">
            <a:extLst>
              <a:ext uri="{FF2B5EF4-FFF2-40B4-BE49-F238E27FC236}">
                <a16:creationId xmlns:a16="http://schemas.microsoft.com/office/drawing/2014/main" id="{DEAEB612-2E8D-79E8-DB5F-4E20C63FCB61}"/>
              </a:ext>
            </a:extLst>
          </p:cNvPr>
          <p:cNvGraphicFramePr>
            <a:graphicFrameLocks noGrp="1"/>
          </p:cNvGraphicFramePr>
          <p:nvPr/>
        </p:nvGraphicFramePr>
        <p:xfrm>
          <a:off x="3493469" y="327249"/>
          <a:ext cx="7596330" cy="6217920"/>
        </p:xfrm>
        <a:graphic>
          <a:graphicData uri="http://schemas.openxmlformats.org/drawingml/2006/table">
            <a:tbl>
              <a:tblPr firstRow="1" bandRow="1">
                <a:tableStyleId>{5C22544A-7EE6-4342-B048-85BDC9FD1C3A}</a:tableStyleId>
              </a:tblPr>
              <a:tblGrid>
                <a:gridCol w="1916731">
                  <a:extLst>
                    <a:ext uri="{9D8B030D-6E8A-4147-A177-3AD203B41FA5}">
                      <a16:colId xmlns:a16="http://schemas.microsoft.com/office/drawing/2014/main" val="470922696"/>
                    </a:ext>
                  </a:extLst>
                </a:gridCol>
                <a:gridCol w="939800">
                  <a:extLst>
                    <a:ext uri="{9D8B030D-6E8A-4147-A177-3AD203B41FA5}">
                      <a16:colId xmlns:a16="http://schemas.microsoft.com/office/drawing/2014/main" val="3238096619"/>
                    </a:ext>
                  </a:extLst>
                </a:gridCol>
                <a:gridCol w="1494219">
                  <a:extLst>
                    <a:ext uri="{9D8B030D-6E8A-4147-A177-3AD203B41FA5}">
                      <a16:colId xmlns:a16="http://schemas.microsoft.com/office/drawing/2014/main" val="4247909470"/>
                    </a:ext>
                  </a:extLst>
                </a:gridCol>
                <a:gridCol w="1622790">
                  <a:extLst>
                    <a:ext uri="{9D8B030D-6E8A-4147-A177-3AD203B41FA5}">
                      <a16:colId xmlns:a16="http://schemas.microsoft.com/office/drawing/2014/main" val="4285814932"/>
                    </a:ext>
                  </a:extLst>
                </a:gridCol>
                <a:gridCol w="1622790">
                  <a:extLst>
                    <a:ext uri="{9D8B030D-6E8A-4147-A177-3AD203B41FA5}">
                      <a16:colId xmlns:a16="http://schemas.microsoft.com/office/drawing/2014/main" val="2202348926"/>
                    </a:ext>
                  </a:extLst>
                </a:gridCol>
              </a:tblGrid>
              <a:tr h="274320">
                <a:tc>
                  <a:txBody>
                    <a:bodyPr/>
                    <a:lstStyle/>
                    <a:p>
                      <a:endParaRPr lang="en-US" sz="1200" dirty="0"/>
                    </a:p>
                  </a:txBody>
                  <a:tcPr/>
                </a:tc>
                <a:tc gridSpan="2">
                  <a:txBody>
                    <a:bodyPr/>
                    <a:lstStyle/>
                    <a:p>
                      <a:pPr algn="ctr"/>
                      <a:r>
                        <a:rPr lang="en-US" sz="1200" dirty="0"/>
                        <a:t>Switchers</a:t>
                      </a:r>
                      <a:endParaRPr lang="en-US" sz="1200" b="1" dirty="0"/>
                    </a:p>
                  </a:txBody>
                  <a:tcPr anchor="ctr"/>
                </a:tc>
                <a:tc hMerge="1">
                  <a:txBody>
                    <a:bodyPr/>
                    <a:lstStyle/>
                    <a:p>
                      <a:pPr algn="ctr"/>
                      <a:endParaRPr lang="en-US" sz="1400" b="0" dirty="0"/>
                    </a:p>
                  </a:txBody>
                  <a:tcPr anchor="ctr"/>
                </a:tc>
                <a:tc gridSpan="2">
                  <a:txBody>
                    <a:bodyPr/>
                    <a:lstStyle/>
                    <a:p>
                      <a:pPr algn="ctr"/>
                      <a:r>
                        <a:rPr lang="en-US" sz="1200" dirty="0"/>
                        <a:t>Stayed the Same</a:t>
                      </a:r>
                      <a:endParaRPr lang="en-US" sz="1200" b="1" dirty="0"/>
                    </a:p>
                  </a:txBody>
                  <a:tcPr anchor="ctr"/>
                </a:tc>
                <a:tc hMerge="1">
                  <a:txBody>
                    <a:bodyPr/>
                    <a:lstStyle/>
                    <a:p>
                      <a:pPr algn="ctr"/>
                      <a:endParaRPr lang="en-US" sz="1400" b="0" dirty="0"/>
                    </a:p>
                  </a:txBody>
                  <a:tcPr anchor="ctr"/>
                </a:tc>
                <a:extLst>
                  <a:ext uri="{0D108BD9-81ED-4DB2-BD59-A6C34878D82A}">
                    <a16:rowId xmlns:a16="http://schemas.microsoft.com/office/drawing/2014/main" val="1674542837"/>
                  </a:ext>
                </a:extLst>
              </a:tr>
              <a:tr h="488082">
                <a:tc>
                  <a:txBody>
                    <a:bodyPr/>
                    <a:lstStyle/>
                    <a:p>
                      <a:endParaRPr lang="en-US" sz="1200" dirty="0">
                        <a:solidFill>
                          <a:srgbClr val="787878"/>
                        </a:solidFill>
                      </a:endParaRPr>
                    </a:p>
                  </a:txBody>
                  <a:tcPr/>
                </a:tc>
                <a:tc>
                  <a:txBody>
                    <a:bodyPr/>
                    <a:lstStyle/>
                    <a:p>
                      <a:pPr algn="ctr"/>
                      <a:r>
                        <a:rPr lang="en-US" sz="1200" dirty="0">
                          <a:solidFill>
                            <a:srgbClr val="787878"/>
                          </a:solidFill>
                        </a:rPr>
                        <a:t>More Dangerous</a:t>
                      </a:r>
                    </a:p>
                    <a:p>
                      <a:pPr algn="ctr"/>
                      <a:r>
                        <a:rPr lang="en-US" sz="1200" dirty="0">
                          <a:solidFill>
                            <a:srgbClr val="787878"/>
                          </a:solidFill>
                        </a:rPr>
                        <a:t>(A)</a:t>
                      </a:r>
                      <a:endParaRPr lang="en-US" sz="1200" b="0" dirty="0">
                        <a:solidFill>
                          <a:srgbClr val="787878"/>
                        </a:solidFill>
                      </a:endParaRPr>
                    </a:p>
                  </a:txBody>
                  <a:tcPr anchor="b"/>
                </a:tc>
                <a:tc>
                  <a:txBody>
                    <a:bodyPr/>
                    <a:lstStyle/>
                    <a:p>
                      <a:pPr algn="ctr"/>
                      <a:r>
                        <a:rPr lang="en-US" sz="1200" dirty="0">
                          <a:solidFill>
                            <a:srgbClr val="787878"/>
                          </a:solidFill>
                        </a:rPr>
                        <a:t>Less Dangerous</a:t>
                      </a:r>
                    </a:p>
                    <a:p>
                      <a:pPr algn="ctr"/>
                      <a:r>
                        <a:rPr lang="en-US" sz="1200" dirty="0">
                          <a:solidFill>
                            <a:srgbClr val="787878"/>
                          </a:solidFill>
                        </a:rPr>
                        <a:t>(B)</a:t>
                      </a:r>
                      <a:endParaRPr lang="en-US" sz="1200" b="0" dirty="0">
                        <a:solidFill>
                          <a:srgbClr val="787878"/>
                        </a:solidFill>
                      </a:endParaRPr>
                    </a:p>
                  </a:txBody>
                  <a:tcPr anchor="b"/>
                </a:tc>
                <a:tc>
                  <a:txBody>
                    <a:bodyPr/>
                    <a:lstStyle/>
                    <a:p>
                      <a:pPr algn="ctr"/>
                      <a:r>
                        <a:rPr lang="en-US" sz="1200" dirty="0">
                          <a:solidFill>
                            <a:srgbClr val="787878"/>
                          </a:solidFill>
                        </a:rPr>
                        <a:t>Stayed Extremely</a:t>
                      </a:r>
                    </a:p>
                    <a:p>
                      <a:pPr algn="ctr"/>
                      <a:r>
                        <a:rPr lang="en-US" sz="1200" dirty="0">
                          <a:solidFill>
                            <a:srgbClr val="787878"/>
                          </a:solidFill>
                        </a:rPr>
                        <a:t>(C)</a:t>
                      </a:r>
                      <a:endParaRPr lang="en-US" sz="1200" b="0" dirty="0">
                        <a:solidFill>
                          <a:srgbClr val="787878"/>
                        </a:solidFill>
                      </a:endParaRPr>
                    </a:p>
                  </a:txBody>
                  <a:tcPr anchor="b"/>
                </a:tc>
                <a:tc>
                  <a:txBody>
                    <a:bodyPr/>
                    <a:lstStyle/>
                    <a:p>
                      <a:pPr algn="ctr"/>
                      <a:r>
                        <a:rPr lang="en-US" sz="1200" dirty="0">
                          <a:solidFill>
                            <a:srgbClr val="787878"/>
                          </a:solidFill>
                        </a:rPr>
                        <a:t>Stayed Other</a:t>
                      </a:r>
                    </a:p>
                    <a:p>
                      <a:pPr algn="ctr"/>
                      <a:r>
                        <a:rPr lang="en-US" sz="1200" dirty="0">
                          <a:solidFill>
                            <a:srgbClr val="787878"/>
                          </a:solidFill>
                        </a:rPr>
                        <a:t>(D)</a:t>
                      </a:r>
                      <a:endParaRPr lang="en-US" sz="1200" b="0" dirty="0">
                        <a:solidFill>
                          <a:srgbClr val="787878"/>
                        </a:solidFill>
                      </a:endParaRPr>
                    </a:p>
                  </a:txBody>
                  <a:tcPr anchor="b"/>
                </a:tc>
                <a:extLst>
                  <a:ext uri="{0D108BD9-81ED-4DB2-BD59-A6C34878D82A}">
                    <a16:rowId xmlns:a16="http://schemas.microsoft.com/office/drawing/2014/main" val="2369475805"/>
                  </a:ext>
                </a:extLst>
              </a:tr>
              <a:tr h="182880">
                <a:tc>
                  <a:txBody>
                    <a:bodyPr/>
                    <a:lstStyle/>
                    <a:p>
                      <a:endParaRPr lang="en-US" sz="1200" dirty="0">
                        <a:solidFill>
                          <a:srgbClr val="787878"/>
                        </a:solidFill>
                        <a:highlight>
                          <a:srgbClr val="FFFF00"/>
                        </a:highlight>
                      </a:endParaRPr>
                    </a:p>
                  </a:txBody>
                  <a:tcPr anchor="ctr"/>
                </a:tc>
                <a:tc>
                  <a:txBody>
                    <a:bodyPr/>
                    <a:lstStyle/>
                    <a:p>
                      <a:pPr algn="ctr"/>
                      <a:r>
                        <a:rPr lang="en-US" sz="1200" kern="1200" dirty="0">
                          <a:solidFill>
                            <a:srgbClr val="787878"/>
                          </a:solidFill>
                          <a:latin typeface="+mn-lt"/>
                          <a:ea typeface="+mn-ea"/>
                          <a:cs typeface="+mn-cs"/>
                        </a:rPr>
                        <a:t>209</a:t>
                      </a:r>
                    </a:p>
                  </a:txBody>
                  <a:tcPr anchor="ctr"/>
                </a:tc>
                <a:tc>
                  <a:txBody>
                    <a:bodyPr/>
                    <a:lstStyle/>
                    <a:p>
                      <a:pPr algn="ctr"/>
                      <a:r>
                        <a:rPr lang="en-US" sz="1200" kern="1200" dirty="0">
                          <a:solidFill>
                            <a:srgbClr val="787878"/>
                          </a:solidFill>
                          <a:latin typeface="+mn-lt"/>
                          <a:ea typeface="+mn-ea"/>
                          <a:cs typeface="+mn-cs"/>
                        </a:rPr>
                        <a:t>131</a:t>
                      </a:r>
                    </a:p>
                  </a:txBody>
                  <a:tcPr anchor="ctr"/>
                </a:tc>
                <a:tc>
                  <a:txBody>
                    <a:bodyPr/>
                    <a:lstStyle/>
                    <a:p>
                      <a:pPr algn="ctr"/>
                      <a:r>
                        <a:rPr lang="en-US" sz="1200" kern="1200" dirty="0">
                          <a:solidFill>
                            <a:srgbClr val="787878"/>
                          </a:solidFill>
                          <a:latin typeface="+mn-lt"/>
                          <a:ea typeface="+mn-ea"/>
                          <a:cs typeface="+mn-cs"/>
                        </a:rPr>
                        <a:t>137</a:t>
                      </a:r>
                    </a:p>
                  </a:txBody>
                  <a:tcPr anchor="ctr"/>
                </a:tc>
                <a:tc>
                  <a:txBody>
                    <a:bodyPr/>
                    <a:lstStyle/>
                    <a:p>
                      <a:pPr algn="ctr"/>
                      <a:r>
                        <a:rPr lang="en-US" sz="1200" kern="1200" dirty="0">
                          <a:solidFill>
                            <a:srgbClr val="787878"/>
                          </a:solidFill>
                          <a:latin typeface="+mn-lt"/>
                          <a:ea typeface="+mn-ea"/>
                          <a:cs typeface="+mn-cs"/>
                        </a:rPr>
                        <a:t>306</a:t>
                      </a:r>
                    </a:p>
                  </a:txBody>
                  <a:tcPr anchor="ctr"/>
                </a:tc>
                <a:extLst>
                  <a:ext uri="{0D108BD9-81ED-4DB2-BD59-A6C34878D82A}">
                    <a16:rowId xmlns:a16="http://schemas.microsoft.com/office/drawing/2014/main" val="1273686569"/>
                  </a:ext>
                </a:extLst>
              </a:tr>
              <a:tr h="182880">
                <a:tc>
                  <a:txBody>
                    <a:bodyPr/>
                    <a:lstStyle/>
                    <a:p>
                      <a:r>
                        <a:rPr lang="en-US" sz="1200" dirty="0">
                          <a:solidFill>
                            <a:srgbClr val="787878"/>
                          </a:solidFill>
                        </a:rPr>
                        <a:t>Type of vehicle</a:t>
                      </a:r>
                    </a:p>
                  </a:txBody>
                  <a:tcPr anchor="ctr"/>
                </a:tc>
                <a:tc>
                  <a:txBody>
                    <a:bodyPr/>
                    <a:lstStyle/>
                    <a:p>
                      <a:pPr algn="ctr"/>
                      <a:endParaRPr lang="en-US" sz="1200" kern="1200" dirty="0">
                        <a:solidFill>
                          <a:srgbClr val="787878"/>
                        </a:solidFill>
                        <a:latin typeface="+mn-lt"/>
                        <a:ea typeface="+mn-ea"/>
                        <a:cs typeface="+mn-cs"/>
                      </a:endParaRPr>
                    </a:p>
                  </a:txBody>
                  <a:tcPr/>
                </a:tc>
                <a:tc>
                  <a:txBody>
                    <a:bodyPr/>
                    <a:lstStyle/>
                    <a:p>
                      <a:pPr algn="ctr"/>
                      <a:endParaRPr lang="en-US" sz="1200" kern="1200" dirty="0">
                        <a:solidFill>
                          <a:srgbClr val="787878"/>
                        </a:solidFill>
                        <a:latin typeface="+mn-lt"/>
                        <a:ea typeface="+mn-ea"/>
                        <a:cs typeface="+mn-cs"/>
                      </a:endParaRPr>
                    </a:p>
                  </a:txBody>
                  <a:tcPr/>
                </a:tc>
                <a:tc>
                  <a:txBody>
                    <a:bodyPr/>
                    <a:lstStyle/>
                    <a:p>
                      <a:pPr algn="ctr"/>
                      <a:endParaRPr lang="en-US" sz="1200" kern="1200" dirty="0">
                        <a:solidFill>
                          <a:srgbClr val="787878"/>
                        </a:solidFill>
                        <a:latin typeface="+mn-lt"/>
                        <a:ea typeface="+mn-ea"/>
                        <a:cs typeface="+mn-cs"/>
                      </a:endParaRPr>
                    </a:p>
                  </a:txBody>
                  <a:tcPr/>
                </a:tc>
                <a:tc>
                  <a:txBody>
                    <a:bodyPr/>
                    <a:lstStyle/>
                    <a:p>
                      <a:pPr algn="ctr"/>
                      <a:endParaRPr lang="en-US" sz="1200" kern="1200" dirty="0">
                        <a:solidFill>
                          <a:srgbClr val="787878"/>
                        </a:solidFill>
                        <a:latin typeface="+mn-lt"/>
                        <a:ea typeface="+mn-ea"/>
                        <a:cs typeface="+mn-cs"/>
                      </a:endParaRPr>
                    </a:p>
                  </a:txBody>
                  <a:tcPr/>
                </a:tc>
                <a:extLst>
                  <a:ext uri="{0D108BD9-81ED-4DB2-BD59-A6C34878D82A}">
                    <a16:rowId xmlns:a16="http://schemas.microsoft.com/office/drawing/2014/main" val="160630218"/>
                  </a:ext>
                </a:extLst>
              </a:tr>
              <a:tr h="182880">
                <a:tc>
                  <a:txBody>
                    <a:bodyPr/>
                    <a:lstStyle/>
                    <a:p>
                      <a:pPr marL="91440"/>
                      <a:r>
                        <a:rPr lang="en-US" sz="1200" dirty="0">
                          <a:solidFill>
                            <a:srgbClr val="787878"/>
                          </a:solidFill>
                        </a:rPr>
                        <a:t>Sedan/Coupe </a:t>
                      </a:r>
                    </a:p>
                  </a:txBody>
                  <a:tcPr anchor="ctr"/>
                </a:tc>
                <a:tc>
                  <a:txBody>
                    <a:bodyPr/>
                    <a:lstStyle/>
                    <a:p>
                      <a:pPr algn="ctr"/>
                      <a:r>
                        <a:rPr lang="en-US" sz="1200" kern="1200" dirty="0">
                          <a:solidFill>
                            <a:srgbClr val="787878"/>
                          </a:solidFill>
                          <a:latin typeface="+mn-lt"/>
                          <a:ea typeface="+mn-ea"/>
                          <a:cs typeface="+mn-cs"/>
                        </a:rPr>
                        <a:t>57%</a:t>
                      </a:r>
                    </a:p>
                  </a:txBody>
                  <a:tcPr/>
                </a:tc>
                <a:tc>
                  <a:txBody>
                    <a:bodyPr/>
                    <a:lstStyle/>
                    <a:p>
                      <a:pPr algn="ctr"/>
                      <a:r>
                        <a:rPr lang="en-US" sz="1200" kern="1200" dirty="0">
                          <a:solidFill>
                            <a:srgbClr val="787878"/>
                          </a:solidFill>
                          <a:latin typeface="+mn-lt"/>
                          <a:ea typeface="+mn-ea"/>
                          <a:cs typeface="+mn-cs"/>
                        </a:rPr>
                        <a:t>57%</a:t>
                      </a:r>
                    </a:p>
                  </a:txBody>
                  <a:tcPr/>
                </a:tc>
                <a:tc>
                  <a:txBody>
                    <a:bodyPr/>
                    <a:lstStyle/>
                    <a:p>
                      <a:pPr algn="ctr"/>
                      <a:r>
                        <a:rPr lang="en-US" sz="1200" kern="1200" dirty="0">
                          <a:solidFill>
                            <a:srgbClr val="787878"/>
                          </a:solidFill>
                          <a:latin typeface="+mn-lt"/>
                          <a:ea typeface="+mn-ea"/>
                          <a:cs typeface="+mn-cs"/>
                        </a:rPr>
                        <a:t>47%</a:t>
                      </a:r>
                    </a:p>
                  </a:txBody>
                  <a:tcPr/>
                </a:tc>
                <a:tc>
                  <a:txBody>
                    <a:bodyPr/>
                    <a:lstStyle/>
                    <a:p>
                      <a:pPr algn="ctr"/>
                      <a:r>
                        <a:rPr lang="en-US" sz="1200" kern="1200" dirty="0">
                          <a:solidFill>
                            <a:srgbClr val="787878"/>
                          </a:solidFill>
                          <a:latin typeface="+mn-lt"/>
                          <a:ea typeface="+mn-ea"/>
                          <a:cs typeface="+mn-cs"/>
                        </a:rPr>
                        <a:t>46%</a:t>
                      </a:r>
                    </a:p>
                  </a:txBody>
                  <a:tcPr/>
                </a:tc>
                <a:extLst>
                  <a:ext uri="{0D108BD9-81ED-4DB2-BD59-A6C34878D82A}">
                    <a16:rowId xmlns:a16="http://schemas.microsoft.com/office/drawing/2014/main" val="3857975356"/>
                  </a:ext>
                </a:extLst>
              </a:tr>
              <a:tr h="182880">
                <a:tc>
                  <a:txBody>
                    <a:bodyPr/>
                    <a:lstStyle/>
                    <a:p>
                      <a:pPr marL="91440"/>
                      <a:r>
                        <a:rPr lang="en-US" sz="1200" dirty="0">
                          <a:solidFill>
                            <a:srgbClr val="787878"/>
                          </a:solidFill>
                        </a:rPr>
                        <a:t>Truck/SUV/Van </a:t>
                      </a:r>
                    </a:p>
                  </a:txBody>
                  <a:tcPr anchor="ctr"/>
                </a:tc>
                <a:tc>
                  <a:txBody>
                    <a:bodyPr/>
                    <a:lstStyle/>
                    <a:p>
                      <a:pPr algn="ctr"/>
                      <a:r>
                        <a:rPr lang="en-US" sz="1200" kern="1200" dirty="0">
                          <a:solidFill>
                            <a:srgbClr val="787878"/>
                          </a:solidFill>
                          <a:latin typeface="+mn-lt"/>
                          <a:ea typeface="+mn-ea"/>
                          <a:cs typeface="+mn-cs"/>
                        </a:rPr>
                        <a:t>41%</a:t>
                      </a:r>
                    </a:p>
                  </a:txBody>
                  <a:tcPr/>
                </a:tc>
                <a:tc>
                  <a:txBody>
                    <a:bodyPr/>
                    <a:lstStyle/>
                    <a:p>
                      <a:pPr algn="ctr"/>
                      <a:r>
                        <a:rPr lang="en-US" sz="1200" kern="1200" dirty="0">
                          <a:solidFill>
                            <a:srgbClr val="787878"/>
                          </a:solidFill>
                          <a:latin typeface="+mn-lt"/>
                          <a:ea typeface="+mn-ea"/>
                          <a:cs typeface="+mn-cs"/>
                        </a:rPr>
                        <a:t>41%</a:t>
                      </a:r>
                    </a:p>
                  </a:txBody>
                  <a:tcPr/>
                </a:tc>
                <a:tc>
                  <a:txBody>
                    <a:bodyPr/>
                    <a:lstStyle/>
                    <a:p>
                      <a:pPr algn="ctr"/>
                      <a:r>
                        <a:rPr lang="en-US" sz="1200" kern="1200" dirty="0">
                          <a:solidFill>
                            <a:srgbClr val="787878"/>
                          </a:solidFill>
                          <a:latin typeface="+mn-lt"/>
                          <a:ea typeface="+mn-ea"/>
                          <a:cs typeface="+mn-cs"/>
                        </a:rPr>
                        <a:t>47%</a:t>
                      </a:r>
                    </a:p>
                  </a:txBody>
                  <a:tcPr/>
                </a:tc>
                <a:tc>
                  <a:txBody>
                    <a:bodyPr/>
                    <a:lstStyle/>
                    <a:p>
                      <a:pPr algn="ctr"/>
                      <a:r>
                        <a:rPr lang="en-US" sz="1200" kern="1200" dirty="0">
                          <a:solidFill>
                            <a:srgbClr val="787878"/>
                          </a:solidFill>
                          <a:latin typeface="+mn-lt"/>
                          <a:ea typeface="+mn-ea"/>
                          <a:cs typeface="+mn-cs"/>
                        </a:rPr>
                        <a:t>52%</a:t>
                      </a:r>
                    </a:p>
                  </a:txBody>
                  <a:tcPr/>
                </a:tc>
                <a:extLst>
                  <a:ext uri="{0D108BD9-81ED-4DB2-BD59-A6C34878D82A}">
                    <a16:rowId xmlns:a16="http://schemas.microsoft.com/office/drawing/2014/main" val="331695328"/>
                  </a:ext>
                </a:extLst>
              </a:tr>
              <a:tr h="182880">
                <a:tc>
                  <a:txBody>
                    <a:bodyPr/>
                    <a:lstStyle/>
                    <a:p>
                      <a:pPr marL="91440"/>
                      <a:r>
                        <a:rPr lang="en-US" sz="1200" dirty="0">
                          <a:solidFill>
                            <a:srgbClr val="787878"/>
                          </a:solidFill>
                        </a:rPr>
                        <a:t>Motorcycle/Other </a:t>
                      </a:r>
                    </a:p>
                  </a:txBody>
                  <a:tcPr anchor="ctr"/>
                </a:tc>
                <a:tc>
                  <a:txBody>
                    <a:bodyPr/>
                    <a:lstStyle/>
                    <a:p>
                      <a:pPr algn="ctr"/>
                      <a:r>
                        <a:rPr lang="en-US" sz="1200" kern="1200" dirty="0">
                          <a:solidFill>
                            <a:srgbClr val="787878"/>
                          </a:solidFill>
                          <a:latin typeface="+mn-lt"/>
                          <a:ea typeface="+mn-ea"/>
                          <a:cs typeface="+mn-cs"/>
                        </a:rPr>
                        <a:t>3%</a:t>
                      </a:r>
                    </a:p>
                  </a:txBody>
                  <a:tcPr anchor="ctr"/>
                </a:tc>
                <a:tc>
                  <a:txBody>
                    <a:bodyPr/>
                    <a:lstStyle/>
                    <a:p>
                      <a:pPr algn="ctr"/>
                      <a:r>
                        <a:rPr lang="en-US" sz="1200" kern="1200" dirty="0">
                          <a:solidFill>
                            <a:srgbClr val="787878"/>
                          </a:solidFill>
                          <a:latin typeface="+mn-lt"/>
                          <a:ea typeface="+mn-ea"/>
                          <a:cs typeface="+mn-cs"/>
                        </a:rPr>
                        <a:t>2%</a:t>
                      </a:r>
                    </a:p>
                  </a:txBody>
                  <a:tcPr anchor="ctr"/>
                </a:tc>
                <a:tc>
                  <a:txBody>
                    <a:bodyPr/>
                    <a:lstStyle/>
                    <a:p>
                      <a:pPr algn="ctr"/>
                      <a:r>
                        <a:rPr lang="en-US" sz="1200" kern="1200" dirty="0">
                          <a:solidFill>
                            <a:srgbClr val="787878"/>
                          </a:solidFill>
                          <a:latin typeface="+mn-lt"/>
                          <a:ea typeface="+mn-ea"/>
                          <a:cs typeface="+mn-cs"/>
                        </a:rPr>
                        <a:t>6%</a:t>
                      </a:r>
                    </a:p>
                  </a:txBody>
                  <a:tcPr anchor="ctr"/>
                </a:tc>
                <a:tc>
                  <a:txBody>
                    <a:bodyPr/>
                    <a:lstStyle/>
                    <a:p>
                      <a:pPr algn="ctr"/>
                      <a:r>
                        <a:rPr lang="en-US" sz="1200" kern="1200" dirty="0">
                          <a:solidFill>
                            <a:srgbClr val="787878"/>
                          </a:solidFill>
                          <a:latin typeface="+mn-lt"/>
                          <a:ea typeface="+mn-ea"/>
                          <a:cs typeface="+mn-cs"/>
                        </a:rPr>
                        <a:t>3%</a:t>
                      </a:r>
                    </a:p>
                  </a:txBody>
                  <a:tcPr anchor="ctr"/>
                </a:tc>
                <a:extLst>
                  <a:ext uri="{0D108BD9-81ED-4DB2-BD59-A6C34878D82A}">
                    <a16:rowId xmlns:a16="http://schemas.microsoft.com/office/drawing/2014/main" val="4218363643"/>
                  </a:ext>
                </a:extLst>
              </a:tr>
              <a:tr h="182880">
                <a:tc>
                  <a:txBody>
                    <a:bodyPr/>
                    <a:lstStyle/>
                    <a:p>
                      <a:r>
                        <a:rPr lang="en-US" sz="1200" dirty="0">
                          <a:solidFill>
                            <a:srgbClr val="787878"/>
                          </a:solidFill>
                        </a:rPr>
                        <a:t>Driving Between 11PM and 4AM</a:t>
                      </a: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extLst>
                  <a:ext uri="{0D108BD9-81ED-4DB2-BD59-A6C34878D82A}">
                    <a16:rowId xmlns:a16="http://schemas.microsoft.com/office/drawing/2014/main" val="477713627"/>
                  </a:ext>
                </a:extLst>
              </a:tr>
              <a:tr h="182880">
                <a:tc>
                  <a:txBody>
                    <a:bodyPr/>
                    <a:lstStyle/>
                    <a:p>
                      <a:pPr marL="91440"/>
                      <a:r>
                        <a:rPr lang="en-US" sz="1200" dirty="0">
                          <a:solidFill>
                            <a:srgbClr val="787878"/>
                          </a:solidFill>
                        </a:rPr>
                        <a:t>At least once a month</a:t>
                      </a:r>
                    </a:p>
                  </a:txBody>
                  <a:tcPr/>
                </a:tc>
                <a:tc>
                  <a:txBody>
                    <a:bodyPr/>
                    <a:lstStyle/>
                    <a:p>
                      <a:pPr algn="ctr"/>
                      <a:r>
                        <a:rPr lang="en-US" sz="1200" kern="1200" dirty="0">
                          <a:solidFill>
                            <a:srgbClr val="787878"/>
                          </a:solidFill>
                          <a:latin typeface="+mn-lt"/>
                          <a:ea typeface="+mn-ea"/>
                          <a:cs typeface="+mn-cs"/>
                        </a:rPr>
                        <a:t>33%</a:t>
                      </a:r>
                    </a:p>
                  </a:txBody>
                  <a:tcPr anchor="ctr"/>
                </a:tc>
                <a:tc>
                  <a:txBody>
                    <a:bodyPr/>
                    <a:lstStyle/>
                    <a:p>
                      <a:pPr algn="ctr"/>
                      <a:r>
                        <a:rPr lang="en-US" sz="1200" kern="1200" dirty="0">
                          <a:solidFill>
                            <a:srgbClr val="787878"/>
                          </a:solidFill>
                          <a:latin typeface="+mn-lt"/>
                          <a:ea typeface="+mn-ea"/>
                          <a:cs typeface="+mn-cs"/>
                        </a:rPr>
                        <a:t>27%</a:t>
                      </a:r>
                    </a:p>
                  </a:txBody>
                  <a:tcPr anchor="ctr"/>
                </a:tc>
                <a:tc>
                  <a:txBody>
                    <a:bodyPr/>
                    <a:lstStyle/>
                    <a:p>
                      <a:pPr algn="ctr"/>
                      <a:r>
                        <a:rPr lang="en-US" sz="1200" kern="1200" dirty="0">
                          <a:solidFill>
                            <a:srgbClr val="787878"/>
                          </a:solidFill>
                          <a:latin typeface="+mn-lt"/>
                          <a:ea typeface="+mn-ea"/>
                          <a:cs typeface="+mn-cs"/>
                        </a:rPr>
                        <a:t>29%</a:t>
                      </a:r>
                    </a:p>
                  </a:txBody>
                  <a:tcPr anchor="ctr"/>
                </a:tc>
                <a:tc>
                  <a:txBody>
                    <a:bodyPr/>
                    <a:lstStyle/>
                    <a:p>
                      <a:pPr algn="ctr"/>
                      <a:r>
                        <a:rPr lang="en-US" sz="1200" kern="1200" dirty="0">
                          <a:solidFill>
                            <a:srgbClr val="787878"/>
                          </a:solidFill>
                          <a:latin typeface="+mn-lt"/>
                          <a:ea typeface="+mn-ea"/>
                          <a:cs typeface="+mn-cs"/>
                        </a:rPr>
                        <a:t>35%</a:t>
                      </a:r>
                    </a:p>
                  </a:txBody>
                  <a:tcPr anchor="ctr"/>
                </a:tc>
                <a:extLst>
                  <a:ext uri="{0D108BD9-81ED-4DB2-BD59-A6C34878D82A}">
                    <a16:rowId xmlns:a16="http://schemas.microsoft.com/office/drawing/2014/main" val="3717792709"/>
                  </a:ext>
                </a:extLst>
              </a:tr>
              <a:tr h="182880">
                <a:tc>
                  <a:txBody>
                    <a:bodyPr/>
                    <a:lstStyle/>
                    <a:p>
                      <a:pPr marL="91440"/>
                      <a:r>
                        <a:rPr lang="en-US" sz="1200" dirty="0">
                          <a:solidFill>
                            <a:srgbClr val="787878"/>
                          </a:solidFill>
                        </a:rPr>
                        <a:t>Less often</a:t>
                      </a:r>
                    </a:p>
                  </a:txBody>
                  <a:tcPr/>
                </a:tc>
                <a:tc>
                  <a:txBody>
                    <a:bodyPr/>
                    <a:lstStyle/>
                    <a:p>
                      <a:pPr algn="ctr"/>
                      <a:r>
                        <a:rPr lang="en-US" sz="1200" kern="1200" dirty="0">
                          <a:solidFill>
                            <a:srgbClr val="787878"/>
                          </a:solidFill>
                          <a:latin typeface="+mn-lt"/>
                          <a:ea typeface="+mn-ea"/>
                          <a:cs typeface="+mn-cs"/>
                        </a:rPr>
                        <a:t>28%</a:t>
                      </a:r>
                    </a:p>
                  </a:txBody>
                  <a:tcPr anchor="ctr"/>
                </a:tc>
                <a:tc>
                  <a:txBody>
                    <a:bodyPr/>
                    <a:lstStyle/>
                    <a:p>
                      <a:pPr algn="ctr"/>
                      <a:r>
                        <a:rPr lang="en-US" sz="1200" kern="1200" dirty="0">
                          <a:solidFill>
                            <a:srgbClr val="787878"/>
                          </a:solidFill>
                          <a:latin typeface="+mn-lt"/>
                          <a:ea typeface="+mn-ea"/>
                          <a:cs typeface="+mn-cs"/>
                        </a:rPr>
                        <a:t>39%</a:t>
                      </a:r>
                    </a:p>
                  </a:txBody>
                  <a:tcPr anchor="ctr"/>
                </a:tc>
                <a:tc>
                  <a:txBody>
                    <a:bodyPr/>
                    <a:lstStyle/>
                    <a:p>
                      <a:pPr algn="ctr"/>
                      <a:r>
                        <a:rPr lang="en-US" sz="1200" kern="1200" dirty="0">
                          <a:solidFill>
                            <a:srgbClr val="787878"/>
                          </a:solidFill>
                          <a:latin typeface="+mn-lt"/>
                          <a:ea typeface="+mn-ea"/>
                          <a:cs typeface="+mn-cs"/>
                        </a:rPr>
                        <a:t>24%</a:t>
                      </a:r>
                    </a:p>
                  </a:txBody>
                  <a:tcPr anchor="ctr">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37%</a:t>
                      </a:r>
                    </a:p>
                  </a:txBody>
                  <a:tcPr anchor="ctr"/>
                </a:tc>
                <a:extLst>
                  <a:ext uri="{0D108BD9-81ED-4DB2-BD59-A6C34878D82A}">
                    <a16:rowId xmlns:a16="http://schemas.microsoft.com/office/drawing/2014/main" val="3312048126"/>
                  </a:ext>
                </a:extLst>
              </a:tr>
              <a:tr h="182880">
                <a:tc>
                  <a:txBody>
                    <a:bodyPr/>
                    <a:lstStyle/>
                    <a:p>
                      <a:pPr marL="91440"/>
                      <a:r>
                        <a:rPr lang="en-US" sz="1200" dirty="0">
                          <a:solidFill>
                            <a:srgbClr val="787878"/>
                          </a:solidFill>
                        </a:rPr>
                        <a:t>Never</a:t>
                      </a:r>
                    </a:p>
                  </a:txBody>
                  <a:tcPr/>
                </a:tc>
                <a:tc>
                  <a:txBody>
                    <a:bodyPr/>
                    <a:lstStyle/>
                    <a:p>
                      <a:pPr algn="ctr"/>
                      <a:r>
                        <a:rPr lang="en-US" sz="1200" kern="1200" dirty="0">
                          <a:solidFill>
                            <a:srgbClr val="787878"/>
                          </a:solidFill>
                          <a:latin typeface="+mn-lt"/>
                          <a:ea typeface="+mn-ea"/>
                          <a:cs typeface="+mn-cs"/>
                        </a:rPr>
                        <a:t>39%</a:t>
                      </a:r>
                    </a:p>
                  </a:txBody>
                  <a:tcPr anchor="ctr"/>
                </a:tc>
                <a:tc>
                  <a:txBody>
                    <a:bodyPr/>
                    <a:lstStyle/>
                    <a:p>
                      <a:pPr algn="ctr"/>
                      <a:r>
                        <a:rPr lang="en-US" sz="1200" kern="1200" dirty="0">
                          <a:solidFill>
                            <a:srgbClr val="787878"/>
                          </a:solidFill>
                          <a:latin typeface="+mn-lt"/>
                          <a:ea typeface="+mn-ea"/>
                          <a:cs typeface="+mn-cs"/>
                        </a:rPr>
                        <a:t>35%</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47%</a:t>
                      </a:r>
                      <a:r>
                        <a:rPr lang="en-US" sz="1200" b="1" u="none" strike="noStrike" kern="1200" baseline="30000" dirty="0">
                          <a:solidFill>
                            <a:srgbClr val="787878"/>
                          </a:solidFill>
                          <a:effectLst/>
                          <a:latin typeface="+mn-lt"/>
                          <a:ea typeface="+mn-ea"/>
                          <a:cs typeface="+mn-cs"/>
                        </a:rPr>
                        <a:t>D</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28%</a:t>
                      </a:r>
                    </a:p>
                  </a:txBody>
                  <a:tcPr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1779336377"/>
                  </a:ext>
                </a:extLst>
              </a:tr>
              <a:tr h="182880">
                <a:tc>
                  <a:txBody>
                    <a:bodyPr/>
                    <a:lstStyle/>
                    <a:p>
                      <a:r>
                        <a:rPr lang="en-US" sz="1200" dirty="0">
                          <a:solidFill>
                            <a:srgbClr val="787878"/>
                          </a:solidFill>
                        </a:rPr>
                        <a:t>Citation Past Year</a:t>
                      </a: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T w="12700" cap="flat" cmpd="sng" algn="ctr">
                      <a:solidFill>
                        <a:schemeClr val="tx1"/>
                      </a:solidFill>
                      <a:prstDash val="dash"/>
                      <a:round/>
                      <a:headEnd type="none" w="med" len="med"/>
                      <a:tailEnd type="none" w="med" len="med"/>
                    </a:lnT>
                  </a:tcPr>
                </a:tc>
                <a:tc>
                  <a:txBody>
                    <a:bodyPr/>
                    <a:lstStyle/>
                    <a:p>
                      <a:pPr algn="ctr"/>
                      <a:endParaRPr lang="en-US" sz="1200" kern="1200" dirty="0">
                        <a:solidFill>
                          <a:srgbClr val="787878"/>
                        </a:solidFill>
                        <a:latin typeface="+mn-lt"/>
                        <a:ea typeface="+mn-ea"/>
                        <a:cs typeface="+mn-cs"/>
                      </a:endParaRPr>
                    </a:p>
                  </a:txBody>
                  <a:tcPr anchor="ctr"/>
                </a:tc>
                <a:extLst>
                  <a:ext uri="{0D108BD9-81ED-4DB2-BD59-A6C34878D82A}">
                    <a16:rowId xmlns:a16="http://schemas.microsoft.com/office/drawing/2014/main" val="2681063837"/>
                  </a:ext>
                </a:extLst>
              </a:tr>
              <a:tr h="182880">
                <a:tc>
                  <a:txBody>
                    <a:bodyPr/>
                    <a:lstStyle/>
                    <a:p>
                      <a:pPr marL="91440"/>
                      <a:r>
                        <a:rPr lang="en-US" sz="1200" dirty="0">
                          <a:solidFill>
                            <a:srgbClr val="787878"/>
                          </a:solidFill>
                        </a:rPr>
                        <a:t>Yes </a:t>
                      </a:r>
                    </a:p>
                  </a:txBody>
                  <a:tcPr anchor="ctr"/>
                </a:tc>
                <a:tc>
                  <a:txBody>
                    <a:bodyPr/>
                    <a:lstStyle/>
                    <a:p>
                      <a:pPr algn="ctr"/>
                      <a:r>
                        <a:rPr lang="en-US" sz="1200" kern="1200" dirty="0">
                          <a:solidFill>
                            <a:srgbClr val="787878"/>
                          </a:solidFill>
                          <a:latin typeface="+mn-lt"/>
                          <a:ea typeface="+mn-ea"/>
                          <a:cs typeface="+mn-cs"/>
                        </a:rPr>
                        <a:t>5%</a:t>
                      </a:r>
                    </a:p>
                  </a:txBody>
                  <a:tcPr anchor="ctr"/>
                </a:tc>
                <a:tc>
                  <a:txBody>
                    <a:bodyPr/>
                    <a:lstStyle/>
                    <a:p>
                      <a:pPr algn="ctr"/>
                      <a:r>
                        <a:rPr lang="en-US" sz="1200" kern="1200" dirty="0">
                          <a:solidFill>
                            <a:srgbClr val="787878"/>
                          </a:solidFill>
                          <a:latin typeface="+mn-lt"/>
                          <a:ea typeface="+mn-ea"/>
                          <a:cs typeface="+mn-cs"/>
                        </a:rPr>
                        <a:t>11%</a:t>
                      </a:r>
                    </a:p>
                  </a:txBody>
                  <a:tcPr anchor="ctr"/>
                </a:tc>
                <a:tc>
                  <a:txBody>
                    <a:bodyPr/>
                    <a:lstStyle/>
                    <a:p>
                      <a:pPr algn="ctr"/>
                      <a:r>
                        <a:rPr lang="en-US" sz="1200" kern="1200" dirty="0">
                          <a:solidFill>
                            <a:srgbClr val="787878"/>
                          </a:solidFill>
                          <a:latin typeface="+mn-lt"/>
                          <a:ea typeface="+mn-ea"/>
                          <a:cs typeface="+mn-cs"/>
                        </a:rPr>
                        <a:t>7%</a:t>
                      </a:r>
                    </a:p>
                  </a:txBody>
                  <a:tcPr anchor="ctr"/>
                </a:tc>
                <a:tc>
                  <a:txBody>
                    <a:bodyPr/>
                    <a:lstStyle/>
                    <a:p>
                      <a:pPr algn="ctr"/>
                      <a:r>
                        <a:rPr lang="en-US" sz="1200" kern="1200" dirty="0">
                          <a:solidFill>
                            <a:srgbClr val="787878"/>
                          </a:solidFill>
                          <a:latin typeface="+mn-lt"/>
                          <a:ea typeface="+mn-ea"/>
                          <a:cs typeface="+mn-cs"/>
                        </a:rPr>
                        <a:t>9%</a:t>
                      </a:r>
                    </a:p>
                  </a:txBody>
                  <a:tcPr anchor="ctr"/>
                </a:tc>
                <a:extLst>
                  <a:ext uri="{0D108BD9-81ED-4DB2-BD59-A6C34878D82A}">
                    <a16:rowId xmlns:a16="http://schemas.microsoft.com/office/drawing/2014/main" val="3632012182"/>
                  </a:ext>
                </a:extLst>
              </a:tr>
              <a:tr h="182880">
                <a:tc>
                  <a:txBody>
                    <a:bodyPr/>
                    <a:lstStyle/>
                    <a:p>
                      <a:pPr marL="91440"/>
                      <a:r>
                        <a:rPr lang="en-US" sz="1200" dirty="0">
                          <a:solidFill>
                            <a:srgbClr val="787878"/>
                          </a:solidFill>
                        </a:rPr>
                        <a:t>No</a:t>
                      </a:r>
                    </a:p>
                  </a:txBody>
                  <a:tcPr anchor="ctr"/>
                </a:tc>
                <a:tc>
                  <a:txBody>
                    <a:bodyPr/>
                    <a:lstStyle/>
                    <a:p>
                      <a:pPr algn="ctr"/>
                      <a:r>
                        <a:rPr lang="en-US" sz="1200" kern="1200" dirty="0">
                          <a:solidFill>
                            <a:srgbClr val="787878"/>
                          </a:solidFill>
                          <a:latin typeface="+mn-lt"/>
                          <a:ea typeface="+mn-ea"/>
                          <a:cs typeface="+mn-cs"/>
                        </a:rPr>
                        <a:t>95%</a:t>
                      </a:r>
                    </a:p>
                  </a:txBody>
                  <a:tcPr anchor="ctr"/>
                </a:tc>
                <a:tc>
                  <a:txBody>
                    <a:bodyPr/>
                    <a:lstStyle/>
                    <a:p>
                      <a:pPr algn="ctr"/>
                      <a:r>
                        <a:rPr lang="en-US" sz="1200" kern="1200" dirty="0">
                          <a:solidFill>
                            <a:srgbClr val="787878"/>
                          </a:solidFill>
                          <a:latin typeface="+mn-lt"/>
                          <a:ea typeface="+mn-ea"/>
                          <a:cs typeface="+mn-cs"/>
                        </a:rPr>
                        <a:t>89%</a:t>
                      </a:r>
                    </a:p>
                  </a:txBody>
                  <a:tcPr anchor="ctr"/>
                </a:tc>
                <a:tc>
                  <a:txBody>
                    <a:bodyPr/>
                    <a:lstStyle/>
                    <a:p>
                      <a:pPr algn="ctr"/>
                      <a:r>
                        <a:rPr lang="en-US" sz="1200" kern="1200" dirty="0">
                          <a:solidFill>
                            <a:srgbClr val="787878"/>
                          </a:solidFill>
                          <a:latin typeface="+mn-lt"/>
                          <a:ea typeface="+mn-ea"/>
                          <a:cs typeface="+mn-cs"/>
                        </a:rPr>
                        <a:t>93%</a:t>
                      </a:r>
                    </a:p>
                  </a:txBody>
                  <a:tcPr anchor="ctr"/>
                </a:tc>
                <a:tc>
                  <a:txBody>
                    <a:bodyPr/>
                    <a:lstStyle/>
                    <a:p>
                      <a:pPr algn="ctr"/>
                      <a:r>
                        <a:rPr lang="en-US" sz="1200" kern="1200" dirty="0">
                          <a:solidFill>
                            <a:srgbClr val="787878"/>
                          </a:solidFill>
                          <a:latin typeface="+mn-lt"/>
                          <a:ea typeface="+mn-ea"/>
                          <a:cs typeface="+mn-cs"/>
                        </a:rPr>
                        <a:t>91%</a:t>
                      </a:r>
                    </a:p>
                  </a:txBody>
                  <a:tcPr anchor="ctr"/>
                </a:tc>
                <a:extLst>
                  <a:ext uri="{0D108BD9-81ED-4DB2-BD59-A6C34878D82A}">
                    <a16:rowId xmlns:a16="http://schemas.microsoft.com/office/drawing/2014/main" val="679791434"/>
                  </a:ext>
                </a:extLst>
              </a:tr>
              <a:tr h="182880">
                <a:tc>
                  <a:txBody>
                    <a:bodyPr/>
                    <a:lstStyle/>
                    <a:p>
                      <a:r>
                        <a:rPr lang="en-US" sz="1200" dirty="0">
                          <a:solidFill>
                            <a:srgbClr val="787878"/>
                          </a:solidFill>
                        </a:rPr>
                        <a:t>Crash Past Year</a:t>
                      </a: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extLst>
                  <a:ext uri="{0D108BD9-81ED-4DB2-BD59-A6C34878D82A}">
                    <a16:rowId xmlns:a16="http://schemas.microsoft.com/office/drawing/2014/main" val="1955786349"/>
                  </a:ext>
                </a:extLst>
              </a:tr>
              <a:tr h="182880">
                <a:tc>
                  <a:txBody>
                    <a:bodyPr/>
                    <a:lstStyle/>
                    <a:p>
                      <a:pPr marL="91440"/>
                      <a:r>
                        <a:rPr lang="en-US" sz="1200" dirty="0">
                          <a:solidFill>
                            <a:srgbClr val="787878"/>
                          </a:solidFill>
                        </a:rPr>
                        <a:t>Yes</a:t>
                      </a:r>
                    </a:p>
                  </a:txBody>
                  <a:tcPr anchor="ctr"/>
                </a:tc>
                <a:tc>
                  <a:txBody>
                    <a:bodyPr/>
                    <a:lstStyle/>
                    <a:p>
                      <a:pPr algn="ctr"/>
                      <a:r>
                        <a:rPr lang="en-US" sz="1200" kern="1200" dirty="0">
                          <a:solidFill>
                            <a:srgbClr val="787878"/>
                          </a:solidFill>
                          <a:latin typeface="+mn-lt"/>
                          <a:ea typeface="+mn-ea"/>
                          <a:cs typeface="+mn-cs"/>
                        </a:rPr>
                        <a:t>6%</a:t>
                      </a:r>
                    </a:p>
                  </a:txBody>
                  <a:tcPr anchor="ctr"/>
                </a:tc>
                <a:tc>
                  <a:txBody>
                    <a:bodyPr/>
                    <a:lstStyle/>
                    <a:p>
                      <a:pPr algn="ctr"/>
                      <a:r>
                        <a:rPr lang="en-US" sz="1200" kern="1200" dirty="0">
                          <a:solidFill>
                            <a:srgbClr val="787878"/>
                          </a:solidFill>
                          <a:latin typeface="+mn-lt"/>
                          <a:ea typeface="+mn-ea"/>
                          <a:cs typeface="+mn-cs"/>
                        </a:rPr>
                        <a:t>9%</a:t>
                      </a:r>
                    </a:p>
                  </a:txBody>
                  <a:tcPr anchor="ctr"/>
                </a:tc>
                <a:tc>
                  <a:txBody>
                    <a:bodyPr/>
                    <a:lstStyle/>
                    <a:p>
                      <a:pPr algn="ctr"/>
                      <a:r>
                        <a:rPr lang="en-US" sz="1200" kern="1200" dirty="0">
                          <a:solidFill>
                            <a:srgbClr val="787878"/>
                          </a:solidFill>
                          <a:latin typeface="+mn-lt"/>
                          <a:ea typeface="+mn-ea"/>
                          <a:cs typeface="+mn-cs"/>
                        </a:rPr>
                        <a:t>5%</a:t>
                      </a:r>
                    </a:p>
                  </a:txBody>
                  <a:tcPr anchor="ctr"/>
                </a:tc>
                <a:tc>
                  <a:txBody>
                    <a:bodyPr/>
                    <a:lstStyle/>
                    <a:p>
                      <a:pPr algn="ctr"/>
                      <a:r>
                        <a:rPr lang="en-US" sz="1200" kern="1200" dirty="0">
                          <a:solidFill>
                            <a:srgbClr val="787878"/>
                          </a:solidFill>
                          <a:latin typeface="+mn-lt"/>
                          <a:ea typeface="+mn-ea"/>
                          <a:cs typeface="+mn-cs"/>
                        </a:rPr>
                        <a:t>6%</a:t>
                      </a:r>
                    </a:p>
                  </a:txBody>
                  <a:tcPr anchor="ctr"/>
                </a:tc>
                <a:extLst>
                  <a:ext uri="{0D108BD9-81ED-4DB2-BD59-A6C34878D82A}">
                    <a16:rowId xmlns:a16="http://schemas.microsoft.com/office/drawing/2014/main" val="4141675288"/>
                  </a:ext>
                </a:extLst>
              </a:tr>
              <a:tr h="182880">
                <a:tc>
                  <a:txBody>
                    <a:bodyPr/>
                    <a:lstStyle/>
                    <a:p>
                      <a:pPr marL="91440"/>
                      <a:r>
                        <a:rPr lang="en-US" sz="1200" dirty="0">
                          <a:solidFill>
                            <a:srgbClr val="787878"/>
                          </a:solidFill>
                        </a:rPr>
                        <a:t>No</a:t>
                      </a:r>
                    </a:p>
                  </a:txBody>
                  <a:tcPr anchor="ctr"/>
                </a:tc>
                <a:tc>
                  <a:txBody>
                    <a:bodyPr/>
                    <a:lstStyle/>
                    <a:p>
                      <a:pPr algn="ctr"/>
                      <a:r>
                        <a:rPr lang="en-US" sz="1200" kern="1200" dirty="0">
                          <a:solidFill>
                            <a:srgbClr val="787878"/>
                          </a:solidFill>
                          <a:latin typeface="+mn-lt"/>
                          <a:ea typeface="+mn-ea"/>
                          <a:cs typeface="+mn-cs"/>
                        </a:rPr>
                        <a:t>94%</a:t>
                      </a:r>
                    </a:p>
                  </a:txBody>
                  <a:tcPr anchor="ctr"/>
                </a:tc>
                <a:tc>
                  <a:txBody>
                    <a:bodyPr/>
                    <a:lstStyle/>
                    <a:p>
                      <a:pPr algn="ctr"/>
                      <a:r>
                        <a:rPr lang="en-US" sz="1200" kern="1200" dirty="0">
                          <a:solidFill>
                            <a:srgbClr val="787878"/>
                          </a:solidFill>
                          <a:latin typeface="+mn-lt"/>
                          <a:ea typeface="+mn-ea"/>
                          <a:cs typeface="+mn-cs"/>
                        </a:rPr>
                        <a:t>91%</a:t>
                      </a:r>
                    </a:p>
                  </a:txBody>
                  <a:tcPr anchor="ctr"/>
                </a:tc>
                <a:tc>
                  <a:txBody>
                    <a:bodyPr/>
                    <a:lstStyle/>
                    <a:p>
                      <a:pPr algn="ctr"/>
                      <a:r>
                        <a:rPr lang="en-US" sz="1200" kern="1200" dirty="0">
                          <a:solidFill>
                            <a:srgbClr val="787878"/>
                          </a:solidFill>
                          <a:latin typeface="+mn-lt"/>
                          <a:ea typeface="+mn-ea"/>
                          <a:cs typeface="+mn-cs"/>
                        </a:rPr>
                        <a:t>95%</a:t>
                      </a:r>
                    </a:p>
                  </a:txBody>
                  <a:tcPr anchor="ctr"/>
                </a:tc>
                <a:tc>
                  <a:txBody>
                    <a:bodyPr/>
                    <a:lstStyle/>
                    <a:p>
                      <a:pPr algn="ctr"/>
                      <a:r>
                        <a:rPr lang="en-US" sz="1200" kern="1200" dirty="0">
                          <a:solidFill>
                            <a:srgbClr val="787878"/>
                          </a:solidFill>
                          <a:latin typeface="+mn-lt"/>
                          <a:ea typeface="+mn-ea"/>
                          <a:cs typeface="+mn-cs"/>
                        </a:rPr>
                        <a:t>94%</a:t>
                      </a:r>
                    </a:p>
                  </a:txBody>
                  <a:tcPr anchor="ctr"/>
                </a:tc>
                <a:extLst>
                  <a:ext uri="{0D108BD9-81ED-4DB2-BD59-A6C34878D82A}">
                    <a16:rowId xmlns:a16="http://schemas.microsoft.com/office/drawing/2014/main" val="1965247889"/>
                  </a:ext>
                </a:extLst>
              </a:tr>
              <a:tr h="182880">
                <a:tc>
                  <a:txBody>
                    <a:bodyPr/>
                    <a:lstStyle/>
                    <a:p>
                      <a:r>
                        <a:rPr lang="en-US" sz="1200" dirty="0">
                          <a:solidFill>
                            <a:srgbClr val="787878"/>
                          </a:solidFill>
                        </a:rPr>
                        <a:t>Arrested for Driving While Intoxicated</a:t>
                      </a: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extLst>
                  <a:ext uri="{0D108BD9-81ED-4DB2-BD59-A6C34878D82A}">
                    <a16:rowId xmlns:a16="http://schemas.microsoft.com/office/drawing/2014/main" val="594446566"/>
                  </a:ext>
                </a:extLst>
              </a:tr>
              <a:tr h="182880">
                <a:tc>
                  <a:txBody>
                    <a:bodyPr/>
                    <a:lstStyle/>
                    <a:p>
                      <a:pPr marL="91440"/>
                      <a:r>
                        <a:rPr lang="en-US" sz="1200" dirty="0">
                          <a:solidFill>
                            <a:srgbClr val="787878"/>
                          </a:solidFill>
                        </a:rPr>
                        <a:t>Yes</a:t>
                      </a:r>
                    </a:p>
                  </a:txBody>
                  <a:tcPr anchor="ctr"/>
                </a:tc>
                <a:tc>
                  <a:txBody>
                    <a:bodyPr/>
                    <a:lstStyle/>
                    <a:p>
                      <a:pPr algn="ctr"/>
                      <a:r>
                        <a:rPr lang="en-US" sz="1200" kern="1200" dirty="0">
                          <a:solidFill>
                            <a:srgbClr val="787878"/>
                          </a:solidFill>
                          <a:latin typeface="+mn-lt"/>
                          <a:ea typeface="+mn-ea"/>
                          <a:cs typeface="+mn-cs"/>
                        </a:rPr>
                        <a:t>6%</a:t>
                      </a:r>
                    </a:p>
                  </a:txBody>
                  <a:tcPr anchor="ctr"/>
                </a:tc>
                <a:tc>
                  <a:txBody>
                    <a:bodyPr/>
                    <a:lstStyle/>
                    <a:p>
                      <a:pPr algn="ctr"/>
                      <a:r>
                        <a:rPr lang="en-US" sz="1200" kern="1200" dirty="0">
                          <a:solidFill>
                            <a:srgbClr val="787878"/>
                          </a:solidFill>
                          <a:latin typeface="+mn-lt"/>
                          <a:ea typeface="+mn-ea"/>
                          <a:cs typeface="+mn-cs"/>
                        </a:rPr>
                        <a:t>4%</a:t>
                      </a:r>
                    </a:p>
                  </a:txBody>
                  <a:tcPr anchor="ctr"/>
                </a:tc>
                <a:tc>
                  <a:txBody>
                    <a:bodyPr/>
                    <a:lstStyle/>
                    <a:p>
                      <a:pPr algn="ctr"/>
                      <a:r>
                        <a:rPr lang="en-US" sz="1200" kern="1200" dirty="0">
                          <a:solidFill>
                            <a:srgbClr val="787878"/>
                          </a:solidFill>
                          <a:latin typeface="+mn-lt"/>
                          <a:ea typeface="+mn-ea"/>
                          <a:cs typeface="+mn-cs"/>
                        </a:rPr>
                        <a:t>3%</a:t>
                      </a:r>
                    </a:p>
                  </a:txBody>
                  <a:tcPr anchor="ctr"/>
                </a:tc>
                <a:tc>
                  <a:txBody>
                    <a:bodyPr/>
                    <a:lstStyle/>
                    <a:p>
                      <a:pPr algn="ctr"/>
                      <a:r>
                        <a:rPr lang="en-US" sz="1200" kern="1200" dirty="0">
                          <a:solidFill>
                            <a:srgbClr val="787878"/>
                          </a:solidFill>
                          <a:latin typeface="+mn-lt"/>
                          <a:ea typeface="+mn-ea"/>
                          <a:cs typeface="+mn-cs"/>
                        </a:rPr>
                        <a:t>10%</a:t>
                      </a:r>
                    </a:p>
                  </a:txBody>
                  <a:tcPr anchor="ctr"/>
                </a:tc>
                <a:extLst>
                  <a:ext uri="{0D108BD9-81ED-4DB2-BD59-A6C34878D82A}">
                    <a16:rowId xmlns:a16="http://schemas.microsoft.com/office/drawing/2014/main" val="3144657782"/>
                  </a:ext>
                </a:extLst>
              </a:tr>
              <a:tr h="182880">
                <a:tc>
                  <a:txBody>
                    <a:bodyPr/>
                    <a:lstStyle/>
                    <a:p>
                      <a:pPr marL="91440"/>
                      <a:r>
                        <a:rPr lang="en-US" sz="1200" dirty="0">
                          <a:solidFill>
                            <a:srgbClr val="787878"/>
                          </a:solidFill>
                        </a:rPr>
                        <a:t>No</a:t>
                      </a:r>
                    </a:p>
                  </a:txBody>
                  <a:tcPr anchor="ctr"/>
                </a:tc>
                <a:tc>
                  <a:txBody>
                    <a:bodyPr/>
                    <a:lstStyle/>
                    <a:p>
                      <a:pPr algn="ctr"/>
                      <a:r>
                        <a:rPr lang="en-US" sz="1200" kern="1200" dirty="0">
                          <a:solidFill>
                            <a:srgbClr val="787878"/>
                          </a:solidFill>
                          <a:latin typeface="+mn-lt"/>
                          <a:ea typeface="+mn-ea"/>
                          <a:cs typeface="+mn-cs"/>
                        </a:rPr>
                        <a:t>94%</a:t>
                      </a:r>
                    </a:p>
                  </a:txBody>
                  <a:tcPr anchor="ctr"/>
                </a:tc>
                <a:tc>
                  <a:txBody>
                    <a:bodyPr/>
                    <a:lstStyle/>
                    <a:p>
                      <a:pPr algn="ctr"/>
                      <a:r>
                        <a:rPr lang="en-US" sz="1200" kern="1200" dirty="0">
                          <a:solidFill>
                            <a:srgbClr val="787878"/>
                          </a:solidFill>
                          <a:latin typeface="+mn-lt"/>
                          <a:ea typeface="+mn-ea"/>
                          <a:cs typeface="+mn-cs"/>
                        </a:rPr>
                        <a:t>96%</a:t>
                      </a:r>
                    </a:p>
                  </a:txBody>
                  <a:tcPr anchor="ctr"/>
                </a:tc>
                <a:tc>
                  <a:txBody>
                    <a:bodyPr/>
                    <a:lstStyle/>
                    <a:p>
                      <a:pPr algn="ctr"/>
                      <a:r>
                        <a:rPr lang="en-US" sz="1200" kern="1200" dirty="0">
                          <a:solidFill>
                            <a:srgbClr val="787878"/>
                          </a:solidFill>
                          <a:latin typeface="+mn-lt"/>
                          <a:ea typeface="+mn-ea"/>
                          <a:cs typeface="+mn-cs"/>
                        </a:rPr>
                        <a:t>97%</a:t>
                      </a:r>
                    </a:p>
                  </a:txBody>
                  <a:tcPr anchor="ctr"/>
                </a:tc>
                <a:tc>
                  <a:txBody>
                    <a:bodyPr/>
                    <a:lstStyle/>
                    <a:p>
                      <a:pPr algn="ctr"/>
                      <a:r>
                        <a:rPr lang="en-US" sz="1200" kern="1200" dirty="0">
                          <a:solidFill>
                            <a:srgbClr val="787878"/>
                          </a:solidFill>
                          <a:latin typeface="+mn-lt"/>
                          <a:ea typeface="+mn-ea"/>
                          <a:cs typeface="+mn-cs"/>
                        </a:rPr>
                        <a:t>90%</a:t>
                      </a:r>
                    </a:p>
                  </a:txBody>
                  <a:tcPr anchor="ctr"/>
                </a:tc>
                <a:extLst>
                  <a:ext uri="{0D108BD9-81ED-4DB2-BD59-A6C34878D82A}">
                    <a16:rowId xmlns:a16="http://schemas.microsoft.com/office/drawing/2014/main" val="352342781"/>
                  </a:ext>
                </a:extLst>
              </a:tr>
            </a:tbl>
          </a:graphicData>
        </a:graphic>
      </p:graphicFrame>
      <p:sp>
        <p:nvSpPr>
          <p:cNvPr id="7" name="Rectangle 6">
            <a:extLst>
              <a:ext uri="{FF2B5EF4-FFF2-40B4-BE49-F238E27FC236}">
                <a16:creationId xmlns:a16="http://schemas.microsoft.com/office/drawing/2014/main" id="{48CB3867-EF6A-1C77-64F3-02C2348AFF2C}"/>
              </a:ext>
            </a:extLst>
          </p:cNvPr>
          <p:cNvSpPr/>
          <p:nvPr/>
        </p:nvSpPr>
        <p:spPr>
          <a:xfrm>
            <a:off x="9301942" y="6542498"/>
            <a:ext cx="2890058" cy="215444"/>
          </a:xfrm>
          <a:prstGeom prst="rect">
            <a:avLst/>
          </a:prstGeom>
        </p:spPr>
        <p:txBody>
          <a:bodyPr wrap="square">
            <a:spAutoFit/>
          </a:bodyPr>
          <a:lstStyle/>
          <a:p>
            <a:pPr marL="342900" indent="-342900" fontAlgn="base">
              <a:spcBef>
                <a:spcPct val="0"/>
              </a:spcBef>
              <a:spcAft>
                <a:spcPct val="0"/>
              </a:spcAft>
              <a:tabLst>
                <a:tab pos="346075" algn="l"/>
              </a:tabLst>
            </a:pPr>
            <a:r>
              <a:rPr lang="en-US" sz="800" i="1" dirty="0">
                <a:solidFill>
                  <a:srgbClr val="787878"/>
                </a:solidFill>
                <a:ea typeface="ＭＳ Ｐゴシック" charset="0"/>
                <a:sym typeface="Symbol" pitchFamily="18" charset="2"/>
              </a:rPr>
              <a:t>A/B/C/D Denotes Significance at the 95% confidence level</a:t>
            </a:r>
            <a:endParaRPr lang="en-US" sz="800" i="1" dirty="0">
              <a:solidFill>
                <a:srgbClr val="787878"/>
              </a:solidFill>
              <a:ea typeface="ＭＳ Ｐゴシック" charset="0"/>
            </a:endParaRPr>
          </a:p>
        </p:txBody>
      </p:sp>
      <p:sp>
        <p:nvSpPr>
          <p:cNvPr id="11" name="TextBox 10">
            <a:extLst>
              <a:ext uri="{FF2B5EF4-FFF2-40B4-BE49-F238E27FC236}">
                <a16:creationId xmlns:a16="http://schemas.microsoft.com/office/drawing/2014/main" id="{43D781C0-B4C1-4934-64B7-096F3C66ACC9}"/>
              </a:ext>
            </a:extLst>
          </p:cNvPr>
          <p:cNvSpPr txBox="1"/>
          <p:nvPr/>
        </p:nvSpPr>
        <p:spPr>
          <a:xfrm>
            <a:off x="8792" y="6489255"/>
            <a:ext cx="8782869" cy="230832"/>
          </a:xfrm>
          <a:prstGeom prst="rect">
            <a:avLst/>
          </a:prstGeom>
          <a:noFill/>
        </p:spPr>
        <p:txBody>
          <a:bodyPr wrap="square" rtlCol="0">
            <a:spAutoFit/>
          </a:bodyPr>
          <a:lstStyle/>
          <a:p>
            <a:r>
              <a:rPr lang="en-US" sz="900" dirty="0">
                <a:solidFill>
                  <a:srgbClr val="787878"/>
                </a:solidFill>
              </a:rPr>
              <a:t>Q11a/Q25. How dangerous do you believe it is to drive after using marijuana? </a:t>
            </a:r>
            <a:r>
              <a:rPr lang="en-US" sz="900" i="1" dirty="0">
                <a:solidFill>
                  <a:srgbClr val="787878"/>
                </a:solidFill>
              </a:rPr>
              <a:t>Base: Total Respondents (n=783)</a:t>
            </a:r>
            <a:endParaRPr lang="en-US" sz="900" dirty="0">
              <a:solidFill>
                <a:srgbClr val="787878"/>
              </a:solidFill>
            </a:endParaRPr>
          </a:p>
        </p:txBody>
      </p:sp>
    </p:spTree>
    <p:extLst>
      <p:ext uri="{BB962C8B-B14F-4D97-AF65-F5344CB8AC3E}">
        <p14:creationId xmlns:p14="http://schemas.microsoft.com/office/powerpoint/2010/main" val="24239081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2012-3C7B-421F-90A4-F3A8F53529BC}"/>
              </a:ext>
            </a:extLst>
          </p:cNvPr>
          <p:cNvSpPr>
            <a:spLocks noGrp="1"/>
          </p:cNvSpPr>
          <p:nvPr>
            <p:ph type="title"/>
          </p:nvPr>
        </p:nvSpPr>
        <p:spPr/>
        <p:txBody>
          <a:bodyPr/>
          <a:lstStyle/>
          <a:p>
            <a:r>
              <a:rPr lang="en-US" sz="2800" dirty="0"/>
              <a:t>Pre and Post Evaluation – How Opinions Changed</a:t>
            </a:r>
            <a:endParaRPr lang="en-US" dirty="0"/>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94</a:t>
            </a:fld>
            <a:endParaRPr lang="en-US" dirty="0"/>
          </a:p>
        </p:txBody>
      </p:sp>
      <p:graphicFrame>
        <p:nvGraphicFramePr>
          <p:cNvPr id="9" name="Table 8">
            <a:extLst>
              <a:ext uri="{FF2B5EF4-FFF2-40B4-BE49-F238E27FC236}">
                <a16:creationId xmlns:a16="http://schemas.microsoft.com/office/drawing/2014/main" id="{AAB5457E-8FCF-9F1B-ED4F-B7EC566A6F6E}"/>
              </a:ext>
            </a:extLst>
          </p:cNvPr>
          <p:cNvGraphicFramePr>
            <a:graphicFrameLocks noGrp="1"/>
          </p:cNvGraphicFramePr>
          <p:nvPr>
            <p:extLst>
              <p:ext uri="{D42A27DB-BD31-4B8C-83A1-F6EECF244321}">
                <p14:modId xmlns:p14="http://schemas.microsoft.com/office/powerpoint/2010/main" val="2740192347"/>
              </p:ext>
            </p:extLst>
          </p:nvPr>
        </p:nvGraphicFramePr>
        <p:xfrm>
          <a:off x="3493469" y="2008887"/>
          <a:ext cx="8272650" cy="2682642"/>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val="470922696"/>
                    </a:ext>
                  </a:extLst>
                </a:gridCol>
                <a:gridCol w="1097280">
                  <a:extLst>
                    <a:ext uri="{9D8B030D-6E8A-4147-A177-3AD203B41FA5}">
                      <a16:colId xmlns:a16="http://schemas.microsoft.com/office/drawing/2014/main" val="3183909191"/>
                    </a:ext>
                  </a:extLst>
                </a:gridCol>
                <a:gridCol w="1355470">
                  <a:extLst>
                    <a:ext uri="{9D8B030D-6E8A-4147-A177-3AD203B41FA5}">
                      <a16:colId xmlns:a16="http://schemas.microsoft.com/office/drawing/2014/main" val="3238096619"/>
                    </a:ext>
                  </a:extLst>
                </a:gridCol>
                <a:gridCol w="1355470">
                  <a:extLst>
                    <a:ext uri="{9D8B030D-6E8A-4147-A177-3AD203B41FA5}">
                      <a16:colId xmlns:a16="http://schemas.microsoft.com/office/drawing/2014/main" val="4247909470"/>
                    </a:ext>
                  </a:extLst>
                </a:gridCol>
                <a:gridCol w="1355470">
                  <a:extLst>
                    <a:ext uri="{9D8B030D-6E8A-4147-A177-3AD203B41FA5}">
                      <a16:colId xmlns:a16="http://schemas.microsoft.com/office/drawing/2014/main" val="4285814932"/>
                    </a:ext>
                  </a:extLst>
                </a:gridCol>
                <a:gridCol w="1554480">
                  <a:extLst>
                    <a:ext uri="{9D8B030D-6E8A-4147-A177-3AD203B41FA5}">
                      <a16:colId xmlns:a16="http://schemas.microsoft.com/office/drawing/2014/main" val="2202348926"/>
                    </a:ext>
                  </a:extLst>
                </a:gridCol>
              </a:tblGrid>
              <a:tr h="274320">
                <a:tc>
                  <a:txBody>
                    <a:bodyPr/>
                    <a:lstStyle/>
                    <a:p>
                      <a:endParaRPr lang="en-US" sz="1200" dirty="0"/>
                    </a:p>
                  </a:txBody>
                  <a:tcPr/>
                </a:tc>
                <a:tc>
                  <a:txBody>
                    <a:bodyPr/>
                    <a:lstStyle/>
                    <a:p>
                      <a:pPr algn="ctr"/>
                      <a:endParaRPr lang="en-US" sz="1200" b="1" dirty="0"/>
                    </a:p>
                  </a:txBody>
                  <a:tcPr anchor="ctr"/>
                </a:tc>
                <a:tc gridSpan="4">
                  <a:txBody>
                    <a:bodyPr/>
                    <a:lstStyle/>
                    <a:p>
                      <a:pPr algn="ctr"/>
                      <a:r>
                        <a:rPr lang="en-US" sz="1200" b="1" dirty="0"/>
                        <a:t>Past 3-Month Users Summary – How Opinions Changed</a:t>
                      </a:r>
                    </a:p>
                  </a:txBody>
                  <a:tcPr anchor="ctr"/>
                </a:tc>
                <a:tc hMerge="1">
                  <a:txBody>
                    <a:bodyPr/>
                    <a:lstStyle/>
                    <a:p>
                      <a:pPr algn="ctr"/>
                      <a:endParaRPr lang="en-US" sz="1400" b="0" dirty="0"/>
                    </a:p>
                  </a:txBody>
                  <a:tcPr anchor="ctr"/>
                </a:tc>
                <a:tc hMerge="1">
                  <a:txBody>
                    <a:bodyPr/>
                    <a:lstStyle/>
                    <a:p>
                      <a:pPr algn="ctr"/>
                      <a:endParaRPr lang="en-US" sz="1200" b="1" dirty="0"/>
                    </a:p>
                  </a:txBody>
                  <a:tcPr anchor="ctr"/>
                </a:tc>
                <a:tc hMerge="1">
                  <a:txBody>
                    <a:bodyPr/>
                    <a:lstStyle/>
                    <a:p>
                      <a:pPr algn="ctr"/>
                      <a:endParaRPr lang="en-US" sz="1400" b="0" dirty="0"/>
                    </a:p>
                  </a:txBody>
                  <a:tcPr anchor="ctr"/>
                </a:tc>
                <a:extLst>
                  <a:ext uri="{0D108BD9-81ED-4DB2-BD59-A6C34878D82A}">
                    <a16:rowId xmlns:a16="http://schemas.microsoft.com/office/drawing/2014/main" val="2769355112"/>
                  </a:ext>
                </a:extLst>
              </a:tr>
              <a:tr h="488082">
                <a:tc>
                  <a:txBody>
                    <a:bodyPr/>
                    <a:lstStyle/>
                    <a:p>
                      <a:endParaRPr lang="en-US" sz="1200" dirty="0">
                        <a:solidFill>
                          <a:srgbClr val="787878"/>
                        </a:solidFill>
                      </a:endParaRPr>
                    </a:p>
                  </a:txBody>
                  <a:tcPr/>
                </a:tc>
                <a:tc>
                  <a:txBody>
                    <a:bodyPr/>
                    <a:lstStyle/>
                    <a:p>
                      <a:pPr algn="ctr"/>
                      <a:r>
                        <a:rPr lang="en-US" sz="1200" dirty="0">
                          <a:solidFill>
                            <a:srgbClr val="787878"/>
                          </a:solidFill>
                        </a:rPr>
                        <a:t>Total</a:t>
                      </a:r>
                      <a:endParaRPr lang="en-US" sz="1200" b="0" dirty="0">
                        <a:solidFill>
                          <a:srgbClr val="787878"/>
                        </a:solidFill>
                      </a:endParaRPr>
                    </a:p>
                  </a:txBody>
                  <a:tcPr anchor="b"/>
                </a:tc>
                <a:tc>
                  <a:txBody>
                    <a:bodyPr/>
                    <a:lstStyle/>
                    <a:p>
                      <a:pPr algn="ctr"/>
                      <a:r>
                        <a:rPr lang="en-US" sz="1200" dirty="0">
                          <a:solidFill>
                            <a:srgbClr val="787878"/>
                          </a:solidFill>
                        </a:rPr>
                        <a:t>Male Users</a:t>
                      </a:r>
                      <a:endParaRPr lang="en-US" sz="1200" b="0" dirty="0">
                        <a:solidFill>
                          <a:srgbClr val="787878"/>
                        </a:solidFill>
                      </a:endParaRPr>
                    </a:p>
                  </a:txBody>
                  <a:tcPr anchor="b"/>
                </a:tc>
                <a:tc>
                  <a:txBody>
                    <a:bodyPr/>
                    <a:lstStyle/>
                    <a:p>
                      <a:pPr algn="ctr"/>
                      <a:r>
                        <a:rPr lang="en-US" sz="1200" dirty="0">
                          <a:solidFill>
                            <a:srgbClr val="787878"/>
                          </a:solidFill>
                        </a:rPr>
                        <a:t>16 to 34 Users</a:t>
                      </a:r>
                      <a:endParaRPr lang="en-US" sz="1200" b="0" dirty="0">
                        <a:solidFill>
                          <a:srgbClr val="787878"/>
                        </a:solidFill>
                      </a:endParaRPr>
                    </a:p>
                  </a:txBody>
                  <a:tcPr anchor="b"/>
                </a:tc>
                <a:tc>
                  <a:txBody>
                    <a:bodyPr/>
                    <a:lstStyle/>
                    <a:p>
                      <a:pPr algn="ctr"/>
                      <a:r>
                        <a:rPr lang="en-US" sz="1200" dirty="0">
                          <a:solidFill>
                            <a:srgbClr val="787878"/>
                          </a:solidFill>
                        </a:rPr>
                        <a:t>Unmarried Users</a:t>
                      </a:r>
                      <a:endParaRPr lang="en-US" sz="1200" b="0" dirty="0">
                        <a:solidFill>
                          <a:srgbClr val="787878"/>
                        </a:solidFill>
                      </a:endParaRPr>
                    </a:p>
                  </a:txBody>
                  <a:tcPr anchor="b"/>
                </a:tc>
                <a:tc>
                  <a:txBody>
                    <a:bodyPr/>
                    <a:lstStyle/>
                    <a:p>
                      <a:pPr algn="ctr"/>
                      <a:r>
                        <a:rPr lang="en-US" sz="1200" dirty="0">
                          <a:solidFill>
                            <a:srgbClr val="787878"/>
                          </a:solidFill>
                        </a:rPr>
                        <a:t>Less Educated Users</a:t>
                      </a:r>
                      <a:endParaRPr lang="en-US" sz="1200" b="0" dirty="0">
                        <a:solidFill>
                          <a:srgbClr val="787878"/>
                        </a:solidFill>
                      </a:endParaRPr>
                    </a:p>
                  </a:txBody>
                  <a:tcPr anchor="b"/>
                </a:tc>
                <a:extLst>
                  <a:ext uri="{0D108BD9-81ED-4DB2-BD59-A6C34878D82A}">
                    <a16:rowId xmlns:a16="http://schemas.microsoft.com/office/drawing/2014/main" val="2369475805"/>
                  </a:ext>
                </a:extLst>
              </a:tr>
              <a:tr h="182880">
                <a:tc>
                  <a:txBody>
                    <a:bodyPr/>
                    <a:lstStyle/>
                    <a:p>
                      <a:endParaRPr lang="en-US" sz="1200" dirty="0">
                        <a:solidFill>
                          <a:srgbClr val="787878"/>
                        </a:solidFill>
                      </a:endParaRPr>
                    </a:p>
                  </a:txBody>
                  <a:tcPr anchor="ctr"/>
                </a:tc>
                <a:tc>
                  <a:txBody>
                    <a:bodyPr/>
                    <a:lstStyle/>
                    <a:p>
                      <a:pPr algn="ctr"/>
                      <a:r>
                        <a:rPr lang="en-US" sz="1200" dirty="0">
                          <a:solidFill>
                            <a:srgbClr val="787878"/>
                          </a:solidFill>
                        </a:rPr>
                        <a:t>783</a:t>
                      </a:r>
                    </a:p>
                  </a:txBody>
                  <a:tcPr anchor="ctr"/>
                </a:tc>
                <a:tc>
                  <a:txBody>
                    <a:bodyPr/>
                    <a:lstStyle/>
                    <a:p>
                      <a:pPr algn="ctr"/>
                      <a:r>
                        <a:rPr lang="en-US" sz="1200" dirty="0">
                          <a:solidFill>
                            <a:srgbClr val="787878"/>
                          </a:solidFill>
                        </a:rPr>
                        <a:t>129</a:t>
                      </a:r>
                    </a:p>
                  </a:txBody>
                  <a:tcPr anchor="ctr"/>
                </a:tc>
                <a:tc>
                  <a:txBody>
                    <a:bodyPr/>
                    <a:lstStyle/>
                    <a:p>
                      <a:pPr algn="ctr"/>
                      <a:r>
                        <a:rPr lang="en-US" sz="1200" dirty="0">
                          <a:solidFill>
                            <a:srgbClr val="787878"/>
                          </a:solidFill>
                        </a:rPr>
                        <a:t>137</a:t>
                      </a:r>
                    </a:p>
                  </a:txBody>
                  <a:tcPr anchor="ctr"/>
                </a:tc>
                <a:tc>
                  <a:txBody>
                    <a:bodyPr/>
                    <a:lstStyle/>
                    <a:p>
                      <a:pPr algn="ctr"/>
                      <a:r>
                        <a:rPr lang="en-US" sz="1200" dirty="0">
                          <a:solidFill>
                            <a:srgbClr val="787878"/>
                          </a:solidFill>
                        </a:rPr>
                        <a:t>280</a:t>
                      </a:r>
                    </a:p>
                  </a:txBody>
                  <a:tcPr anchor="ctr"/>
                </a:tc>
                <a:tc>
                  <a:txBody>
                    <a:bodyPr/>
                    <a:lstStyle/>
                    <a:p>
                      <a:pPr algn="ctr"/>
                      <a:r>
                        <a:rPr lang="en-US" sz="1200" dirty="0">
                          <a:solidFill>
                            <a:srgbClr val="787878"/>
                          </a:solidFill>
                        </a:rPr>
                        <a:t>136</a:t>
                      </a:r>
                    </a:p>
                  </a:txBody>
                  <a:tcPr anchor="ctr"/>
                </a:tc>
                <a:extLst>
                  <a:ext uri="{0D108BD9-81ED-4DB2-BD59-A6C34878D82A}">
                    <a16:rowId xmlns:a16="http://schemas.microsoft.com/office/drawing/2014/main" val="4131938094"/>
                  </a:ext>
                </a:extLst>
              </a:tr>
              <a:tr h="182880">
                <a:tc>
                  <a:txBody>
                    <a:bodyPr/>
                    <a:lstStyle/>
                    <a:p>
                      <a:r>
                        <a:rPr lang="en-US" sz="1200" dirty="0">
                          <a:solidFill>
                            <a:srgbClr val="787878"/>
                          </a:solidFill>
                        </a:rPr>
                        <a:t>Switchers</a:t>
                      </a:r>
                    </a:p>
                  </a:txBody>
                  <a:tcPr anchor="ctr"/>
                </a:tc>
                <a:tc>
                  <a:txBody>
                    <a:bodyPr/>
                    <a:lstStyle/>
                    <a:p>
                      <a:pPr algn="ctr"/>
                      <a:endParaRPr lang="en-US" sz="1200" dirty="0">
                        <a:solidFill>
                          <a:srgbClr val="787878"/>
                        </a:solidFill>
                      </a:endParaRPr>
                    </a:p>
                  </a:txBody>
                  <a:tcPr anchor="ctr"/>
                </a:tc>
                <a:tc>
                  <a:txBody>
                    <a:bodyPr/>
                    <a:lstStyle/>
                    <a:p>
                      <a:pPr algn="ctr"/>
                      <a:endParaRPr lang="en-US" sz="1200" dirty="0">
                        <a:solidFill>
                          <a:srgbClr val="787878"/>
                        </a:solidFill>
                      </a:endParaRPr>
                    </a:p>
                  </a:txBody>
                  <a:tcPr anchor="ctr"/>
                </a:tc>
                <a:tc>
                  <a:txBody>
                    <a:bodyPr/>
                    <a:lstStyle/>
                    <a:p>
                      <a:pPr algn="ctr"/>
                      <a:endParaRPr lang="en-US" sz="1200" dirty="0">
                        <a:solidFill>
                          <a:srgbClr val="787878"/>
                        </a:solidFill>
                      </a:endParaRPr>
                    </a:p>
                  </a:txBody>
                  <a:tcPr anchor="ctr"/>
                </a:tc>
                <a:tc>
                  <a:txBody>
                    <a:bodyPr/>
                    <a:lstStyle/>
                    <a:p>
                      <a:pPr algn="ctr"/>
                      <a:endParaRPr lang="en-US" sz="1200" dirty="0">
                        <a:solidFill>
                          <a:srgbClr val="787878"/>
                        </a:solidFill>
                      </a:endParaRPr>
                    </a:p>
                  </a:txBody>
                  <a:tcPr anchor="ctr"/>
                </a:tc>
                <a:tc>
                  <a:txBody>
                    <a:bodyPr/>
                    <a:lstStyle/>
                    <a:p>
                      <a:pPr algn="ctr"/>
                      <a:endParaRPr lang="en-US" sz="1200" dirty="0">
                        <a:solidFill>
                          <a:srgbClr val="787878"/>
                        </a:solidFill>
                      </a:endParaRPr>
                    </a:p>
                  </a:txBody>
                  <a:tcPr anchor="ctr"/>
                </a:tc>
                <a:extLst>
                  <a:ext uri="{0D108BD9-81ED-4DB2-BD59-A6C34878D82A}">
                    <a16:rowId xmlns:a16="http://schemas.microsoft.com/office/drawing/2014/main" val="160630218"/>
                  </a:ext>
                </a:extLst>
              </a:tr>
              <a:tr h="182880">
                <a:tc>
                  <a:txBody>
                    <a:bodyPr/>
                    <a:lstStyle/>
                    <a:p>
                      <a:pPr marL="91440"/>
                      <a:r>
                        <a:rPr lang="en-US" sz="1200" dirty="0">
                          <a:solidFill>
                            <a:srgbClr val="787878"/>
                          </a:solidFill>
                        </a:rPr>
                        <a:t>More Dangerous</a:t>
                      </a:r>
                    </a:p>
                  </a:txBody>
                  <a:tcPr anchor="ctr"/>
                </a:tc>
                <a:tc>
                  <a:txBody>
                    <a:bodyPr/>
                    <a:lstStyle/>
                    <a:p>
                      <a:pPr algn="ctr"/>
                      <a:r>
                        <a:rPr lang="en-US" sz="1200" dirty="0">
                          <a:solidFill>
                            <a:srgbClr val="787878"/>
                          </a:solidFill>
                        </a:rPr>
                        <a:t>26%</a:t>
                      </a:r>
                    </a:p>
                  </a:txBody>
                  <a:tcPr anchor="ctr"/>
                </a:tc>
                <a:tc>
                  <a:txBody>
                    <a:bodyPr/>
                    <a:lstStyle/>
                    <a:p>
                      <a:pPr algn="ctr"/>
                      <a:r>
                        <a:rPr lang="en-US" sz="1200" dirty="0">
                          <a:solidFill>
                            <a:srgbClr val="787878"/>
                          </a:solidFill>
                        </a:rPr>
                        <a:t>26%</a:t>
                      </a:r>
                    </a:p>
                  </a:txBody>
                  <a:tcPr anchor="ctr"/>
                </a:tc>
                <a:tc>
                  <a:txBody>
                    <a:bodyPr/>
                    <a:lstStyle/>
                    <a:p>
                      <a:pPr algn="ctr"/>
                      <a:r>
                        <a:rPr lang="en-US" sz="1200" dirty="0">
                          <a:solidFill>
                            <a:srgbClr val="787878"/>
                          </a:solidFill>
                        </a:rPr>
                        <a:t>32%</a:t>
                      </a:r>
                    </a:p>
                  </a:txBody>
                  <a:tcPr anchor="ctr"/>
                </a:tc>
                <a:tc>
                  <a:txBody>
                    <a:bodyPr/>
                    <a:lstStyle/>
                    <a:p>
                      <a:pPr algn="ctr"/>
                      <a:r>
                        <a:rPr lang="en-US" sz="1200" dirty="0">
                          <a:solidFill>
                            <a:srgbClr val="787878"/>
                          </a:solidFill>
                        </a:rPr>
                        <a:t>27%</a:t>
                      </a:r>
                    </a:p>
                  </a:txBody>
                  <a:tcPr anchor="ctr"/>
                </a:tc>
                <a:tc>
                  <a:txBody>
                    <a:bodyPr/>
                    <a:lstStyle/>
                    <a:p>
                      <a:pPr algn="ctr"/>
                      <a:r>
                        <a:rPr lang="en-US" sz="1200" dirty="0">
                          <a:solidFill>
                            <a:srgbClr val="787878"/>
                          </a:solidFill>
                        </a:rPr>
                        <a:t>24%</a:t>
                      </a:r>
                    </a:p>
                  </a:txBody>
                  <a:tcPr anchor="ctr"/>
                </a:tc>
                <a:extLst>
                  <a:ext uri="{0D108BD9-81ED-4DB2-BD59-A6C34878D82A}">
                    <a16:rowId xmlns:a16="http://schemas.microsoft.com/office/drawing/2014/main" val="3857975356"/>
                  </a:ext>
                </a:extLst>
              </a:tr>
              <a:tr h="182880">
                <a:tc>
                  <a:txBody>
                    <a:bodyPr/>
                    <a:lstStyle/>
                    <a:p>
                      <a:pPr marL="91440"/>
                      <a:r>
                        <a:rPr lang="en-US" sz="1200" dirty="0">
                          <a:solidFill>
                            <a:srgbClr val="787878"/>
                          </a:solidFill>
                        </a:rPr>
                        <a:t>Less Dangerous</a:t>
                      </a:r>
                    </a:p>
                  </a:txBody>
                  <a:tcPr anchor="ctr"/>
                </a:tc>
                <a:tc>
                  <a:txBody>
                    <a:bodyPr/>
                    <a:lstStyle/>
                    <a:p>
                      <a:pPr algn="ctr"/>
                      <a:r>
                        <a:rPr lang="en-US" sz="1200" dirty="0">
                          <a:solidFill>
                            <a:srgbClr val="787878"/>
                          </a:solidFill>
                        </a:rPr>
                        <a:t>16%</a:t>
                      </a:r>
                    </a:p>
                  </a:txBody>
                  <a:tcPr anchor="ctr"/>
                </a:tc>
                <a:tc>
                  <a:txBody>
                    <a:bodyPr/>
                    <a:lstStyle/>
                    <a:p>
                      <a:pPr algn="ctr"/>
                      <a:r>
                        <a:rPr lang="en-US" sz="1200" dirty="0">
                          <a:solidFill>
                            <a:srgbClr val="787878"/>
                          </a:solidFill>
                        </a:rPr>
                        <a:t>18%</a:t>
                      </a:r>
                    </a:p>
                  </a:txBody>
                  <a:tcPr anchor="ctr"/>
                </a:tc>
                <a:tc>
                  <a:txBody>
                    <a:bodyPr/>
                    <a:lstStyle/>
                    <a:p>
                      <a:pPr algn="ctr"/>
                      <a:r>
                        <a:rPr lang="en-US" sz="1200" dirty="0">
                          <a:solidFill>
                            <a:srgbClr val="787878"/>
                          </a:solidFill>
                        </a:rPr>
                        <a:t>13%</a:t>
                      </a:r>
                    </a:p>
                  </a:txBody>
                  <a:tcPr anchor="ctr"/>
                </a:tc>
                <a:tc>
                  <a:txBody>
                    <a:bodyPr/>
                    <a:lstStyle/>
                    <a:p>
                      <a:pPr algn="ctr"/>
                      <a:r>
                        <a:rPr lang="en-US" sz="1200" dirty="0">
                          <a:solidFill>
                            <a:srgbClr val="787878"/>
                          </a:solidFill>
                        </a:rPr>
                        <a:t>17%</a:t>
                      </a:r>
                    </a:p>
                  </a:txBody>
                  <a:tcPr anchor="ctr"/>
                </a:tc>
                <a:tc>
                  <a:txBody>
                    <a:bodyPr/>
                    <a:lstStyle/>
                    <a:p>
                      <a:pPr algn="ctr"/>
                      <a:r>
                        <a:rPr lang="en-US" sz="1200" dirty="0">
                          <a:solidFill>
                            <a:srgbClr val="787878"/>
                          </a:solidFill>
                        </a:rPr>
                        <a:t>18%</a:t>
                      </a:r>
                    </a:p>
                  </a:txBody>
                  <a:tcPr anchor="ctr"/>
                </a:tc>
                <a:extLst>
                  <a:ext uri="{0D108BD9-81ED-4DB2-BD59-A6C34878D82A}">
                    <a16:rowId xmlns:a16="http://schemas.microsoft.com/office/drawing/2014/main" val="331695328"/>
                  </a:ext>
                </a:extLst>
              </a:tr>
              <a:tr h="182880">
                <a:tc>
                  <a:txBody>
                    <a:bodyPr/>
                    <a:lstStyle/>
                    <a:p>
                      <a:pPr marL="0"/>
                      <a:r>
                        <a:rPr lang="en-US" sz="1200" dirty="0">
                          <a:solidFill>
                            <a:srgbClr val="787878"/>
                          </a:solidFill>
                        </a:rPr>
                        <a:t>Stayed the Same</a:t>
                      </a:r>
                    </a:p>
                  </a:txBody>
                  <a:tcPr anchor="ctr"/>
                </a:tc>
                <a:tc>
                  <a:txBody>
                    <a:bodyPr/>
                    <a:lstStyle/>
                    <a:p>
                      <a:pPr algn="ctr"/>
                      <a:endParaRPr lang="en-US" sz="1200" dirty="0">
                        <a:solidFill>
                          <a:srgbClr val="787878"/>
                        </a:solidFill>
                      </a:endParaRPr>
                    </a:p>
                  </a:txBody>
                  <a:tcPr anchor="ctr"/>
                </a:tc>
                <a:tc>
                  <a:txBody>
                    <a:bodyPr/>
                    <a:lstStyle/>
                    <a:p>
                      <a:pPr algn="ctr"/>
                      <a:endParaRPr lang="en-US" sz="1200" dirty="0">
                        <a:solidFill>
                          <a:srgbClr val="787878"/>
                        </a:solidFill>
                      </a:endParaRPr>
                    </a:p>
                  </a:txBody>
                  <a:tcPr anchor="ctr"/>
                </a:tc>
                <a:tc>
                  <a:txBody>
                    <a:bodyPr/>
                    <a:lstStyle/>
                    <a:p>
                      <a:pPr algn="ctr"/>
                      <a:endParaRPr lang="en-US" sz="1200" baseline="30000" dirty="0">
                        <a:solidFill>
                          <a:srgbClr val="787878"/>
                        </a:solidFill>
                      </a:endParaRPr>
                    </a:p>
                  </a:txBody>
                  <a:tcPr anchor="ctr"/>
                </a:tc>
                <a:tc>
                  <a:txBody>
                    <a:bodyPr/>
                    <a:lstStyle/>
                    <a:p>
                      <a:pPr algn="ctr"/>
                      <a:endParaRPr lang="en-US" sz="1200" dirty="0">
                        <a:solidFill>
                          <a:srgbClr val="787878"/>
                        </a:solidFill>
                      </a:endParaRPr>
                    </a:p>
                  </a:txBody>
                  <a:tcPr anchor="ctr"/>
                </a:tc>
                <a:tc>
                  <a:txBody>
                    <a:bodyPr/>
                    <a:lstStyle/>
                    <a:p>
                      <a:pPr algn="ctr"/>
                      <a:endParaRPr lang="en-US" sz="1200" dirty="0">
                        <a:solidFill>
                          <a:srgbClr val="787878"/>
                        </a:solidFill>
                      </a:endParaRPr>
                    </a:p>
                  </a:txBody>
                  <a:tcPr anchor="ctr"/>
                </a:tc>
                <a:extLst>
                  <a:ext uri="{0D108BD9-81ED-4DB2-BD59-A6C34878D82A}">
                    <a16:rowId xmlns:a16="http://schemas.microsoft.com/office/drawing/2014/main" val="4218363643"/>
                  </a:ext>
                </a:extLst>
              </a:tr>
              <a:tr h="182880">
                <a:tc>
                  <a:txBody>
                    <a:bodyPr/>
                    <a:lstStyle/>
                    <a:p>
                      <a:pPr marL="91440"/>
                      <a:r>
                        <a:rPr lang="en-US" sz="1200" dirty="0">
                          <a:solidFill>
                            <a:srgbClr val="787878"/>
                          </a:solidFill>
                        </a:rPr>
                        <a:t>Stayed Extremely</a:t>
                      </a:r>
                    </a:p>
                  </a:txBody>
                  <a:tcPr anchor="ctr"/>
                </a:tc>
                <a:tc>
                  <a:txBody>
                    <a:bodyPr/>
                    <a:lstStyle/>
                    <a:p>
                      <a:pPr algn="ctr"/>
                      <a:r>
                        <a:rPr lang="en-US" sz="1200" dirty="0">
                          <a:solidFill>
                            <a:srgbClr val="787878"/>
                          </a:solidFill>
                        </a:rPr>
                        <a:t>19%</a:t>
                      </a:r>
                    </a:p>
                  </a:txBody>
                  <a:tcPr anchor="ctr"/>
                </a:tc>
                <a:tc>
                  <a:txBody>
                    <a:bodyPr/>
                    <a:lstStyle/>
                    <a:p>
                      <a:pPr algn="ctr"/>
                      <a:r>
                        <a:rPr lang="en-US" sz="1200" dirty="0">
                          <a:solidFill>
                            <a:srgbClr val="787878"/>
                          </a:solidFill>
                        </a:rPr>
                        <a:t>11%</a:t>
                      </a:r>
                    </a:p>
                  </a:txBody>
                  <a:tcPr anchor="ctr"/>
                </a:tc>
                <a:tc>
                  <a:txBody>
                    <a:bodyPr/>
                    <a:lstStyle/>
                    <a:p>
                      <a:pPr algn="ctr"/>
                      <a:r>
                        <a:rPr lang="en-US" sz="1200" dirty="0">
                          <a:solidFill>
                            <a:srgbClr val="787878"/>
                          </a:solidFill>
                        </a:rPr>
                        <a:t>7%</a:t>
                      </a:r>
                    </a:p>
                  </a:txBody>
                  <a:tcPr anchor="ctr"/>
                </a:tc>
                <a:tc>
                  <a:txBody>
                    <a:bodyPr/>
                    <a:lstStyle/>
                    <a:p>
                      <a:pPr algn="ctr"/>
                      <a:r>
                        <a:rPr lang="en-US" sz="1200" dirty="0">
                          <a:solidFill>
                            <a:srgbClr val="787878"/>
                          </a:solidFill>
                        </a:rPr>
                        <a:t>9%</a:t>
                      </a:r>
                    </a:p>
                  </a:txBody>
                  <a:tcPr anchor="ctr"/>
                </a:tc>
                <a:tc>
                  <a:txBody>
                    <a:bodyPr/>
                    <a:lstStyle/>
                    <a:p>
                      <a:pPr algn="ctr"/>
                      <a:r>
                        <a:rPr lang="en-US" sz="1200" dirty="0">
                          <a:solidFill>
                            <a:srgbClr val="787878"/>
                          </a:solidFill>
                        </a:rPr>
                        <a:t>17%</a:t>
                      </a:r>
                    </a:p>
                  </a:txBody>
                  <a:tcPr anchor="ctr"/>
                </a:tc>
                <a:extLst>
                  <a:ext uri="{0D108BD9-81ED-4DB2-BD59-A6C34878D82A}">
                    <a16:rowId xmlns:a16="http://schemas.microsoft.com/office/drawing/2014/main" val="477713627"/>
                  </a:ext>
                </a:extLst>
              </a:tr>
              <a:tr h="182880">
                <a:tc>
                  <a:txBody>
                    <a:bodyPr/>
                    <a:lstStyle/>
                    <a:p>
                      <a:pPr marL="91440"/>
                      <a:r>
                        <a:rPr lang="en-US" sz="1200" dirty="0">
                          <a:solidFill>
                            <a:srgbClr val="787878"/>
                          </a:solidFill>
                        </a:rPr>
                        <a:t>Stayed Other</a:t>
                      </a:r>
                    </a:p>
                  </a:txBody>
                  <a:tcPr anchor="ctr"/>
                </a:tc>
                <a:tc>
                  <a:txBody>
                    <a:bodyPr/>
                    <a:lstStyle/>
                    <a:p>
                      <a:pPr algn="ctr"/>
                      <a:r>
                        <a:rPr lang="en-US" sz="1200" dirty="0">
                          <a:solidFill>
                            <a:srgbClr val="787878"/>
                          </a:solidFill>
                        </a:rPr>
                        <a:t>40%</a:t>
                      </a:r>
                    </a:p>
                  </a:txBody>
                  <a:tcPr anchor="ctr"/>
                </a:tc>
                <a:tc>
                  <a:txBody>
                    <a:bodyPr/>
                    <a:lstStyle/>
                    <a:p>
                      <a:pPr algn="ctr"/>
                      <a:r>
                        <a:rPr lang="en-US" sz="1200" dirty="0">
                          <a:solidFill>
                            <a:srgbClr val="787878"/>
                          </a:solidFill>
                        </a:rPr>
                        <a:t>45%</a:t>
                      </a:r>
                    </a:p>
                  </a:txBody>
                  <a:tcPr anchor="ctr"/>
                </a:tc>
                <a:tc>
                  <a:txBody>
                    <a:bodyPr/>
                    <a:lstStyle/>
                    <a:p>
                      <a:pPr algn="ctr"/>
                      <a:r>
                        <a:rPr lang="en-US" sz="1200" dirty="0">
                          <a:solidFill>
                            <a:srgbClr val="787878"/>
                          </a:solidFill>
                        </a:rPr>
                        <a:t>47%</a:t>
                      </a:r>
                    </a:p>
                  </a:txBody>
                  <a:tcPr anchor="ctr"/>
                </a:tc>
                <a:tc>
                  <a:txBody>
                    <a:bodyPr/>
                    <a:lstStyle/>
                    <a:p>
                      <a:pPr algn="ctr"/>
                      <a:r>
                        <a:rPr lang="en-US" sz="1200" dirty="0">
                          <a:solidFill>
                            <a:srgbClr val="787878"/>
                          </a:solidFill>
                        </a:rPr>
                        <a:t>47%</a:t>
                      </a:r>
                    </a:p>
                  </a:txBody>
                  <a:tcPr anchor="ctr"/>
                </a:tc>
                <a:tc>
                  <a:txBody>
                    <a:bodyPr/>
                    <a:lstStyle/>
                    <a:p>
                      <a:pPr algn="ctr"/>
                      <a:r>
                        <a:rPr lang="en-US" sz="1200" dirty="0">
                          <a:solidFill>
                            <a:srgbClr val="787878"/>
                          </a:solidFill>
                        </a:rPr>
                        <a:t>41%</a:t>
                      </a:r>
                    </a:p>
                  </a:txBody>
                  <a:tcPr anchor="ctr"/>
                </a:tc>
                <a:extLst>
                  <a:ext uri="{0D108BD9-81ED-4DB2-BD59-A6C34878D82A}">
                    <a16:rowId xmlns:a16="http://schemas.microsoft.com/office/drawing/2014/main" val="3717792709"/>
                  </a:ext>
                </a:extLst>
              </a:tr>
            </a:tbl>
          </a:graphicData>
        </a:graphic>
      </p:graphicFrame>
      <p:sp>
        <p:nvSpPr>
          <p:cNvPr id="8" name="TextBox 7">
            <a:extLst>
              <a:ext uri="{FF2B5EF4-FFF2-40B4-BE49-F238E27FC236}">
                <a16:creationId xmlns:a16="http://schemas.microsoft.com/office/drawing/2014/main" id="{D2C306B0-DC75-9C6A-8E2D-C4B20996B7C9}"/>
              </a:ext>
            </a:extLst>
          </p:cNvPr>
          <p:cNvSpPr txBox="1"/>
          <p:nvPr/>
        </p:nvSpPr>
        <p:spPr>
          <a:xfrm>
            <a:off x="8792" y="6489255"/>
            <a:ext cx="8782869" cy="230832"/>
          </a:xfrm>
          <a:prstGeom prst="rect">
            <a:avLst/>
          </a:prstGeom>
          <a:noFill/>
        </p:spPr>
        <p:txBody>
          <a:bodyPr wrap="square" rtlCol="0">
            <a:spAutoFit/>
          </a:bodyPr>
          <a:lstStyle/>
          <a:p>
            <a:r>
              <a:rPr lang="en-US" sz="900" dirty="0">
                <a:solidFill>
                  <a:srgbClr val="787878"/>
                </a:solidFill>
              </a:rPr>
              <a:t>Q11a/Q25. How dangerous do you believe it is to drive after using marijuana? </a:t>
            </a:r>
            <a:r>
              <a:rPr lang="en-US" sz="900" i="1" dirty="0">
                <a:solidFill>
                  <a:srgbClr val="787878"/>
                </a:solidFill>
              </a:rPr>
              <a:t>Base: Total Respondents (n=783)</a:t>
            </a:r>
            <a:endParaRPr lang="en-US" sz="900" dirty="0">
              <a:solidFill>
                <a:srgbClr val="787878"/>
              </a:solidFill>
            </a:endParaRPr>
          </a:p>
        </p:txBody>
      </p:sp>
    </p:spTree>
    <p:extLst>
      <p:ext uri="{BB962C8B-B14F-4D97-AF65-F5344CB8AC3E}">
        <p14:creationId xmlns:p14="http://schemas.microsoft.com/office/powerpoint/2010/main" val="10206884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2012-3C7B-421F-90A4-F3A8F53529BC}"/>
              </a:ext>
            </a:extLst>
          </p:cNvPr>
          <p:cNvSpPr>
            <a:spLocks noGrp="1"/>
          </p:cNvSpPr>
          <p:nvPr>
            <p:ph type="title"/>
          </p:nvPr>
        </p:nvSpPr>
        <p:spPr/>
        <p:txBody>
          <a:bodyPr/>
          <a:lstStyle/>
          <a:p>
            <a:r>
              <a:rPr lang="en-US" sz="2800" dirty="0"/>
              <a:t>Switchers and Solidifiers Demographic Profile – Likelihood to be Pulled Over</a:t>
            </a:r>
            <a:endParaRPr lang="en-US" dirty="0"/>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95</a:t>
            </a:fld>
            <a:endParaRPr lang="en-US" dirty="0"/>
          </a:p>
        </p:txBody>
      </p:sp>
      <p:sp>
        <p:nvSpPr>
          <p:cNvPr id="8" name="Content Placeholder 3">
            <a:extLst>
              <a:ext uri="{FF2B5EF4-FFF2-40B4-BE49-F238E27FC236}">
                <a16:creationId xmlns:a16="http://schemas.microsoft.com/office/drawing/2014/main" id="{9ED52408-19AA-42B9-9CA3-3583E522DA3B}"/>
              </a:ext>
            </a:extLst>
          </p:cNvPr>
          <p:cNvSpPr txBox="1">
            <a:spLocks/>
          </p:cNvSpPr>
          <p:nvPr/>
        </p:nvSpPr>
        <p:spPr>
          <a:xfrm>
            <a:off x="178232" y="1459423"/>
            <a:ext cx="11243142" cy="563965"/>
          </a:xfrm>
          <a:prstGeom prst="rect">
            <a:avLst/>
          </a:prstGeom>
        </p:spPr>
        <p:txBody>
          <a:bodyPr anchor="ctr"/>
          <a:lstStyle>
            <a:lvl1pPr marL="0" indent="0" algn="l" defTabSz="914400" rtl="0" eaLnBrk="1" latinLnBrk="0" hangingPunct="1">
              <a:lnSpc>
                <a:spcPct val="90000"/>
              </a:lnSpc>
              <a:spcBef>
                <a:spcPts val="1200"/>
              </a:spcBef>
              <a:buClr>
                <a:schemeClr val="accent1"/>
              </a:buClr>
              <a:buFont typeface="Wingdings" panose="05000000000000000000" pitchFamily="2" charset="2"/>
              <a:buNone/>
              <a:defRPr sz="4000" kern="1200">
                <a:solidFill>
                  <a:schemeClr val="tx1"/>
                </a:solidFill>
                <a:latin typeface="+mn-lt"/>
                <a:ea typeface="+mn-ea"/>
                <a:cs typeface="+mn-cs"/>
              </a:defRPr>
            </a:lvl1pPr>
            <a:lvl2pPr marL="341312" indent="0" algn="l" defTabSz="914400" rtl="0" eaLnBrk="1" latinLnBrk="0" hangingPunct="1">
              <a:lnSpc>
                <a:spcPct val="90000"/>
              </a:lnSpc>
              <a:spcBef>
                <a:spcPts val="250"/>
              </a:spcBef>
              <a:spcAft>
                <a:spcPts val="250"/>
              </a:spcAft>
              <a:buClr>
                <a:schemeClr val="accent1"/>
              </a:buClr>
              <a:buFont typeface="Tw Cen MT" panose="020B0602020104020603" pitchFamily="34" charset="0"/>
              <a:buNone/>
              <a:defRPr sz="4000" kern="1200">
                <a:solidFill>
                  <a:schemeClr val="tx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815975" marR="0" indent="-815975">
              <a:spcBef>
                <a:spcPts val="0"/>
              </a:spcBef>
              <a:spcAft>
                <a:spcPts val="0"/>
              </a:spcAft>
              <a:tabLst>
                <a:tab pos="-1028700" algn="l"/>
                <a:tab pos="-914400" algn="l"/>
                <a:tab pos="-457200" algn="l"/>
                <a:tab pos="181610" algn="l"/>
                <a:tab pos="544195" algn="l"/>
                <a:tab pos="815975" algn="l"/>
                <a:tab pos="914400" algn="l"/>
                <a:tab pos="1186180" algn="l"/>
                <a:tab pos="1458595" algn="l"/>
                <a:tab pos="1730375" algn="l"/>
                <a:tab pos="2002790" algn="l"/>
                <a:tab pos="2274570" algn="l"/>
                <a:tab pos="2546350" algn="l"/>
                <a:tab pos="2818765" algn="l"/>
                <a:tab pos="3090545" algn="l"/>
                <a:tab pos="3362960" algn="l"/>
                <a:tab pos="3634740" algn="l"/>
                <a:tab pos="3906520" algn="l"/>
                <a:tab pos="4178935" algn="l"/>
                <a:tab pos="4450715" algn="l"/>
                <a:tab pos="4723130" algn="l"/>
                <a:tab pos="4994910" algn="l"/>
                <a:tab pos="5266690" algn="l"/>
                <a:tab pos="5539105" algn="l"/>
                <a:tab pos="5810885" algn="l"/>
                <a:tab pos="6083300" algn="l"/>
                <a:tab pos="6355080" algn="l"/>
                <a:tab pos="6626860" algn="l"/>
                <a:tab pos="6899275" algn="l"/>
                <a:tab pos="7171055" algn="l"/>
                <a:tab pos="7443470" algn="l"/>
                <a:tab pos="7715250" algn="l"/>
              </a:tabLst>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p:txBody>
      </p:sp>
      <p:graphicFrame>
        <p:nvGraphicFramePr>
          <p:cNvPr id="6" name="Table 5">
            <a:extLst>
              <a:ext uri="{FF2B5EF4-FFF2-40B4-BE49-F238E27FC236}">
                <a16:creationId xmlns:a16="http://schemas.microsoft.com/office/drawing/2014/main" id="{884EEC5D-476D-2003-D536-B745B4026A0C}"/>
              </a:ext>
            </a:extLst>
          </p:cNvPr>
          <p:cNvGraphicFramePr>
            <a:graphicFrameLocks noGrp="1"/>
          </p:cNvGraphicFramePr>
          <p:nvPr/>
        </p:nvGraphicFramePr>
        <p:xfrm>
          <a:off x="3501858" y="853239"/>
          <a:ext cx="8228520" cy="5425842"/>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val="470922696"/>
                    </a:ext>
                  </a:extLst>
                </a:gridCol>
                <a:gridCol w="1622790">
                  <a:extLst>
                    <a:ext uri="{9D8B030D-6E8A-4147-A177-3AD203B41FA5}">
                      <a16:colId xmlns:a16="http://schemas.microsoft.com/office/drawing/2014/main" val="3238096619"/>
                    </a:ext>
                  </a:extLst>
                </a:gridCol>
                <a:gridCol w="1622790">
                  <a:extLst>
                    <a:ext uri="{9D8B030D-6E8A-4147-A177-3AD203B41FA5}">
                      <a16:colId xmlns:a16="http://schemas.microsoft.com/office/drawing/2014/main" val="4247909470"/>
                    </a:ext>
                  </a:extLst>
                </a:gridCol>
                <a:gridCol w="1622790">
                  <a:extLst>
                    <a:ext uri="{9D8B030D-6E8A-4147-A177-3AD203B41FA5}">
                      <a16:colId xmlns:a16="http://schemas.microsoft.com/office/drawing/2014/main" val="4285814932"/>
                    </a:ext>
                  </a:extLst>
                </a:gridCol>
                <a:gridCol w="1622790">
                  <a:extLst>
                    <a:ext uri="{9D8B030D-6E8A-4147-A177-3AD203B41FA5}">
                      <a16:colId xmlns:a16="http://schemas.microsoft.com/office/drawing/2014/main" val="2202348926"/>
                    </a:ext>
                  </a:extLst>
                </a:gridCol>
              </a:tblGrid>
              <a:tr h="274320">
                <a:tc>
                  <a:txBody>
                    <a:bodyPr/>
                    <a:lstStyle/>
                    <a:p>
                      <a:endParaRPr lang="en-US" sz="1200" dirty="0"/>
                    </a:p>
                  </a:txBody>
                  <a:tcPr/>
                </a:tc>
                <a:tc gridSpan="2">
                  <a:txBody>
                    <a:bodyPr/>
                    <a:lstStyle/>
                    <a:p>
                      <a:pPr algn="ctr"/>
                      <a:r>
                        <a:rPr lang="en-US" sz="1200" dirty="0"/>
                        <a:t>Switchers</a:t>
                      </a:r>
                      <a:endParaRPr lang="en-US" sz="1200" b="1" dirty="0"/>
                    </a:p>
                  </a:txBody>
                  <a:tcPr anchor="ctr"/>
                </a:tc>
                <a:tc hMerge="1">
                  <a:txBody>
                    <a:bodyPr/>
                    <a:lstStyle/>
                    <a:p>
                      <a:pPr algn="ctr"/>
                      <a:endParaRPr lang="en-US" sz="1400" b="0" dirty="0"/>
                    </a:p>
                  </a:txBody>
                  <a:tcPr anchor="ctr"/>
                </a:tc>
                <a:tc gridSpan="2">
                  <a:txBody>
                    <a:bodyPr/>
                    <a:lstStyle/>
                    <a:p>
                      <a:pPr algn="ctr"/>
                      <a:r>
                        <a:rPr lang="en-US" sz="1200" dirty="0"/>
                        <a:t>Stayed the Same</a:t>
                      </a:r>
                      <a:endParaRPr lang="en-US" sz="1200" b="1" dirty="0"/>
                    </a:p>
                  </a:txBody>
                  <a:tcPr anchor="ctr"/>
                </a:tc>
                <a:tc hMerge="1">
                  <a:txBody>
                    <a:bodyPr/>
                    <a:lstStyle/>
                    <a:p>
                      <a:pPr algn="ctr"/>
                      <a:endParaRPr lang="en-US" sz="1400" b="0" dirty="0"/>
                    </a:p>
                  </a:txBody>
                  <a:tcPr anchor="ctr"/>
                </a:tc>
                <a:extLst>
                  <a:ext uri="{0D108BD9-81ED-4DB2-BD59-A6C34878D82A}">
                    <a16:rowId xmlns:a16="http://schemas.microsoft.com/office/drawing/2014/main" val="2459460302"/>
                  </a:ext>
                </a:extLst>
              </a:tr>
              <a:tr h="488082">
                <a:tc>
                  <a:txBody>
                    <a:bodyPr/>
                    <a:lstStyle/>
                    <a:p>
                      <a:endParaRPr lang="en-US" sz="1200" dirty="0">
                        <a:solidFill>
                          <a:srgbClr val="787878"/>
                        </a:solidFill>
                      </a:endParaRPr>
                    </a:p>
                  </a:txBody>
                  <a:tcPr/>
                </a:tc>
                <a:tc>
                  <a:txBody>
                    <a:bodyPr/>
                    <a:lstStyle/>
                    <a:p>
                      <a:pPr algn="ctr"/>
                      <a:r>
                        <a:rPr lang="en-US" sz="1200" dirty="0">
                          <a:solidFill>
                            <a:srgbClr val="787878"/>
                          </a:solidFill>
                        </a:rPr>
                        <a:t>More Certain</a:t>
                      </a:r>
                    </a:p>
                    <a:p>
                      <a:pPr algn="ctr"/>
                      <a:r>
                        <a:rPr lang="en-US" sz="1200" dirty="0">
                          <a:solidFill>
                            <a:srgbClr val="787878"/>
                          </a:solidFill>
                        </a:rPr>
                        <a:t>(A)</a:t>
                      </a:r>
                      <a:endParaRPr lang="en-US" sz="1200" b="0" dirty="0">
                        <a:solidFill>
                          <a:srgbClr val="787878"/>
                        </a:solidFill>
                      </a:endParaRPr>
                    </a:p>
                  </a:txBody>
                  <a:tcPr anchor="b"/>
                </a:tc>
                <a:tc>
                  <a:txBody>
                    <a:bodyPr/>
                    <a:lstStyle/>
                    <a:p>
                      <a:pPr algn="ctr"/>
                      <a:r>
                        <a:rPr lang="en-US" sz="1200" dirty="0">
                          <a:solidFill>
                            <a:srgbClr val="787878"/>
                          </a:solidFill>
                        </a:rPr>
                        <a:t>Less Certain</a:t>
                      </a:r>
                    </a:p>
                    <a:p>
                      <a:pPr algn="ctr"/>
                      <a:r>
                        <a:rPr lang="en-US" sz="1200" dirty="0">
                          <a:solidFill>
                            <a:srgbClr val="787878"/>
                          </a:solidFill>
                        </a:rPr>
                        <a:t>(B)</a:t>
                      </a:r>
                      <a:endParaRPr lang="en-US" sz="1200" b="0" dirty="0">
                        <a:solidFill>
                          <a:srgbClr val="787878"/>
                        </a:solidFill>
                      </a:endParaRPr>
                    </a:p>
                  </a:txBody>
                  <a:tcPr anchor="b"/>
                </a:tc>
                <a:tc>
                  <a:txBody>
                    <a:bodyPr/>
                    <a:lstStyle/>
                    <a:p>
                      <a:pPr algn="ctr"/>
                      <a:r>
                        <a:rPr lang="en-US" sz="1200" dirty="0">
                          <a:solidFill>
                            <a:srgbClr val="787878"/>
                          </a:solidFill>
                        </a:rPr>
                        <a:t>Stayed Certainly</a:t>
                      </a:r>
                    </a:p>
                    <a:p>
                      <a:pPr algn="ctr"/>
                      <a:r>
                        <a:rPr lang="en-US" sz="1200" dirty="0">
                          <a:solidFill>
                            <a:srgbClr val="787878"/>
                          </a:solidFill>
                        </a:rPr>
                        <a:t>(C)</a:t>
                      </a:r>
                      <a:endParaRPr lang="en-US" sz="1200" b="0" dirty="0">
                        <a:solidFill>
                          <a:srgbClr val="787878"/>
                        </a:solidFill>
                      </a:endParaRPr>
                    </a:p>
                  </a:txBody>
                  <a:tcPr anchor="b"/>
                </a:tc>
                <a:tc>
                  <a:txBody>
                    <a:bodyPr/>
                    <a:lstStyle/>
                    <a:p>
                      <a:pPr algn="ctr"/>
                      <a:r>
                        <a:rPr lang="en-US" sz="1200" dirty="0">
                          <a:solidFill>
                            <a:srgbClr val="787878"/>
                          </a:solidFill>
                        </a:rPr>
                        <a:t>Stayed Other</a:t>
                      </a:r>
                    </a:p>
                    <a:p>
                      <a:pPr algn="ctr"/>
                      <a:r>
                        <a:rPr lang="en-US" sz="1200" dirty="0">
                          <a:solidFill>
                            <a:srgbClr val="787878"/>
                          </a:solidFill>
                        </a:rPr>
                        <a:t>(D)</a:t>
                      </a:r>
                      <a:endParaRPr lang="en-US" sz="1200" b="0" dirty="0">
                        <a:solidFill>
                          <a:srgbClr val="787878"/>
                        </a:solidFill>
                      </a:endParaRPr>
                    </a:p>
                  </a:txBody>
                  <a:tcPr anchor="b"/>
                </a:tc>
                <a:extLst>
                  <a:ext uri="{0D108BD9-81ED-4DB2-BD59-A6C34878D82A}">
                    <a16:rowId xmlns:a16="http://schemas.microsoft.com/office/drawing/2014/main" val="2369475805"/>
                  </a:ext>
                </a:extLst>
              </a:tr>
              <a:tr h="274320">
                <a:tc>
                  <a:txBody>
                    <a:bodyPr/>
                    <a:lstStyle/>
                    <a:p>
                      <a:endParaRPr lang="en-US" sz="1200" dirty="0">
                        <a:solidFill>
                          <a:srgbClr val="787878"/>
                        </a:solidFill>
                      </a:endParaRPr>
                    </a:p>
                  </a:txBody>
                  <a:tcPr/>
                </a:tc>
                <a:tc>
                  <a:txBody>
                    <a:bodyPr/>
                    <a:lstStyle/>
                    <a:p>
                      <a:pPr algn="ctr"/>
                      <a:r>
                        <a:rPr lang="en-US" sz="1200" kern="1200" dirty="0">
                          <a:solidFill>
                            <a:srgbClr val="787878"/>
                          </a:solidFill>
                          <a:latin typeface="+mn-lt"/>
                          <a:ea typeface="+mn-ea"/>
                          <a:cs typeface="+mn-cs"/>
                        </a:rPr>
                        <a:t>185</a:t>
                      </a:r>
                    </a:p>
                  </a:txBody>
                  <a:tcPr anchor="ctr"/>
                </a:tc>
                <a:tc>
                  <a:txBody>
                    <a:bodyPr/>
                    <a:lstStyle/>
                    <a:p>
                      <a:pPr algn="ctr"/>
                      <a:r>
                        <a:rPr lang="en-US" sz="1200" kern="1200" dirty="0">
                          <a:solidFill>
                            <a:srgbClr val="787878"/>
                          </a:solidFill>
                          <a:latin typeface="+mn-lt"/>
                          <a:ea typeface="+mn-ea"/>
                          <a:cs typeface="+mn-cs"/>
                        </a:rPr>
                        <a:t>59*</a:t>
                      </a:r>
                    </a:p>
                  </a:txBody>
                  <a:tcPr anchor="ctr"/>
                </a:tc>
                <a:tc>
                  <a:txBody>
                    <a:bodyPr/>
                    <a:lstStyle/>
                    <a:p>
                      <a:pPr algn="ctr"/>
                      <a:r>
                        <a:rPr lang="en-US" sz="1200" kern="1200" dirty="0">
                          <a:solidFill>
                            <a:srgbClr val="787878"/>
                          </a:solidFill>
                          <a:latin typeface="+mn-lt"/>
                          <a:ea typeface="+mn-ea"/>
                          <a:cs typeface="+mn-cs"/>
                        </a:rPr>
                        <a:t>69*</a:t>
                      </a:r>
                    </a:p>
                  </a:txBody>
                  <a:tcPr anchor="ctr"/>
                </a:tc>
                <a:tc>
                  <a:txBody>
                    <a:bodyPr/>
                    <a:lstStyle/>
                    <a:p>
                      <a:pPr algn="ctr"/>
                      <a:r>
                        <a:rPr lang="en-US" sz="1200" kern="1200" dirty="0">
                          <a:solidFill>
                            <a:srgbClr val="787878"/>
                          </a:solidFill>
                          <a:latin typeface="+mn-lt"/>
                          <a:ea typeface="+mn-ea"/>
                          <a:cs typeface="+mn-cs"/>
                        </a:rPr>
                        <a:t>470</a:t>
                      </a:r>
                    </a:p>
                  </a:txBody>
                  <a:tcPr anchor="ctr"/>
                </a:tc>
                <a:extLst>
                  <a:ext uri="{0D108BD9-81ED-4DB2-BD59-A6C34878D82A}">
                    <a16:rowId xmlns:a16="http://schemas.microsoft.com/office/drawing/2014/main" val="2217310208"/>
                  </a:ext>
                </a:extLst>
              </a:tr>
              <a:tr h="274320">
                <a:tc>
                  <a:txBody>
                    <a:bodyPr/>
                    <a:lstStyle/>
                    <a:p>
                      <a:r>
                        <a:rPr lang="en-US" sz="1200" dirty="0">
                          <a:solidFill>
                            <a:srgbClr val="787878"/>
                          </a:solidFill>
                        </a:rPr>
                        <a:t>Gender</a:t>
                      </a:r>
                    </a:p>
                  </a:txBody>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extLst>
                  <a:ext uri="{0D108BD9-81ED-4DB2-BD59-A6C34878D82A}">
                    <a16:rowId xmlns:a16="http://schemas.microsoft.com/office/drawing/2014/main" val="160630218"/>
                  </a:ext>
                </a:extLst>
              </a:tr>
              <a:tr h="274320">
                <a:tc>
                  <a:txBody>
                    <a:bodyPr/>
                    <a:lstStyle/>
                    <a:p>
                      <a:pPr marL="91440"/>
                      <a:r>
                        <a:rPr lang="en-US" sz="1200" dirty="0">
                          <a:solidFill>
                            <a:srgbClr val="787878"/>
                          </a:solidFill>
                        </a:rPr>
                        <a:t>Male</a:t>
                      </a:r>
                    </a:p>
                  </a:txBody>
                  <a:tcPr/>
                </a:tc>
                <a:tc>
                  <a:txBody>
                    <a:bodyPr/>
                    <a:lstStyle/>
                    <a:p>
                      <a:pPr algn="ctr"/>
                      <a:r>
                        <a:rPr lang="en-US" sz="1200" kern="1200" dirty="0">
                          <a:solidFill>
                            <a:srgbClr val="787878"/>
                          </a:solidFill>
                          <a:latin typeface="+mn-lt"/>
                          <a:ea typeface="+mn-ea"/>
                          <a:cs typeface="+mn-cs"/>
                        </a:rPr>
                        <a:t>37%</a:t>
                      </a:r>
                    </a:p>
                  </a:txBody>
                  <a:tcPr anchor="ctr"/>
                </a:tc>
                <a:tc>
                  <a:txBody>
                    <a:bodyPr/>
                    <a:lstStyle/>
                    <a:p>
                      <a:pPr algn="ctr"/>
                      <a:r>
                        <a:rPr lang="en-US" sz="1200" kern="1200" dirty="0">
                          <a:solidFill>
                            <a:srgbClr val="787878"/>
                          </a:solidFill>
                          <a:latin typeface="+mn-lt"/>
                          <a:ea typeface="+mn-ea"/>
                          <a:cs typeface="+mn-cs"/>
                        </a:rPr>
                        <a:t>43%</a:t>
                      </a:r>
                    </a:p>
                  </a:txBody>
                  <a:tcPr anchor="ctr"/>
                </a:tc>
                <a:tc>
                  <a:txBody>
                    <a:bodyPr/>
                    <a:lstStyle/>
                    <a:p>
                      <a:pPr algn="ctr"/>
                      <a:r>
                        <a:rPr lang="en-US" sz="1200" kern="1200" dirty="0">
                          <a:solidFill>
                            <a:srgbClr val="787878"/>
                          </a:solidFill>
                          <a:latin typeface="+mn-lt"/>
                          <a:ea typeface="+mn-ea"/>
                          <a:cs typeface="+mn-cs"/>
                        </a:rPr>
                        <a:t>38%</a:t>
                      </a:r>
                    </a:p>
                  </a:txBody>
                  <a:tcPr anchor="ctr"/>
                </a:tc>
                <a:tc>
                  <a:txBody>
                    <a:bodyPr/>
                    <a:lstStyle/>
                    <a:p>
                      <a:pPr algn="ctr"/>
                      <a:r>
                        <a:rPr lang="en-US" sz="1200" kern="1200" dirty="0">
                          <a:solidFill>
                            <a:srgbClr val="787878"/>
                          </a:solidFill>
                          <a:latin typeface="+mn-lt"/>
                          <a:ea typeface="+mn-ea"/>
                          <a:cs typeface="+mn-cs"/>
                        </a:rPr>
                        <a:t>46%</a:t>
                      </a:r>
                    </a:p>
                  </a:txBody>
                  <a:tcPr anchor="ctr"/>
                </a:tc>
                <a:extLst>
                  <a:ext uri="{0D108BD9-81ED-4DB2-BD59-A6C34878D82A}">
                    <a16:rowId xmlns:a16="http://schemas.microsoft.com/office/drawing/2014/main" val="4218363643"/>
                  </a:ext>
                </a:extLst>
              </a:tr>
              <a:tr h="274320">
                <a:tc>
                  <a:txBody>
                    <a:bodyPr/>
                    <a:lstStyle/>
                    <a:p>
                      <a:pPr marL="91440"/>
                      <a:r>
                        <a:rPr lang="en-US" sz="1200" dirty="0">
                          <a:solidFill>
                            <a:srgbClr val="787878"/>
                          </a:solidFill>
                        </a:rPr>
                        <a:t>Female</a:t>
                      </a:r>
                    </a:p>
                  </a:txBody>
                  <a:tcPr/>
                </a:tc>
                <a:tc>
                  <a:txBody>
                    <a:bodyPr/>
                    <a:lstStyle/>
                    <a:p>
                      <a:pPr algn="ctr"/>
                      <a:r>
                        <a:rPr lang="en-US" sz="1200" kern="1200" dirty="0">
                          <a:solidFill>
                            <a:srgbClr val="787878"/>
                          </a:solidFill>
                          <a:latin typeface="+mn-lt"/>
                          <a:ea typeface="+mn-ea"/>
                          <a:cs typeface="+mn-cs"/>
                        </a:rPr>
                        <a:t>63%</a:t>
                      </a:r>
                    </a:p>
                  </a:txBody>
                  <a:tcPr anchor="ctr"/>
                </a:tc>
                <a:tc>
                  <a:txBody>
                    <a:bodyPr/>
                    <a:lstStyle/>
                    <a:p>
                      <a:pPr algn="ctr"/>
                      <a:r>
                        <a:rPr lang="en-US" sz="1200" kern="1200" dirty="0">
                          <a:solidFill>
                            <a:srgbClr val="787878"/>
                          </a:solidFill>
                          <a:latin typeface="+mn-lt"/>
                          <a:ea typeface="+mn-ea"/>
                          <a:cs typeface="+mn-cs"/>
                        </a:rPr>
                        <a:t>57%</a:t>
                      </a:r>
                    </a:p>
                  </a:txBody>
                  <a:tcPr anchor="ctr"/>
                </a:tc>
                <a:tc>
                  <a:txBody>
                    <a:bodyPr/>
                    <a:lstStyle/>
                    <a:p>
                      <a:pPr algn="ctr"/>
                      <a:r>
                        <a:rPr lang="en-US" sz="1200" kern="1200" dirty="0">
                          <a:solidFill>
                            <a:srgbClr val="787878"/>
                          </a:solidFill>
                          <a:latin typeface="+mn-lt"/>
                          <a:ea typeface="+mn-ea"/>
                          <a:cs typeface="+mn-cs"/>
                        </a:rPr>
                        <a:t>62%</a:t>
                      </a:r>
                    </a:p>
                  </a:txBody>
                  <a:tcPr anchor="ctr"/>
                </a:tc>
                <a:tc>
                  <a:txBody>
                    <a:bodyPr/>
                    <a:lstStyle/>
                    <a:p>
                      <a:pPr algn="ctr"/>
                      <a:r>
                        <a:rPr lang="en-US" sz="1200" kern="1200" dirty="0">
                          <a:solidFill>
                            <a:srgbClr val="787878"/>
                          </a:solidFill>
                          <a:latin typeface="+mn-lt"/>
                          <a:ea typeface="+mn-ea"/>
                          <a:cs typeface="+mn-cs"/>
                        </a:rPr>
                        <a:t>54%</a:t>
                      </a:r>
                    </a:p>
                  </a:txBody>
                  <a:tcPr anchor="ctr"/>
                </a:tc>
                <a:extLst>
                  <a:ext uri="{0D108BD9-81ED-4DB2-BD59-A6C34878D82A}">
                    <a16:rowId xmlns:a16="http://schemas.microsoft.com/office/drawing/2014/main" val="477713627"/>
                  </a:ext>
                </a:extLst>
              </a:tr>
              <a:tr h="274320">
                <a:tc>
                  <a:txBody>
                    <a:bodyPr/>
                    <a:lstStyle/>
                    <a:p>
                      <a:r>
                        <a:rPr lang="en-US" sz="1200" dirty="0">
                          <a:solidFill>
                            <a:srgbClr val="787878"/>
                          </a:solidFill>
                        </a:rPr>
                        <a:t>Age</a:t>
                      </a:r>
                    </a:p>
                  </a:txBody>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extLst>
                  <a:ext uri="{0D108BD9-81ED-4DB2-BD59-A6C34878D82A}">
                    <a16:rowId xmlns:a16="http://schemas.microsoft.com/office/drawing/2014/main" val="3717792709"/>
                  </a:ext>
                </a:extLst>
              </a:tr>
              <a:tr h="274320">
                <a:tc>
                  <a:txBody>
                    <a:bodyPr/>
                    <a:lstStyle/>
                    <a:p>
                      <a:pPr marL="91440"/>
                      <a:r>
                        <a:rPr lang="en-US" sz="1200" dirty="0">
                          <a:solidFill>
                            <a:srgbClr val="787878"/>
                          </a:solidFill>
                        </a:rPr>
                        <a:t>16-34</a:t>
                      </a:r>
                    </a:p>
                  </a:txBody>
                  <a:tcPr/>
                </a:tc>
                <a:tc>
                  <a:txBody>
                    <a:bodyPr/>
                    <a:lstStyle/>
                    <a:p>
                      <a:pPr algn="ctr"/>
                      <a:r>
                        <a:rPr lang="en-US" sz="1200" kern="1200" dirty="0">
                          <a:solidFill>
                            <a:srgbClr val="787878"/>
                          </a:solidFill>
                          <a:latin typeface="+mn-lt"/>
                          <a:ea typeface="+mn-ea"/>
                          <a:cs typeface="+mn-cs"/>
                        </a:rPr>
                        <a:t>24%</a:t>
                      </a:r>
                    </a:p>
                  </a:txBody>
                  <a:tcPr anchor="ctr"/>
                </a:tc>
                <a:tc>
                  <a:txBody>
                    <a:bodyPr/>
                    <a:lstStyle/>
                    <a:p>
                      <a:pPr algn="ctr"/>
                      <a:r>
                        <a:rPr lang="en-US" sz="1200" kern="1200" dirty="0">
                          <a:solidFill>
                            <a:srgbClr val="787878"/>
                          </a:solidFill>
                          <a:latin typeface="+mn-lt"/>
                          <a:ea typeface="+mn-ea"/>
                          <a:cs typeface="+mn-cs"/>
                        </a:rPr>
                        <a:t>28%</a:t>
                      </a:r>
                    </a:p>
                  </a:txBody>
                  <a:tcPr anchor="ctr"/>
                </a:tc>
                <a:tc>
                  <a:txBody>
                    <a:bodyPr/>
                    <a:lstStyle/>
                    <a:p>
                      <a:pPr algn="ctr"/>
                      <a:r>
                        <a:rPr lang="en-US" sz="1200" kern="1200" dirty="0">
                          <a:solidFill>
                            <a:srgbClr val="787878"/>
                          </a:solidFill>
                          <a:latin typeface="+mn-lt"/>
                          <a:ea typeface="+mn-ea"/>
                          <a:cs typeface="+mn-cs"/>
                        </a:rPr>
                        <a:t>28%</a:t>
                      </a:r>
                    </a:p>
                  </a:txBody>
                  <a:tcPr anchor="ctr"/>
                </a:tc>
                <a:tc>
                  <a:txBody>
                    <a:bodyPr/>
                    <a:lstStyle/>
                    <a:p>
                      <a:pPr algn="ctr"/>
                      <a:r>
                        <a:rPr lang="en-US" sz="1200" kern="1200" dirty="0">
                          <a:solidFill>
                            <a:srgbClr val="787878"/>
                          </a:solidFill>
                          <a:latin typeface="+mn-lt"/>
                          <a:ea typeface="+mn-ea"/>
                          <a:cs typeface="+mn-cs"/>
                        </a:rPr>
                        <a:t>24%</a:t>
                      </a:r>
                    </a:p>
                  </a:txBody>
                  <a:tcPr anchor="ctr"/>
                </a:tc>
                <a:extLst>
                  <a:ext uri="{0D108BD9-81ED-4DB2-BD59-A6C34878D82A}">
                    <a16:rowId xmlns:a16="http://schemas.microsoft.com/office/drawing/2014/main" val="3312048126"/>
                  </a:ext>
                </a:extLst>
              </a:tr>
              <a:tr h="274320">
                <a:tc>
                  <a:txBody>
                    <a:bodyPr/>
                    <a:lstStyle/>
                    <a:p>
                      <a:pPr marL="91440"/>
                      <a:r>
                        <a:rPr lang="en-US" sz="1200" dirty="0">
                          <a:solidFill>
                            <a:srgbClr val="787878"/>
                          </a:solidFill>
                        </a:rPr>
                        <a:t>35-49</a:t>
                      </a:r>
                    </a:p>
                  </a:txBody>
                  <a:tcPr/>
                </a:tc>
                <a:tc>
                  <a:txBody>
                    <a:bodyPr/>
                    <a:lstStyle/>
                    <a:p>
                      <a:pPr algn="ctr"/>
                      <a:r>
                        <a:rPr lang="en-US" sz="1200" kern="1200" dirty="0">
                          <a:solidFill>
                            <a:srgbClr val="787878"/>
                          </a:solidFill>
                          <a:latin typeface="+mn-lt"/>
                          <a:ea typeface="+mn-ea"/>
                          <a:cs typeface="+mn-cs"/>
                        </a:rPr>
                        <a:t>24%</a:t>
                      </a:r>
                    </a:p>
                  </a:txBody>
                  <a:tcPr anchor="ctr"/>
                </a:tc>
                <a:tc>
                  <a:txBody>
                    <a:bodyPr/>
                    <a:lstStyle/>
                    <a:p>
                      <a:pPr algn="ctr"/>
                      <a:r>
                        <a:rPr lang="en-US" sz="1200" kern="1200" dirty="0">
                          <a:solidFill>
                            <a:srgbClr val="787878"/>
                          </a:solidFill>
                          <a:latin typeface="+mn-lt"/>
                          <a:ea typeface="+mn-ea"/>
                          <a:cs typeface="+mn-cs"/>
                        </a:rPr>
                        <a:t>37%</a:t>
                      </a:r>
                    </a:p>
                  </a:txBody>
                  <a:tcPr anchor="ctr"/>
                </a:tc>
                <a:tc>
                  <a:txBody>
                    <a:bodyPr/>
                    <a:lstStyle/>
                    <a:p>
                      <a:pPr algn="ctr"/>
                      <a:r>
                        <a:rPr lang="en-US" sz="1200" kern="1200" dirty="0">
                          <a:solidFill>
                            <a:srgbClr val="787878"/>
                          </a:solidFill>
                          <a:latin typeface="+mn-lt"/>
                          <a:ea typeface="+mn-ea"/>
                          <a:cs typeface="+mn-cs"/>
                        </a:rPr>
                        <a:t>29%</a:t>
                      </a:r>
                    </a:p>
                  </a:txBody>
                  <a:tcPr anchor="ctr"/>
                </a:tc>
                <a:tc>
                  <a:txBody>
                    <a:bodyPr/>
                    <a:lstStyle/>
                    <a:p>
                      <a:pPr algn="ctr"/>
                      <a:r>
                        <a:rPr lang="en-US" sz="1200" kern="1200" dirty="0">
                          <a:solidFill>
                            <a:srgbClr val="787878"/>
                          </a:solidFill>
                          <a:latin typeface="+mn-lt"/>
                          <a:ea typeface="+mn-ea"/>
                          <a:cs typeface="+mn-cs"/>
                        </a:rPr>
                        <a:t>23%</a:t>
                      </a:r>
                    </a:p>
                  </a:txBody>
                  <a:tcPr anchor="ctr"/>
                </a:tc>
                <a:extLst>
                  <a:ext uri="{0D108BD9-81ED-4DB2-BD59-A6C34878D82A}">
                    <a16:rowId xmlns:a16="http://schemas.microsoft.com/office/drawing/2014/main" val="1779336377"/>
                  </a:ext>
                </a:extLst>
              </a:tr>
              <a:tr h="274320">
                <a:tc>
                  <a:txBody>
                    <a:bodyPr/>
                    <a:lstStyle/>
                    <a:p>
                      <a:pPr marL="91440"/>
                      <a:r>
                        <a:rPr lang="en-US" sz="1200" dirty="0">
                          <a:solidFill>
                            <a:srgbClr val="787878"/>
                          </a:solidFill>
                        </a:rPr>
                        <a:t>50-64</a:t>
                      </a:r>
                    </a:p>
                  </a:txBody>
                  <a:tcPr/>
                </a:tc>
                <a:tc>
                  <a:txBody>
                    <a:bodyPr/>
                    <a:lstStyle/>
                    <a:p>
                      <a:pPr algn="ctr"/>
                      <a:r>
                        <a:rPr lang="en-US" sz="1200" kern="1200" dirty="0">
                          <a:solidFill>
                            <a:srgbClr val="787878"/>
                          </a:solidFill>
                          <a:latin typeface="+mn-lt"/>
                          <a:ea typeface="+mn-ea"/>
                          <a:cs typeface="+mn-cs"/>
                        </a:rPr>
                        <a:t>27%</a:t>
                      </a:r>
                    </a:p>
                  </a:txBody>
                  <a:tcPr anchor="ctr"/>
                </a:tc>
                <a:tc>
                  <a:txBody>
                    <a:bodyPr/>
                    <a:lstStyle/>
                    <a:p>
                      <a:pPr algn="ctr"/>
                      <a:r>
                        <a:rPr lang="en-US" sz="1200" kern="1200" dirty="0">
                          <a:solidFill>
                            <a:srgbClr val="787878"/>
                          </a:solidFill>
                          <a:latin typeface="+mn-lt"/>
                          <a:ea typeface="+mn-ea"/>
                          <a:cs typeface="+mn-cs"/>
                        </a:rPr>
                        <a:t>15%</a:t>
                      </a:r>
                    </a:p>
                  </a:txBody>
                  <a:tcPr anchor="ctr"/>
                </a:tc>
                <a:tc>
                  <a:txBody>
                    <a:bodyPr/>
                    <a:lstStyle/>
                    <a:p>
                      <a:pPr algn="ctr"/>
                      <a:r>
                        <a:rPr lang="en-US" sz="1200" kern="1200" dirty="0">
                          <a:solidFill>
                            <a:srgbClr val="787878"/>
                          </a:solidFill>
                          <a:latin typeface="+mn-lt"/>
                          <a:ea typeface="+mn-ea"/>
                          <a:cs typeface="+mn-cs"/>
                        </a:rPr>
                        <a:t>34%</a:t>
                      </a:r>
                    </a:p>
                  </a:txBody>
                  <a:tcPr anchor="ctr"/>
                </a:tc>
                <a:tc>
                  <a:txBody>
                    <a:bodyPr/>
                    <a:lstStyle/>
                    <a:p>
                      <a:pPr algn="ctr"/>
                      <a:r>
                        <a:rPr lang="en-US" sz="1200" kern="1200" dirty="0">
                          <a:solidFill>
                            <a:srgbClr val="787878"/>
                          </a:solidFill>
                          <a:latin typeface="+mn-lt"/>
                          <a:ea typeface="+mn-ea"/>
                          <a:cs typeface="+mn-cs"/>
                        </a:rPr>
                        <a:t>27%</a:t>
                      </a: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702347438"/>
                  </a:ext>
                </a:extLst>
              </a:tr>
              <a:tr h="274320">
                <a:tc>
                  <a:txBody>
                    <a:bodyPr/>
                    <a:lstStyle/>
                    <a:p>
                      <a:pPr marL="91440"/>
                      <a:r>
                        <a:rPr lang="en-US" sz="1200" dirty="0">
                          <a:solidFill>
                            <a:srgbClr val="787878"/>
                          </a:solidFill>
                        </a:rPr>
                        <a:t>65 or older</a:t>
                      </a:r>
                    </a:p>
                  </a:txBody>
                  <a:tcPr/>
                </a:tc>
                <a:tc>
                  <a:txBody>
                    <a:bodyPr/>
                    <a:lstStyle/>
                    <a:p>
                      <a:pPr algn="ctr"/>
                      <a:r>
                        <a:rPr lang="en-US" sz="1200" kern="1200" dirty="0">
                          <a:solidFill>
                            <a:srgbClr val="787878"/>
                          </a:solidFill>
                          <a:latin typeface="+mn-lt"/>
                          <a:ea typeface="+mn-ea"/>
                          <a:cs typeface="+mn-cs"/>
                        </a:rPr>
                        <a:t>25%</a:t>
                      </a:r>
                    </a:p>
                  </a:txBody>
                  <a:tcPr anchor="ctr"/>
                </a:tc>
                <a:tc>
                  <a:txBody>
                    <a:bodyPr/>
                    <a:lstStyle/>
                    <a:p>
                      <a:pPr algn="ctr"/>
                      <a:r>
                        <a:rPr lang="en-US" sz="1200" kern="1200" dirty="0">
                          <a:solidFill>
                            <a:srgbClr val="787878"/>
                          </a:solidFill>
                          <a:latin typeface="+mn-lt"/>
                          <a:ea typeface="+mn-ea"/>
                          <a:cs typeface="+mn-cs"/>
                        </a:rPr>
                        <a:t>21%</a:t>
                      </a:r>
                    </a:p>
                  </a:txBody>
                  <a:tcPr anchor="ctr"/>
                </a:tc>
                <a:tc>
                  <a:txBody>
                    <a:bodyPr/>
                    <a:lstStyle/>
                    <a:p>
                      <a:pPr algn="ctr"/>
                      <a:r>
                        <a:rPr lang="en-US" sz="1200" kern="1200" dirty="0">
                          <a:solidFill>
                            <a:srgbClr val="787878"/>
                          </a:solidFill>
                          <a:latin typeface="+mn-lt"/>
                          <a:ea typeface="+mn-ea"/>
                          <a:cs typeface="+mn-cs"/>
                        </a:rPr>
                        <a:t>10%</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26%</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2681063837"/>
                  </a:ext>
                </a:extLst>
              </a:tr>
              <a:tr h="274320">
                <a:tc>
                  <a:txBody>
                    <a:bodyPr/>
                    <a:lstStyle/>
                    <a:p>
                      <a:r>
                        <a:rPr lang="en-US" sz="1200" dirty="0">
                          <a:solidFill>
                            <a:srgbClr val="787878"/>
                          </a:solidFill>
                        </a:rPr>
                        <a:t>Education</a:t>
                      </a:r>
                    </a:p>
                  </a:txBody>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3632012182"/>
                  </a:ext>
                </a:extLst>
              </a:tr>
              <a:tr h="274320">
                <a:tc>
                  <a:txBody>
                    <a:bodyPr/>
                    <a:lstStyle/>
                    <a:p>
                      <a:pPr marL="91440"/>
                      <a:r>
                        <a:rPr lang="en-US" sz="1200" dirty="0">
                          <a:solidFill>
                            <a:srgbClr val="787878"/>
                          </a:solidFill>
                        </a:rPr>
                        <a:t>Less than college</a:t>
                      </a:r>
                    </a:p>
                  </a:txBody>
                  <a:tcPr/>
                </a:tc>
                <a:tc>
                  <a:txBody>
                    <a:bodyPr/>
                    <a:lstStyle/>
                    <a:p>
                      <a:pPr algn="ctr"/>
                      <a:r>
                        <a:rPr lang="en-US" sz="1200" kern="1200" dirty="0">
                          <a:solidFill>
                            <a:srgbClr val="787878"/>
                          </a:solidFill>
                          <a:latin typeface="+mn-lt"/>
                          <a:ea typeface="+mn-ea"/>
                          <a:cs typeface="+mn-cs"/>
                        </a:rPr>
                        <a:t>26%</a:t>
                      </a:r>
                    </a:p>
                  </a:txBody>
                  <a:tcPr anchor="ctr"/>
                </a:tc>
                <a:tc>
                  <a:txBody>
                    <a:bodyPr/>
                    <a:lstStyle/>
                    <a:p>
                      <a:pPr algn="ctr"/>
                      <a:r>
                        <a:rPr lang="en-US" sz="1200" kern="1200" dirty="0">
                          <a:solidFill>
                            <a:srgbClr val="787878"/>
                          </a:solidFill>
                          <a:latin typeface="+mn-lt"/>
                          <a:ea typeface="+mn-ea"/>
                          <a:cs typeface="+mn-cs"/>
                        </a:rPr>
                        <a:t>30%</a:t>
                      </a:r>
                    </a:p>
                  </a:txBody>
                  <a:tcPr anchor="ctr"/>
                </a:tc>
                <a:tc>
                  <a:txBody>
                    <a:bodyPr/>
                    <a:lstStyle/>
                    <a:p>
                      <a:pPr algn="ctr"/>
                      <a:r>
                        <a:rPr lang="en-US" sz="1200" kern="1200" dirty="0">
                          <a:solidFill>
                            <a:srgbClr val="787878"/>
                          </a:solidFill>
                          <a:latin typeface="+mn-lt"/>
                          <a:ea typeface="+mn-ea"/>
                          <a:cs typeface="+mn-cs"/>
                        </a:rPr>
                        <a:t>19%</a:t>
                      </a:r>
                    </a:p>
                  </a:txBody>
                  <a:tcPr anchor="ctr"/>
                </a:tc>
                <a:tc>
                  <a:txBody>
                    <a:bodyPr/>
                    <a:lstStyle/>
                    <a:p>
                      <a:pPr algn="ctr"/>
                      <a:r>
                        <a:rPr lang="en-US" sz="1200" kern="1200" dirty="0">
                          <a:solidFill>
                            <a:srgbClr val="787878"/>
                          </a:solidFill>
                          <a:latin typeface="+mn-lt"/>
                          <a:ea typeface="+mn-ea"/>
                          <a:cs typeface="+mn-cs"/>
                        </a:rPr>
                        <a:t>23%</a:t>
                      </a:r>
                    </a:p>
                  </a:txBody>
                  <a:tcPr anchor="ctr"/>
                </a:tc>
                <a:extLst>
                  <a:ext uri="{0D108BD9-81ED-4DB2-BD59-A6C34878D82A}">
                    <a16:rowId xmlns:a16="http://schemas.microsoft.com/office/drawing/2014/main" val="679791434"/>
                  </a:ext>
                </a:extLst>
              </a:tr>
              <a:tr h="274320">
                <a:tc>
                  <a:txBody>
                    <a:bodyPr/>
                    <a:lstStyle/>
                    <a:p>
                      <a:pPr marL="91440"/>
                      <a:r>
                        <a:rPr lang="en-US" sz="1200" dirty="0">
                          <a:solidFill>
                            <a:srgbClr val="787878"/>
                          </a:solidFill>
                        </a:rPr>
                        <a:t>Some college</a:t>
                      </a:r>
                    </a:p>
                  </a:txBody>
                  <a:tcPr/>
                </a:tc>
                <a:tc>
                  <a:txBody>
                    <a:bodyPr/>
                    <a:lstStyle/>
                    <a:p>
                      <a:pPr algn="ctr"/>
                      <a:r>
                        <a:rPr lang="en-US" sz="1200" kern="1200" dirty="0">
                          <a:solidFill>
                            <a:srgbClr val="787878"/>
                          </a:solidFill>
                          <a:latin typeface="+mn-lt"/>
                          <a:ea typeface="+mn-ea"/>
                          <a:cs typeface="+mn-cs"/>
                        </a:rPr>
                        <a:t>25%</a:t>
                      </a:r>
                    </a:p>
                  </a:txBody>
                  <a:tcPr anchor="ctr"/>
                </a:tc>
                <a:tc>
                  <a:txBody>
                    <a:bodyPr/>
                    <a:lstStyle/>
                    <a:p>
                      <a:pPr algn="ctr"/>
                      <a:r>
                        <a:rPr lang="en-US" sz="1200" kern="1200" dirty="0">
                          <a:solidFill>
                            <a:srgbClr val="787878"/>
                          </a:solidFill>
                          <a:latin typeface="+mn-lt"/>
                          <a:ea typeface="+mn-ea"/>
                          <a:cs typeface="+mn-cs"/>
                        </a:rPr>
                        <a:t>26%</a:t>
                      </a:r>
                    </a:p>
                  </a:txBody>
                  <a:tcPr anchor="ctr"/>
                </a:tc>
                <a:tc>
                  <a:txBody>
                    <a:bodyPr/>
                    <a:lstStyle/>
                    <a:p>
                      <a:pPr algn="ctr"/>
                      <a:r>
                        <a:rPr lang="en-US" sz="1200" kern="1200" dirty="0">
                          <a:solidFill>
                            <a:srgbClr val="787878"/>
                          </a:solidFill>
                          <a:latin typeface="+mn-lt"/>
                          <a:ea typeface="+mn-ea"/>
                          <a:cs typeface="+mn-cs"/>
                        </a:rPr>
                        <a:t>23%</a:t>
                      </a:r>
                    </a:p>
                  </a:txBody>
                  <a:tcPr anchor="ctr"/>
                </a:tc>
                <a:tc>
                  <a:txBody>
                    <a:bodyPr/>
                    <a:lstStyle/>
                    <a:p>
                      <a:pPr algn="ctr"/>
                      <a:r>
                        <a:rPr lang="en-US" sz="1200" kern="1200" dirty="0">
                          <a:solidFill>
                            <a:srgbClr val="787878"/>
                          </a:solidFill>
                          <a:latin typeface="+mn-lt"/>
                          <a:ea typeface="+mn-ea"/>
                          <a:cs typeface="+mn-cs"/>
                        </a:rPr>
                        <a:t>26%</a:t>
                      </a:r>
                    </a:p>
                  </a:txBody>
                  <a:tcPr anchor="ctr"/>
                </a:tc>
                <a:extLst>
                  <a:ext uri="{0D108BD9-81ED-4DB2-BD59-A6C34878D82A}">
                    <a16:rowId xmlns:a16="http://schemas.microsoft.com/office/drawing/2014/main" val="1955786349"/>
                  </a:ext>
                </a:extLst>
              </a:tr>
              <a:tr h="274320">
                <a:tc>
                  <a:txBody>
                    <a:bodyPr/>
                    <a:lstStyle/>
                    <a:p>
                      <a:pPr marL="91440"/>
                      <a:r>
                        <a:rPr lang="en-US" sz="1200" dirty="0">
                          <a:solidFill>
                            <a:srgbClr val="787878"/>
                          </a:solidFill>
                        </a:rPr>
                        <a:t>College or more</a:t>
                      </a:r>
                    </a:p>
                  </a:txBody>
                  <a:tcPr/>
                </a:tc>
                <a:tc>
                  <a:txBody>
                    <a:bodyPr/>
                    <a:lstStyle/>
                    <a:p>
                      <a:pPr algn="ctr"/>
                      <a:r>
                        <a:rPr lang="en-US" sz="1200" kern="1200" dirty="0">
                          <a:solidFill>
                            <a:srgbClr val="787878"/>
                          </a:solidFill>
                          <a:latin typeface="+mn-lt"/>
                          <a:ea typeface="+mn-ea"/>
                          <a:cs typeface="+mn-cs"/>
                        </a:rPr>
                        <a:t>49%</a:t>
                      </a:r>
                    </a:p>
                  </a:txBody>
                  <a:tcPr anchor="ctr"/>
                </a:tc>
                <a:tc>
                  <a:txBody>
                    <a:bodyPr/>
                    <a:lstStyle/>
                    <a:p>
                      <a:pPr algn="ctr"/>
                      <a:r>
                        <a:rPr lang="en-US" sz="1200" kern="1200" dirty="0">
                          <a:solidFill>
                            <a:srgbClr val="787878"/>
                          </a:solidFill>
                          <a:latin typeface="+mn-lt"/>
                          <a:ea typeface="+mn-ea"/>
                          <a:cs typeface="+mn-cs"/>
                        </a:rPr>
                        <a:t>45%</a:t>
                      </a:r>
                    </a:p>
                  </a:txBody>
                  <a:tcPr anchor="ctr"/>
                </a:tc>
                <a:tc>
                  <a:txBody>
                    <a:bodyPr/>
                    <a:lstStyle/>
                    <a:p>
                      <a:pPr algn="ctr"/>
                      <a:r>
                        <a:rPr lang="en-US" sz="1200" kern="1200" dirty="0">
                          <a:solidFill>
                            <a:srgbClr val="787878"/>
                          </a:solidFill>
                          <a:latin typeface="+mn-lt"/>
                          <a:ea typeface="+mn-ea"/>
                          <a:cs typeface="+mn-cs"/>
                        </a:rPr>
                        <a:t>59%</a:t>
                      </a:r>
                    </a:p>
                  </a:txBody>
                  <a:tcPr anchor="ctr"/>
                </a:tc>
                <a:tc>
                  <a:txBody>
                    <a:bodyPr/>
                    <a:lstStyle/>
                    <a:p>
                      <a:pPr algn="ctr"/>
                      <a:r>
                        <a:rPr lang="en-US" sz="1200" kern="1200" dirty="0">
                          <a:solidFill>
                            <a:srgbClr val="787878"/>
                          </a:solidFill>
                          <a:latin typeface="+mn-lt"/>
                          <a:ea typeface="+mn-ea"/>
                          <a:cs typeface="+mn-cs"/>
                        </a:rPr>
                        <a:t>51%</a:t>
                      </a:r>
                    </a:p>
                  </a:txBody>
                  <a:tcPr anchor="ctr"/>
                </a:tc>
                <a:extLst>
                  <a:ext uri="{0D108BD9-81ED-4DB2-BD59-A6C34878D82A}">
                    <a16:rowId xmlns:a16="http://schemas.microsoft.com/office/drawing/2014/main" val="4141675288"/>
                  </a:ext>
                </a:extLst>
              </a:tr>
              <a:tr h="274320">
                <a:tc>
                  <a:txBody>
                    <a:bodyPr/>
                    <a:lstStyle/>
                    <a:p>
                      <a:r>
                        <a:rPr lang="en-US" sz="1200" dirty="0">
                          <a:solidFill>
                            <a:srgbClr val="787878"/>
                          </a:solidFill>
                        </a:rPr>
                        <a:t>Race/Ethnicity</a:t>
                      </a:r>
                    </a:p>
                  </a:txBody>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965247889"/>
                  </a:ext>
                </a:extLst>
              </a:tr>
              <a:tr h="274320">
                <a:tc>
                  <a:txBody>
                    <a:bodyPr/>
                    <a:lstStyle/>
                    <a:p>
                      <a:pPr marL="91440"/>
                      <a:r>
                        <a:rPr lang="en-US" sz="1200" dirty="0">
                          <a:solidFill>
                            <a:srgbClr val="787878"/>
                          </a:solidFill>
                        </a:rPr>
                        <a:t>White (non-Hispanic)</a:t>
                      </a:r>
                    </a:p>
                  </a:txBody>
                  <a:tcPr/>
                </a:tc>
                <a:tc>
                  <a:txBody>
                    <a:bodyPr/>
                    <a:lstStyle/>
                    <a:p>
                      <a:pPr algn="ctr"/>
                      <a:r>
                        <a:rPr lang="en-US" sz="1200" kern="1200" dirty="0">
                          <a:solidFill>
                            <a:srgbClr val="787878"/>
                          </a:solidFill>
                          <a:latin typeface="+mn-lt"/>
                          <a:ea typeface="+mn-ea"/>
                          <a:cs typeface="+mn-cs"/>
                        </a:rPr>
                        <a:t>66%</a:t>
                      </a:r>
                    </a:p>
                  </a:txBody>
                  <a:tcPr anchor="ctr"/>
                </a:tc>
                <a:tc>
                  <a:txBody>
                    <a:bodyPr/>
                    <a:lstStyle/>
                    <a:p>
                      <a:pPr algn="ctr"/>
                      <a:r>
                        <a:rPr lang="en-US" sz="1200" kern="1200" dirty="0">
                          <a:solidFill>
                            <a:srgbClr val="787878"/>
                          </a:solidFill>
                          <a:latin typeface="+mn-lt"/>
                          <a:ea typeface="+mn-ea"/>
                          <a:cs typeface="+mn-cs"/>
                        </a:rPr>
                        <a:t>60%</a:t>
                      </a:r>
                    </a:p>
                  </a:txBody>
                  <a:tcPr anchor="ctr"/>
                </a:tc>
                <a:tc>
                  <a:txBody>
                    <a:bodyPr/>
                    <a:lstStyle/>
                    <a:p>
                      <a:pPr algn="ctr"/>
                      <a:r>
                        <a:rPr lang="en-US" sz="1200" kern="1200" dirty="0">
                          <a:solidFill>
                            <a:srgbClr val="787878"/>
                          </a:solidFill>
                          <a:latin typeface="+mn-lt"/>
                          <a:ea typeface="+mn-ea"/>
                          <a:cs typeface="+mn-cs"/>
                        </a:rPr>
                        <a:t>54%</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75%</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594446566"/>
                  </a:ext>
                </a:extLst>
              </a:tr>
              <a:tr h="274320">
                <a:tc>
                  <a:txBody>
                    <a:bodyPr/>
                    <a:lstStyle/>
                    <a:p>
                      <a:pPr marL="91440"/>
                      <a:r>
                        <a:rPr lang="en-US" sz="1200" dirty="0">
                          <a:solidFill>
                            <a:srgbClr val="787878"/>
                          </a:solidFill>
                        </a:rPr>
                        <a:t>Black (non-Hispanic)</a:t>
                      </a:r>
                    </a:p>
                  </a:txBody>
                  <a:tcPr/>
                </a:tc>
                <a:tc>
                  <a:txBody>
                    <a:bodyPr/>
                    <a:lstStyle/>
                    <a:p>
                      <a:pPr algn="ctr"/>
                      <a:r>
                        <a:rPr lang="en-US" sz="1200" kern="1200" dirty="0">
                          <a:solidFill>
                            <a:srgbClr val="787878"/>
                          </a:solidFill>
                          <a:latin typeface="+mn-lt"/>
                          <a:ea typeface="+mn-ea"/>
                          <a:cs typeface="+mn-cs"/>
                        </a:rPr>
                        <a:t>15%</a:t>
                      </a:r>
                    </a:p>
                  </a:txBody>
                  <a:tcPr anchor="ctr">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19%</a:t>
                      </a:r>
                    </a:p>
                  </a:txBody>
                  <a:tcPr anchor="ctr"/>
                </a:tc>
                <a:tc>
                  <a:txBody>
                    <a:bodyPr/>
                    <a:lstStyle/>
                    <a:p>
                      <a:pPr algn="ctr"/>
                      <a:r>
                        <a:rPr lang="en-US" sz="1200" kern="1200" dirty="0">
                          <a:solidFill>
                            <a:srgbClr val="787878"/>
                          </a:solidFill>
                          <a:latin typeface="+mn-lt"/>
                          <a:ea typeface="+mn-ea"/>
                          <a:cs typeface="+mn-cs"/>
                        </a:rPr>
                        <a:t>21%</a:t>
                      </a:r>
                    </a:p>
                  </a:txBody>
                  <a:tcPr anchor="ctr"/>
                </a:tc>
                <a:tc>
                  <a:txBody>
                    <a:bodyPr/>
                    <a:lstStyle/>
                    <a:p>
                      <a:pPr algn="ctr"/>
                      <a:r>
                        <a:rPr lang="en-US" sz="1200" kern="1200" dirty="0">
                          <a:solidFill>
                            <a:srgbClr val="787878"/>
                          </a:solidFill>
                          <a:latin typeface="+mn-lt"/>
                          <a:ea typeface="+mn-ea"/>
                          <a:cs typeface="+mn-cs"/>
                        </a:rPr>
                        <a:t>12%</a:t>
                      </a: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3144657782"/>
                  </a:ext>
                </a:extLst>
              </a:tr>
              <a:tr h="274320">
                <a:tc>
                  <a:txBody>
                    <a:bodyPr/>
                    <a:lstStyle/>
                    <a:p>
                      <a:pPr marL="91440"/>
                      <a:r>
                        <a:rPr lang="en-US" sz="1200" dirty="0">
                          <a:solidFill>
                            <a:srgbClr val="787878"/>
                          </a:solidFill>
                        </a:rPr>
                        <a:t>Hispanic</a:t>
                      </a:r>
                    </a:p>
                  </a:txBody>
                  <a:tcP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12%</a:t>
                      </a:r>
                      <a:r>
                        <a:rPr lang="en-US" sz="1200" b="1" u="none" strike="noStrike" kern="1200" baseline="30000" dirty="0">
                          <a:solidFill>
                            <a:srgbClr val="787878"/>
                          </a:solidFill>
                          <a:effectLst/>
                          <a:latin typeface="+mn-lt"/>
                          <a:ea typeface="+mn-ea"/>
                          <a:cs typeface="+mn-cs"/>
                        </a:rPr>
                        <a:t>D</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a:r>
                        <a:rPr lang="en-US" sz="1200" kern="1200" dirty="0">
                          <a:solidFill>
                            <a:srgbClr val="787878"/>
                          </a:solidFill>
                          <a:latin typeface="+mn-lt"/>
                          <a:ea typeface="+mn-ea"/>
                          <a:cs typeface="+mn-cs"/>
                        </a:rPr>
                        <a:t>13%</a:t>
                      </a:r>
                    </a:p>
                  </a:txBody>
                  <a:tcPr anchor="ctr">
                    <a:lnL w="12700" cap="flat" cmpd="sng" algn="ctr">
                      <a:solidFill>
                        <a:schemeClr val="tx1"/>
                      </a:solidFill>
                      <a:prstDash val="dash"/>
                      <a:round/>
                      <a:headEnd type="none" w="med" len="med"/>
                      <a:tailEnd type="none" w="med" len="med"/>
                    </a:lnL>
                  </a:tcPr>
                </a:tc>
                <a:tc>
                  <a:txBody>
                    <a:bodyPr/>
                    <a:lstStyle/>
                    <a:p>
                      <a:pPr algn="ctr"/>
                      <a:r>
                        <a:rPr lang="en-US" sz="1200" kern="1200" dirty="0">
                          <a:solidFill>
                            <a:srgbClr val="787878"/>
                          </a:solidFill>
                          <a:latin typeface="+mn-lt"/>
                          <a:ea typeface="+mn-ea"/>
                          <a:cs typeface="+mn-cs"/>
                        </a:rPr>
                        <a:t>11%</a:t>
                      </a:r>
                    </a:p>
                  </a:txBody>
                  <a:tcPr anchor="ctr"/>
                </a:tc>
                <a:tc>
                  <a:txBody>
                    <a:bodyPr/>
                    <a:lstStyle/>
                    <a:p>
                      <a:pPr algn="ctr"/>
                      <a:r>
                        <a:rPr lang="en-US" sz="1200" kern="1200" dirty="0">
                          <a:solidFill>
                            <a:srgbClr val="787878"/>
                          </a:solidFill>
                          <a:latin typeface="+mn-lt"/>
                          <a:ea typeface="+mn-ea"/>
                          <a:cs typeface="+mn-cs"/>
                        </a:rPr>
                        <a:t>6%</a:t>
                      </a:r>
                    </a:p>
                  </a:txBody>
                  <a:tcPr anchor="ctr"/>
                </a:tc>
                <a:extLst>
                  <a:ext uri="{0D108BD9-81ED-4DB2-BD59-A6C34878D82A}">
                    <a16:rowId xmlns:a16="http://schemas.microsoft.com/office/drawing/2014/main" val="352342781"/>
                  </a:ext>
                </a:extLst>
              </a:tr>
            </a:tbl>
          </a:graphicData>
        </a:graphic>
      </p:graphicFrame>
      <p:sp>
        <p:nvSpPr>
          <p:cNvPr id="11" name="Rectangle 10">
            <a:extLst>
              <a:ext uri="{FF2B5EF4-FFF2-40B4-BE49-F238E27FC236}">
                <a16:creationId xmlns:a16="http://schemas.microsoft.com/office/drawing/2014/main" id="{EDFC9C35-AD41-F950-63C1-7849AA576483}"/>
              </a:ext>
            </a:extLst>
          </p:cNvPr>
          <p:cNvSpPr/>
          <p:nvPr/>
        </p:nvSpPr>
        <p:spPr>
          <a:xfrm>
            <a:off x="9301942" y="6337826"/>
            <a:ext cx="2890058" cy="215444"/>
          </a:xfrm>
          <a:prstGeom prst="rect">
            <a:avLst/>
          </a:prstGeom>
        </p:spPr>
        <p:txBody>
          <a:bodyPr wrap="square">
            <a:spAutoFit/>
          </a:bodyPr>
          <a:lstStyle/>
          <a:p>
            <a:pPr marL="342900" indent="-342900" fontAlgn="base">
              <a:spcBef>
                <a:spcPct val="0"/>
              </a:spcBef>
              <a:spcAft>
                <a:spcPct val="0"/>
              </a:spcAft>
              <a:tabLst>
                <a:tab pos="346075" algn="l"/>
              </a:tabLst>
            </a:pPr>
            <a:r>
              <a:rPr lang="en-US" sz="800" i="1" dirty="0">
                <a:solidFill>
                  <a:srgbClr val="787878"/>
                </a:solidFill>
                <a:ea typeface="ＭＳ Ｐゴシック" charset="0"/>
                <a:sym typeface="Symbol" pitchFamily="18" charset="2"/>
              </a:rPr>
              <a:t>A/B/C/D Denotes Significance at the 95% confidence level</a:t>
            </a:r>
            <a:endParaRPr lang="en-US" sz="800" i="1" dirty="0">
              <a:solidFill>
                <a:srgbClr val="787878"/>
              </a:solidFill>
              <a:ea typeface="ＭＳ Ｐゴシック" charset="0"/>
            </a:endParaRPr>
          </a:p>
        </p:txBody>
      </p:sp>
      <p:sp>
        <p:nvSpPr>
          <p:cNvPr id="3" name="Rectangle 2">
            <a:extLst>
              <a:ext uri="{FF2B5EF4-FFF2-40B4-BE49-F238E27FC236}">
                <a16:creationId xmlns:a16="http://schemas.microsoft.com/office/drawing/2014/main" id="{546028A9-4B00-7A43-30AE-5354839D9CF3}"/>
              </a:ext>
            </a:extLst>
          </p:cNvPr>
          <p:cNvSpPr/>
          <p:nvPr/>
        </p:nvSpPr>
        <p:spPr>
          <a:xfrm>
            <a:off x="10914475" y="6566601"/>
            <a:ext cx="1141659" cy="215444"/>
          </a:xfrm>
          <a:prstGeom prst="rect">
            <a:avLst/>
          </a:prstGeom>
        </p:spPr>
        <p:txBody>
          <a:bodyPr wrap="none">
            <a:spAutoFit/>
          </a:bodyPr>
          <a:lstStyle/>
          <a:p>
            <a:r>
              <a:rPr lang="en-US" sz="800" baseline="30000" dirty="0">
                <a:solidFill>
                  <a:srgbClr val="787878"/>
                </a:solidFill>
              </a:rPr>
              <a:t>+ </a:t>
            </a:r>
            <a:r>
              <a:rPr lang="en-US" sz="800" i="1" dirty="0">
                <a:solidFill>
                  <a:srgbClr val="787878"/>
                </a:solidFill>
              </a:rPr>
              <a:t>Caution: Small base</a:t>
            </a:r>
          </a:p>
        </p:txBody>
      </p:sp>
      <p:sp>
        <p:nvSpPr>
          <p:cNvPr id="5" name="TextBox 4">
            <a:extLst>
              <a:ext uri="{FF2B5EF4-FFF2-40B4-BE49-F238E27FC236}">
                <a16:creationId xmlns:a16="http://schemas.microsoft.com/office/drawing/2014/main" id="{29373288-D122-E9FD-9182-AF219F508504}"/>
              </a:ext>
            </a:extLst>
          </p:cNvPr>
          <p:cNvSpPr txBox="1"/>
          <p:nvPr/>
        </p:nvSpPr>
        <p:spPr>
          <a:xfrm>
            <a:off x="8793" y="6631776"/>
            <a:ext cx="10125108" cy="230832"/>
          </a:xfrm>
          <a:prstGeom prst="rect">
            <a:avLst/>
          </a:prstGeom>
          <a:noFill/>
        </p:spPr>
        <p:txBody>
          <a:bodyPr wrap="square" rtlCol="0">
            <a:spAutoFit/>
          </a:bodyPr>
          <a:lstStyle/>
          <a:p>
            <a:r>
              <a:rPr lang="en-US" sz="900" dirty="0">
                <a:solidFill>
                  <a:srgbClr val="787878"/>
                </a:solidFill>
              </a:rPr>
              <a:t>Q23/Q26. If you were to drive after using marijuana, how likely do you think it would be that you would be pulled over for driving under the influence of marijuana? </a:t>
            </a:r>
            <a:r>
              <a:rPr lang="en-US" sz="900" i="1" dirty="0">
                <a:solidFill>
                  <a:srgbClr val="787878"/>
                </a:solidFill>
              </a:rPr>
              <a:t>Base: Total Respondents (n=783)</a:t>
            </a:r>
            <a:endParaRPr lang="en-US" sz="900" dirty="0">
              <a:solidFill>
                <a:srgbClr val="787878"/>
              </a:solidFill>
            </a:endParaRPr>
          </a:p>
        </p:txBody>
      </p:sp>
    </p:spTree>
    <p:extLst>
      <p:ext uri="{BB962C8B-B14F-4D97-AF65-F5344CB8AC3E}">
        <p14:creationId xmlns:p14="http://schemas.microsoft.com/office/powerpoint/2010/main" val="32940117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2012-3C7B-421F-90A4-F3A8F53529BC}"/>
              </a:ext>
            </a:extLst>
          </p:cNvPr>
          <p:cNvSpPr>
            <a:spLocks noGrp="1"/>
          </p:cNvSpPr>
          <p:nvPr>
            <p:ph type="title"/>
          </p:nvPr>
        </p:nvSpPr>
        <p:spPr/>
        <p:txBody>
          <a:bodyPr/>
          <a:lstStyle/>
          <a:p>
            <a:r>
              <a:rPr lang="en-US" sz="2800" dirty="0"/>
              <a:t>Switchers and Solidifiers Demographic Profile – Likelihood to be Pulled Over</a:t>
            </a:r>
            <a:endParaRPr lang="en-US" dirty="0"/>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96</a:t>
            </a:fld>
            <a:endParaRPr lang="en-US" dirty="0"/>
          </a:p>
        </p:txBody>
      </p:sp>
      <p:sp>
        <p:nvSpPr>
          <p:cNvPr id="8" name="Content Placeholder 3">
            <a:extLst>
              <a:ext uri="{FF2B5EF4-FFF2-40B4-BE49-F238E27FC236}">
                <a16:creationId xmlns:a16="http://schemas.microsoft.com/office/drawing/2014/main" id="{9ED52408-19AA-42B9-9CA3-3583E522DA3B}"/>
              </a:ext>
            </a:extLst>
          </p:cNvPr>
          <p:cNvSpPr txBox="1">
            <a:spLocks/>
          </p:cNvSpPr>
          <p:nvPr/>
        </p:nvSpPr>
        <p:spPr>
          <a:xfrm>
            <a:off x="178232" y="1459423"/>
            <a:ext cx="11243142" cy="563965"/>
          </a:xfrm>
          <a:prstGeom prst="rect">
            <a:avLst/>
          </a:prstGeom>
        </p:spPr>
        <p:txBody>
          <a:bodyPr anchor="ctr"/>
          <a:lstStyle>
            <a:lvl1pPr marL="0" indent="0" algn="l" defTabSz="914400" rtl="0" eaLnBrk="1" latinLnBrk="0" hangingPunct="1">
              <a:lnSpc>
                <a:spcPct val="90000"/>
              </a:lnSpc>
              <a:spcBef>
                <a:spcPts val="1200"/>
              </a:spcBef>
              <a:buClr>
                <a:schemeClr val="accent1"/>
              </a:buClr>
              <a:buFont typeface="Wingdings" panose="05000000000000000000" pitchFamily="2" charset="2"/>
              <a:buNone/>
              <a:defRPr sz="4000" kern="1200">
                <a:solidFill>
                  <a:schemeClr val="tx1"/>
                </a:solidFill>
                <a:latin typeface="+mn-lt"/>
                <a:ea typeface="+mn-ea"/>
                <a:cs typeface="+mn-cs"/>
              </a:defRPr>
            </a:lvl1pPr>
            <a:lvl2pPr marL="341312" indent="0" algn="l" defTabSz="914400" rtl="0" eaLnBrk="1" latinLnBrk="0" hangingPunct="1">
              <a:lnSpc>
                <a:spcPct val="90000"/>
              </a:lnSpc>
              <a:spcBef>
                <a:spcPts val="250"/>
              </a:spcBef>
              <a:spcAft>
                <a:spcPts val="250"/>
              </a:spcAft>
              <a:buClr>
                <a:schemeClr val="accent1"/>
              </a:buClr>
              <a:buFont typeface="Tw Cen MT" panose="020B0602020104020603" pitchFamily="34" charset="0"/>
              <a:buNone/>
              <a:defRPr sz="4000" kern="1200">
                <a:solidFill>
                  <a:schemeClr val="tx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815975" marR="0" indent="-815975">
              <a:spcBef>
                <a:spcPts val="0"/>
              </a:spcBef>
              <a:spcAft>
                <a:spcPts val="0"/>
              </a:spcAft>
              <a:tabLst>
                <a:tab pos="-1028700" algn="l"/>
                <a:tab pos="-914400" algn="l"/>
                <a:tab pos="-457200" algn="l"/>
                <a:tab pos="181610" algn="l"/>
                <a:tab pos="544195" algn="l"/>
                <a:tab pos="815975" algn="l"/>
                <a:tab pos="914400" algn="l"/>
                <a:tab pos="1186180" algn="l"/>
                <a:tab pos="1458595" algn="l"/>
                <a:tab pos="1730375" algn="l"/>
                <a:tab pos="2002790" algn="l"/>
                <a:tab pos="2274570" algn="l"/>
                <a:tab pos="2546350" algn="l"/>
                <a:tab pos="2818765" algn="l"/>
                <a:tab pos="3090545" algn="l"/>
                <a:tab pos="3362960" algn="l"/>
                <a:tab pos="3634740" algn="l"/>
                <a:tab pos="3906520" algn="l"/>
                <a:tab pos="4178935" algn="l"/>
                <a:tab pos="4450715" algn="l"/>
                <a:tab pos="4723130" algn="l"/>
                <a:tab pos="4994910" algn="l"/>
                <a:tab pos="5266690" algn="l"/>
                <a:tab pos="5539105" algn="l"/>
                <a:tab pos="5810885" algn="l"/>
                <a:tab pos="6083300" algn="l"/>
                <a:tab pos="6355080" algn="l"/>
                <a:tab pos="6626860" algn="l"/>
                <a:tab pos="6899275" algn="l"/>
                <a:tab pos="7171055" algn="l"/>
                <a:tab pos="7443470" algn="l"/>
                <a:tab pos="7715250" algn="l"/>
              </a:tabLst>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p:txBody>
      </p:sp>
      <p:graphicFrame>
        <p:nvGraphicFramePr>
          <p:cNvPr id="3" name="Table 2">
            <a:extLst>
              <a:ext uri="{FF2B5EF4-FFF2-40B4-BE49-F238E27FC236}">
                <a16:creationId xmlns:a16="http://schemas.microsoft.com/office/drawing/2014/main" id="{A98C3022-29B5-855A-23C6-72B2A2E77393}"/>
              </a:ext>
            </a:extLst>
          </p:cNvPr>
          <p:cNvGraphicFramePr>
            <a:graphicFrameLocks noGrp="1"/>
          </p:cNvGraphicFramePr>
          <p:nvPr/>
        </p:nvGraphicFramePr>
        <p:xfrm>
          <a:off x="3468302" y="1127559"/>
          <a:ext cx="8319960" cy="3779922"/>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470922696"/>
                    </a:ext>
                  </a:extLst>
                </a:gridCol>
                <a:gridCol w="1622790">
                  <a:extLst>
                    <a:ext uri="{9D8B030D-6E8A-4147-A177-3AD203B41FA5}">
                      <a16:colId xmlns:a16="http://schemas.microsoft.com/office/drawing/2014/main" val="3238096619"/>
                    </a:ext>
                  </a:extLst>
                </a:gridCol>
                <a:gridCol w="1622790">
                  <a:extLst>
                    <a:ext uri="{9D8B030D-6E8A-4147-A177-3AD203B41FA5}">
                      <a16:colId xmlns:a16="http://schemas.microsoft.com/office/drawing/2014/main" val="4247909470"/>
                    </a:ext>
                  </a:extLst>
                </a:gridCol>
                <a:gridCol w="1622790">
                  <a:extLst>
                    <a:ext uri="{9D8B030D-6E8A-4147-A177-3AD203B41FA5}">
                      <a16:colId xmlns:a16="http://schemas.microsoft.com/office/drawing/2014/main" val="4285814932"/>
                    </a:ext>
                  </a:extLst>
                </a:gridCol>
                <a:gridCol w="1622790">
                  <a:extLst>
                    <a:ext uri="{9D8B030D-6E8A-4147-A177-3AD203B41FA5}">
                      <a16:colId xmlns:a16="http://schemas.microsoft.com/office/drawing/2014/main" val="2202348926"/>
                    </a:ext>
                  </a:extLst>
                </a:gridCol>
              </a:tblGrid>
              <a:tr h="274320">
                <a:tc>
                  <a:txBody>
                    <a:bodyPr/>
                    <a:lstStyle/>
                    <a:p>
                      <a:endParaRPr lang="en-US" sz="1200" dirty="0"/>
                    </a:p>
                  </a:txBody>
                  <a:tcPr/>
                </a:tc>
                <a:tc gridSpan="2">
                  <a:txBody>
                    <a:bodyPr/>
                    <a:lstStyle/>
                    <a:p>
                      <a:pPr algn="ctr"/>
                      <a:r>
                        <a:rPr lang="en-US" sz="1200" dirty="0"/>
                        <a:t>Switchers</a:t>
                      </a:r>
                      <a:endParaRPr lang="en-US" sz="1200" b="1" dirty="0"/>
                    </a:p>
                  </a:txBody>
                  <a:tcPr anchor="ctr"/>
                </a:tc>
                <a:tc hMerge="1">
                  <a:txBody>
                    <a:bodyPr/>
                    <a:lstStyle/>
                    <a:p>
                      <a:pPr algn="ctr"/>
                      <a:endParaRPr lang="en-US" sz="1200" b="0" dirty="0"/>
                    </a:p>
                  </a:txBody>
                  <a:tcPr anchor="ctr"/>
                </a:tc>
                <a:tc gridSpan="2">
                  <a:txBody>
                    <a:bodyPr/>
                    <a:lstStyle/>
                    <a:p>
                      <a:pPr algn="ctr"/>
                      <a:r>
                        <a:rPr lang="en-US" sz="1200" dirty="0"/>
                        <a:t>Stayed the Same</a:t>
                      </a:r>
                      <a:endParaRPr lang="en-US" sz="1200" b="1" dirty="0"/>
                    </a:p>
                  </a:txBody>
                  <a:tcPr anchor="ctr"/>
                </a:tc>
                <a:tc hMerge="1">
                  <a:txBody>
                    <a:bodyPr/>
                    <a:lstStyle/>
                    <a:p>
                      <a:pPr algn="ctr"/>
                      <a:endParaRPr lang="en-US" sz="1200" b="0" dirty="0"/>
                    </a:p>
                  </a:txBody>
                  <a:tcPr anchor="ctr"/>
                </a:tc>
                <a:extLst>
                  <a:ext uri="{0D108BD9-81ED-4DB2-BD59-A6C34878D82A}">
                    <a16:rowId xmlns:a16="http://schemas.microsoft.com/office/drawing/2014/main" val="377515544"/>
                  </a:ext>
                </a:extLst>
              </a:tr>
              <a:tr h="488082">
                <a:tc>
                  <a:txBody>
                    <a:bodyPr/>
                    <a:lstStyle/>
                    <a:p>
                      <a:endParaRPr lang="en-US" sz="1200" dirty="0">
                        <a:solidFill>
                          <a:srgbClr val="787878"/>
                        </a:solidFill>
                      </a:endParaRPr>
                    </a:p>
                  </a:txBody>
                  <a:tcPr/>
                </a:tc>
                <a:tc>
                  <a:txBody>
                    <a:bodyPr/>
                    <a:lstStyle/>
                    <a:p>
                      <a:pPr algn="ctr"/>
                      <a:r>
                        <a:rPr lang="en-US" sz="1200" dirty="0">
                          <a:solidFill>
                            <a:srgbClr val="787878"/>
                          </a:solidFill>
                        </a:rPr>
                        <a:t>More Certain</a:t>
                      </a:r>
                    </a:p>
                    <a:p>
                      <a:pPr algn="ctr"/>
                      <a:r>
                        <a:rPr lang="en-US" sz="1200" dirty="0">
                          <a:solidFill>
                            <a:srgbClr val="787878"/>
                          </a:solidFill>
                        </a:rPr>
                        <a:t>(A)</a:t>
                      </a:r>
                      <a:endParaRPr lang="en-US" sz="1200" b="0" dirty="0">
                        <a:solidFill>
                          <a:srgbClr val="787878"/>
                        </a:solidFill>
                      </a:endParaRPr>
                    </a:p>
                  </a:txBody>
                  <a:tcPr anchor="b"/>
                </a:tc>
                <a:tc>
                  <a:txBody>
                    <a:bodyPr/>
                    <a:lstStyle/>
                    <a:p>
                      <a:pPr algn="ctr"/>
                      <a:r>
                        <a:rPr lang="en-US" sz="1200" dirty="0">
                          <a:solidFill>
                            <a:srgbClr val="787878"/>
                          </a:solidFill>
                        </a:rPr>
                        <a:t>Less Certain</a:t>
                      </a:r>
                    </a:p>
                    <a:p>
                      <a:pPr algn="ctr"/>
                      <a:r>
                        <a:rPr lang="en-US" sz="1200" dirty="0">
                          <a:solidFill>
                            <a:srgbClr val="787878"/>
                          </a:solidFill>
                        </a:rPr>
                        <a:t>(B)</a:t>
                      </a:r>
                      <a:endParaRPr lang="en-US" sz="1200" b="0" dirty="0">
                        <a:solidFill>
                          <a:srgbClr val="787878"/>
                        </a:solidFill>
                      </a:endParaRPr>
                    </a:p>
                  </a:txBody>
                  <a:tcPr anchor="b"/>
                </a:tc>
                <a:tc>
                  <a:txBody>
                    <a:bodyPr/>
                    <a:lstStyle/>
                    <a:p>
                      <a:pPr algn="ctr"/>
                      <a:r>
                        <a:rPr lang="en-US" sz="1200" dirty="0">
                          <a:solidFill>
                            <a:srgbClr val="787878"/>
                          </a:solidFill>
                        </a:rPr>
                        <a:t>Stayed Certainly</a:t>
                      </a:r>
                    </a:p>
                    <a:p>
                      <a:pPr algn="ctr"/>
                      <a:r>
                        <a:rPr lang="en-US" sz="1200" dirty="0">
                          <a:solidFill>
                            <a:srgbClr val="787878"/>
                          </a:solidFill>
                        </a:rPr>
                        <a:t>(C)</a:t>
                      </a:r>
                      <a:endParaRPr lang="en-US" sz="1200" b="0" dirty="0">
                        <a:solidFill>
                          <a:srgbClr val="787878"/>
                        </a:solidFill>
                      </a:endParaRPr>
                    </a:p>
                  </a:txBody>
                  <a:tcPr anchor="b"/>
                </a:tc>
                <a:tc>
                  <a:txBody>
                    <a:bodyPr/>
                    <a:lstStyle/>
                    <a:p>
                      <a:pPr algn="ctr"/>
                      <a:r>
                        <a:rPr lang="en-US" sz="1200" dirty="0">
                          <a:solidFill>
                            <a:srgbClr val="787878"/>
                          </a:solidFill>
                        </a:rPr>
                        <a:t>Stayed Other</a:t>
                      </a:r>
                    </a:p>
                    <a:p>
                      <a:pPr algn="ctr"/>
                      <a:r>
                        <a:rPr lang="en-US" sz="1200" dirty="0">
                          <a:solidFill>
                            <a:srgbClr val="787878"/>
                          </a:solidFill>
                        </a:rPr>
                        <a:t>(D)</a:t>
                      </a:r>
                      <a:endParaRPr lang="en-US" sz="1200" b="0" dirty="0">
                        <a:solidFill>
                          <a:srgbClr val="787878"/>
                        </a:solidFill>
                      </a:endParaRPr>
                    </a:p>
                  </a:txBody>
                  <a:tcPr anchor="b"/>
                </a:tc>
                <a:extLst>
                  <a:ext uri="{0D108BD9-81ED-4DB2-BD59-A6C34878D82A}">
                    <a16:rowId xmlns:a16="http://schemas.microsoft.com/office/drawing/2014/main" val="2369475805"/>
                  </a:ext>
                </a:extLst>
              </a:tr>
              <a:tr h="274320">
                <a:tc>
                  <a:txBody>
                    <a:bodyPr/>
                    <a:lstStyle/>
                    <a:p>
                      <a:endParaRPr lang="en-US" sz="1200" dirty="0">
                        <a:solidFill>
                          <a:srgbClr val="787878"/>
                        </a:solidFill>
                      </a:endParaRPr>
                    </a:p>
                  </a:txBody>
                  <a:tcPr/>
                </a:tc>
                <a:tc>
                  <a:txBody>
                    <a:bodyPr/>
                    <a:lstStyle/>
                    <a:p>
                      <a:pPr algn="ctr"/>
                      <a:r>
                        <a:rPr lang="en-US" sz="1200" kern="1200" dirty="0">
                          <a:solidFill>
                            <a:srgbClr val="787878"/>
                          </a:solidFill>
                          <a:latin typeface="+mn-lt"/>
                          <a:ea typeface="+mn-ea"/>
                          <a:cs typeface="+mn-cs"/>
                        </a:rPr>
                        <a:t>185</a:t>
                      </a:r>
                    </a:p>
                  </a:txBody>
                  <a:tcPr anchor="ctr"/>
                </a:tc>
                <a:tc>
                  <a:txBody>
                    <a:bodyPr/>
                    <a:lstStyle/>
                    <a:p>
                      <a:pPr algn="ctr"/>
                      <a:r>
                        <a:rPr lang="en-US" sz="1200" kern="1200" dirty="0">
                          <a:solidFill>
                            <a:srgbClr val="787878"/>
                          </a:solidFill>
                          <a:latin typeface="+mn-lt"/>
                          <a:ea typeface="+mn-ea"/>
                          <a:cs typeface="+mn-cs"/>
                        </a:rPr>
                        <a:t>59*</a:t>
                      </a:r>
                    </a:p>
                  </a:txBody>
                  <a:tcPr anchor="ctr"/>
                </a:tc>
                <a:tc>
                  <a:txBody>
                    <a:bodyPr/>
                    <a:lstStyle/>
                    <a:p>
                      <a:pPr algn="ctr"/>
                      <a:r>
                        <a:rPr lang="en-US" sz="1200" kern="1200" dirty="0">
                          <a:solidFill>
                            <a:srgbClr val="787878"/>
                          </a:solidFill>
                          <a:latin typeface="+mn-lt"/>
                          <a:ea typeface="+mn-ea"/>
                          <a:cs typeface="+mn-cs"/>
                        </a:rPr>
                        <a:t>69*</a:t>
                      </a:r>
                    </a:p>
                  </a:txBody>
                  <a:tcPr anchor="ctr"/>
                </a:tc>
                <a:tc>
                  <a:txBody>
                    <a:bodyPr/>
                    <a:lstStyle/>
                    <a:p>
                      <a:pPr algn="ctr"/>
                      <a:r>
                        <a:rPr lang="en-US" sz="1200" kern="1200" dirty="0">
                          <a:solidFill>
                            <a:srgbClr val="787878"/>
                          </a:solidFill>
                          <a:latin typeface="+mn-lt"/>
                          <a:ea typeface="+mn-ea"/>
                          <a:cs typeface="+mn-cs"/>
                        </a:rPr>
                        <a:t>470</a:t>
                      </a:r>
                    </a:p>
                  </a:txBody>
                  <a:tcPr anchor="ctr"/>
                </a:tc>
                <a:extLst>
                  <a:ext uri="{0D108BD9-81ED-4DB2-BD59-A6C34878D82A}">
                    <a16:rowId xmlns:a16="http://schemas.microsoft.com/office/drawing/2014/main" val="576978928"/>
                  </a:ext>
                </a:extLst>
              </a:tr>
              <a:tr h="274320">
                <a:tc>
                  <a:txBody>
                    <a:bodyPr/>
                    <a:lstStyle/>
                    <a:p>
                      <a:r>
                        <a:rPr lang="en-US" sz="1200" dirty="0">
                          <a:solidFill>
                            <a:srgbClr val="787878"/>
                          </a:solidFill>
                        </a:rPr>
                        <a:t>Marital Status</a:t>
                      </a:r>
                    </a:p>
                  </a:txBody>
                  <a:tcPr/>
                </a:tc>
                <a:tc>
                  <a:txBody>
                    <a:bodyPr/>
                    <a:lstStyle/>
                    <a:p>
                      <a:endParaRPr lang="en-US" sz="1200" kern="1200" dirty="0">
                        <a:solidFill>
                          <a:srgbClr val="787878"/>
                        </a:solidFill>
                        <a:latin typeface="+mn-lt"/>
                        <a:ea typeface="+mn-ea"/>
                        <a:cs typeface="+mn-cs"/>
                      </a:endParaRPr>
                    </a:p>
                  </a:txBody>
                  <a:tcPr/>
                </a:tc>
                <a:tc>
                  <a:txBody>
                    <a:bodyPr/>
                    <a:lstStyle/>
                    <a:p>
                      <a:endParaRPr lang="en-US" sz="1200" kern="1200" dirty="0">
                        <a:solidFill>
                          <a:srgbClr val="787878"/>
                        </a:solidFill>
                        <a:latin typeface="+mn-lt"/>
                        <a:ea typeface="+mn-ea"/>
                        <a:cs typeface="+mn-cs"/>
                      </a:endParaRPr>
                    </a:p>
                  </a:txBody>
                  <a:tcPr/>
                </a:tc>
                <a:tc>
                  <a:txBody>
                    <a:bodyPr/>
                    <a:lstStyle/>
                    <a:p>
                      <a:endParaRPr lang="en-US" sz="1200" kern="1200" dirty="0">
                        <a:solidFill>
                          <a:srgbClr val="787878"/>
                        </a:solidFill>
                        <a:latin typeface="+mn-lt"/>
                        <a:ea typeface="+mn-ea"/>
                        <a:cs typeface="+mn-cs"/>
                      </a:endParaRPr>
                    </a:p>
                  </a:txBody>
                  <a:tcPr/>
                </a:tc>
                <a:tc>
                  <a:txBody>
                    <a:bodyPr/>
                    <a:lstStyle/>
                    <a:p>
                      <a:endParaRPr lang="en-US" sz="1200" kern="1200" dirty="0">
                        <a:solidFill>
                          <a:srgbClr val="787878"/>
                        </a:solidFill>
                        <a:latin typeface="+mn-lt"/>
                        <a:ea typeface="+mn-ea"/>
                        <a:cs typeface="+mn-cs"/>
                      </a:endParaRPr>
                    </a:p>
                  </a:txBody>
                  <a:tcPr/>
                </a:tc>
                <a:extLst>
                  <a:ext uri="{0D108BD9-81ED-4DB2-BD59-A6C34878D82A}">
                    <a16:rowId xmlns:a16="http://schemas.microsoft.com/office/drawing/2014/main" val="160630218"/>
                  </a:ext>
                </a:extLst>
              </a:tr>
              <a:tr h="274320">
                <a:tc>
                  <a:txBody>
                    <a:bodyPr/>
                    <a:lstStyle/>
                    <a:p>
                      <a:pPr marL="91440"/>
                      <a:r>
                        <a:rPr lang="en-US" sz="1200" dirty="0">
                          <a:solidFill>
                            <a:srgbClr val="787878"/>
                          </a:solidFill>
                        </a:rPr>
                        <a:t>Married</a:t>
                      </a:r>
                    </a:p>
                  </a:txBody>
                  <a:tcPr/>
                </a:tc>
                <a:tc>
                  <a:txBody>
                    <a:bodyPr/>
                    <a:lstStyle/>
                    <a:p>
                      <a:pPr algn="ctr"/>
                      <a:r>
                        <a:rPr lang="en-US" sz="1200" kern="1200" dirty="0">
                          <a:solidFill>
                            <a:srgbClr val="787878"/>
                          </a:solidFill>
                          <a:latin typeface="+mn-lt"/>
                          <a:ea typeface="+mn-ea"/>
                          <a:cs typeface="+mn-cs"/>
                        </a:rPr>
                        <a:t>58%</a:t>
                      </a:r>
                    </a:p>
                  </a:txBody>
                  <a:tcPr anchor="ctr"/>
                </a:tc>
                <a:tc>
                  <a:txBody>
                    <a:bodyPr/>
                    <a:lstStyle/>
                    <a:p>
                      <a:pPr algn="ctr"/>
                      <a:r>
                        <a:rPr lang="en-US" sz="1200" kern="1200" dirty="0">
                          <a:solidFill>
                            <a:srgbClr val="787878"/>
                          </a:solidFill>
                          <a:latin typeface="+mn-lt"/>
                          <a:ea typeface="+mn-ea"/>
                          <a:cs typeface="+mn-cs"/>
                        </a:rPr>
                        <a:t>50%</a:t>
                      </a:r>
                    </a:p>
                  </a:txBody>
                  <a:tcPr anchor="ctr"/>
                </a:tc>
                <a:tc>
                  <a:txBody>
                    <a:bodyPr/>
                    <a:lstStyle/>
                    <a:p>
                      <a:pPr algn="ctr"/>
                      <a:r>
                        <a:rPr lang="en-US" sz="1200" kern="1200" dirty="0">
                          <a:solidFill>
                            <a:srgbClr val="787878"/>
                          </a:solidFill>
                          <a:latin typeface="+mn-lt"/>
                          <a:ea typeface="+mn-ea"/>
                          <a:cs typeface="+mn-cs"/>
                        </a:rPr>
                        <a:t>70%</a:t>
                      </a:r>
                    </a:p>
                  </a:txBody>
                  <a:tcPr anchor="ctr"/>
                </a:tc>
                <a:tc>
                  <a:txBody>
                    <a:bodyPr/>
                    <a:lstStyle/>
                    <a:p>
                      <a:pPr algn="ctr"/>
                      <a:r>
                        <a:rPr lang="en-US" sz="1200" kern="1200" dirty="0">
                          <a:solidFill>
                            <a:srgbClr val="787878"/>
                          </a:solidFill>
                          <a:latin typeface="+mn-lt"/>
                          <a:ea typeface="+mn-ea"/>
                          <a:cs typeface="+mn-cs"/>
                        </a:rPr>
                        <a:t>60%</a:t>
                      </a:r>
                    </a:p>
                  </a:txBody>
                  <a:tcPr anchor="ctr"/>
                </a:tc>
                <a:extLst>
                  <a:ext uri="{0D108BD9-81ED-4DB2-BD59-A6C34878D82A}">
                    <a16:rowId xmlns:a16="http://schemas.microsoft.com/office/drawing/2014/main" val="4218363643"/>
                  </a:ext>
                </a:extLst>
              </a:tr>
              <a:tr h="274320">
                <a:tc>
                  <a:txBody>
                    <a:bodyPr/>
                    <a:lstStyle/>
                    <a:p>
                      <a:pPr marL="91440"/>
                      <a:r>
                        <a:rPr lang="en-US" sz="1200" dirty="0">
                          <a:solidFill>
                            <a:srgbClr val="787878"/>
                          </a:solidFill>
                        </a:rPr>
                        <a:t>Not Married</a:t>
                      </a:r>
                    </a:p>
                  </a:txBody>
                  <a:tcPr/>
                </a:tc>
                <a:tc>
                  <a:txBody>
                    <a:bodyPr/>
                    <a:lstStyle/>
                    <a:p>
                      <a:pPr algn="ctr"/>
                      <a:r>
                        <a:rPr lang="en-US" sz="1200" kern="1200" dirty="0">
                          <a:solidFill>
                            <a:srgbClr val="787878"/>
                          </a:solidFill>
                          <a:latin typeface="+mn-lt"/>
                          <a:ea typeface="+mn-ea"/>
                          <a:cs typeface="+mn-cs"/>
                        </a:rPr>
                        <a:t>42%</a:t>
                      </a:r>
                    </a:p>
                  </a:txBody>
                  <a:tcPr anchor="ctr"/>
                </a:tc>
                <a:tc>
                  <a:txBody>
                    <a:bodyPr/>
                    <a:lstStyle/>
                    <a:p>
                      <a:pPr algn="ctr"/>
                      <a:r>
                        <a:rPr lang="en-US" sz="1200" kern="1200" dirty="0">
                          <a:solidFill>
                            <a:srgbClr val="787878"/>
                          </a:solidFill>
                          <a:latin typeface="+mn-lt"/>
                          <a:ea typeface="+mn-ea"/>
                          <a:cs typeface="+mn-cs"/>
                        </a:rPr>
                        <a:t>50%</a:t>
                      </a:r>
                    </a:p>
                  </a:txBody>
                  <a:tcPr anchor="ctr"/>
                </a:tc>
                <a:tc>
                  <a:txBody>
                    <a:bodyPr/>
                    <a:lstStyle/>
                    <a:p>
                      <a:pPr algn="ctr"/>
                      <a:r>
                        <a:rPr lang="en-US" sz="1200" kern="1200" dirty="0">
                          <a:solidFill>
                            <a:srgbClr val="787878"/>
                          </a:solidFill>
                          <a:latin typeface="+mn-lt"/>
                          <a:ea typeface="+mn-ea"/>
                          <a:cs typeface="+mn-cs"/>
                        </a:rPr>
                        <a:t>30%</a:t>
                      </a:r>
                    </a:p>
                  </a:txBody>
                  <a:tcPr anchor="ctr"/>
                </a:tc>
                <a:tc>
                  <a:txBody>
                    <a:bodyPr/>
                    <a:lstStyle/>
                    <a:p>
                      <a:pPr algn="ctr"/>
                      <a:r>
                        <a:rPr lang="en-US" sz="1200" kern="1200" dirty="0">
                          <a:solidFill>
                            <a:srgbClr val="787878"/>
                          </a:solidFill>
                          <a:latin typeface="+mn-lt"/>
                          <a:ea typeface="+mn-ea"/>
                          <a:cs typeface="+mn-cs"/>
                        </a:rPr>
                        <a:t>40%</a:t>
                      </a:r>
                    </a:p>
                  </a:txBody>
                  <a:tcPr anchor="ctr"/>
                </a:tc>
                <a:extLst>
                  <a:ext uri="{0D108BD9-81ED-4DB2-BD59-A6C34878D82A}">
                    <a16:rowId xmlns:a16="http://schemas.microsoft.com/office/drawing/2014/main" val="477713627"/>
                  </a:ext>
                </a:extLst>
              </a:tr>
              <a:tr h="274320">
                <a:tc>
                  <a:txBody>
                    <a:bodyPr/>
                    <a:lstStyle/>
                    <a:p>
                      <a:pPr marL="0"/>
                      <a:r>
                        <a:rPr lang="en-US" sz="1200" dirty="0">
                          <a:solidFill>
                            <a:srgbClr val="787878"/>
                          </a:solidFill>
                        </a:rPr>
                        <a:t>User/Non-User</a:t>
                      </a:r>
                    </a:p>
                  </a:txBody>
                  <a:tcP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2681063837"/>
                  </a:ext>
                </a:extLst>
              </a:tr>
              <a:tr h="274320">
                <a:tc>
                  <a:txBody>
                    <a:bodyPr/>
                    <a:lstStyle/>
                    <a:p>
                      <a:pPr marL="91440"/>
                      <a:r>
                        <a:rPr lang="en-US" sz="1200" dirty="0">
                          <a:solidFill>
                            <a:srgbClr val="787878"/>
                          </a:solidFill>
                        </a:rPr>
                        <a:t>User</a:t>
                      </a:r>
                    </a:p>
                  </a:txBody>
                  <a:tcP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52%</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b="1" kern="1200" dirty="0">
                          <a:solidFill>
                            <a:srgbClr val="787878"/>
                          </a:solidFill>
                          <a:latin typeface="+mn-lt"/>
                          <a:ea typeface="+mn-ea"/>
                          <a:cs typeface="+mn-cs"/>
                        </a:rPr>
                        <a:t>46%</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20%</a:t>
                      </a: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pPr algn="ctr"/>
                      <a:r>
                        <a:rPr lang="en-US" sz="1200" b="1" i="0" kern="1200" dirty="0">
                          <a:solidFill>
                            <a:srgbClr val="787878"/>
                          </a:solidFill>
                          <a:latin typeface="+mn-lt"/>
                          <a:ea typeface="+mn-ea"/>
                          <a:cs typeface="+mn-cs"/>
                        </a:rPr>
                        <a:t>47%</a:t>
                      </a:r>
                      <a:r>
                        <a:rPr lang="en-US" sz="1200" b="1" i="0" u="none" strike="noStrike" kern="1200" baseline="30000" dirty="0">
                          <a:solidFill>
                            <a:srgbClr val="787878"/>
                          </a:solidFill>
                          <a:effectLst/>
                          <a:latin typeface="+mn-lt"/>
                          <a:ea typeface="+mn-ea"/>
                          <a:cs typeface="+mn-cs"/>
                        </a:rPr>
                        <a:t>C</a:t>
                      </a:r>
                      <a:endParaRPr lang="en-US" sz="1200" b="1" i="0"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3632012182"/>
                  </a:ext>
                </a:extLst>
              </a:tr>
              <a:tr h="274320">
                <a:tc>
                  <a:txBody>
                    <a:bodyPr/>
                    <a:lstStyle/>
                    <a:p>
                      <a:pPr marL="91440"/>
                      <a:r>
                        <a:rPr lang="en-US" sz="1200" dirty="0">
                          <a:solidFill>
                            <a:srgbClr val="787878"/>
                          </a:solidFill>
                        </a:rPr>
                        <a:t>Non-User</a:t>
                      </a:r>
                    </a:p>
                  </a:txBody>
                  <a:tcPr/>
                </a:tc>
                <a:tc>
                  <a:txBody>
                    <a:bodyPr/>
                    <a:lstStyle/>
                    <a:p>
                      <a:pPr algn="ctr"/>
                      <a:r>
                        <a:rPr lang="en-US" sz="1200" kern="1200" dirty="0">
                          <a:solidFill>
                            <a:srgbClr val="787878"/>
                          </a:solidFill>
                          <a:latin typeface="+mn-lt"/>
                          <a:ea typeface="+mn-ea"/>
                          <a:cs typeface="+mn-cs"/>
                        </a:rPr>
                        <a:t>48%</a:t>
                      </a:r>
                    </a:p>
                  </a:txBody>
                  <a:tcPr anchor="ctr">
                    <a:lnT w="12700" cap="flat" cmpd="sng" algn="ctr">
                      <a:solidFill>
                        <a:schemeClr val="tx1"/>
                      </a:solidFill>
                      <a:prstDash val="dash"/>
                      <a:round/>
                      <a:headEnd type="none" w="med" len="med"/>
                      <a:tailEnd type="none" w="med" len="med"/>
                    </a:lnT>
                  </a:tcPr>
                </a:tc>
                <a:tc>
                  <a:txBody>
                    <a:bodyPr/>
                    <a:lstStyle/>
                    <a:p>
                      <a:pPr algn="ctr"/>
                      <a:r>
                        <a:rPr lang="en-US" sz="1200" kern="1200" dirty="0">
                          <a:solidFill>
                            <a:srgbClr val="787878"/>
                          </a:solidFill>
                          <a:latin typeface="+mn-lt"/>
                          <a:ea typeface="+mn-ea"/>
                          <a:cs typeface="+mn-cs"/>
                        </a:rPr>
                        <a:t>54%</a:t>
                      </a:r>
                    </a:p>
                  </a:txBody>
                  <a:tcPr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a:r>
                        <a:rPr lang="en-US" sz="1200" b="1" kern="1200" dirty="0">
                          <a:solidFill>
                            <a:srgbClr val="787878"/>
                          </a:solidFill>
                          <a:latin typeface="+mn-lt"/>
                          <a:ea typeface="+mn-ea"/>
                          <a:cs typeface="+mn-cs"/>
                        </a:rPr>
                        <a:t>80%</a:t>
                      </a:r>
                      <a:r>
                        <a:rPr lang="en-US" sz="1200" b="1" u="none" strike="noStrike" kern="1200" baseline="30000" dirty="0">
                          <a:solidFill>
                            <a:srgbClr val="787878"/>
                          </a:solidFill>
                          <a:effectLst/>
                          <a:latin typeface="+mn-lt"/>
                          <a:ea typeface="+mn-ea"/>
                          <a:cs typeface="+mn-cs"/>
                        </a:rPr>
                        <a:t>ABD</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53%</a:t>
                      </a: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679791434"/>
                  </a:ext>
                </a:extLst>
              </a:tr>
              <a:tr h="274320">
                <a:tc>
                  <a:txBody>
                    <a:bodyPr/>
                    <a:lstStyle/>
                    <a:p>
                      <a:pPr marL="0"/>
                      <a:r>
                        <a:rPr lang="en-US" sz="1200" dirty="0">
                          <a:solidFill>
                            <a:srgbClr val="787878"/>
                          </a:solidFill>
                        </a:rPr>
                        <a:t>Driving Under Influence</a:t>
                      </a:r>
                    </a:p>
                  </a:txBody>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lnT w="12700" cap="flat" cmpd="sng" algn="ctr">
                      <a:solidFill>
                        <a:schemeClr val="tx1"/>
                      </a:solidFill>
                      <a:prstDash val="dash"/>
                      <a:round/>
                      <a:headEnd type="none" w="med" len="med"/>
                      <a:tailEnd type="none" w="med" len="med"/>
                    </a:lnT>
                  </a:tcPr>
                </a:tc>
                <a:tc>
                  <a:txBody>
                    <a:bodyPr/>
                    <a:lstStyle/>
                    <a:p>
                      <a:pPr algn="ctr"/>
                      <a:endParaRPr lang="en-US" sz="1200" kern="1200" dirty="0">
                        <a:solidFill>
                          <a:srgbClr val="787878"/>
                        </a:solidFill>
                        <a:latin typeface="+mn-lt"/>
                        <a:ea typeface="+mn-ea"/>
                        <a:cs typeface="+mn-cs"/>
                      </a:endParaRPr>
                    </a:p>
                  </a:txBody>
                  <a:tcPr anchor="ctr"/>
                </a:tc>
                <a:extLst>
                  <a:ext uri="{0D108BD9-81ED-4DB2-BD59-A6C34878D82A}">
                    <a16:rowId xmlns:a16="http://schemas.microsoft.com/office/drawing/2014/main" val="1955786349"/>
                  </a:ext>
                </a:extLst>
              </a:tr>
              <a:tr h="274320">
                <a:tc>
                  <a:txBody>
                    <a:bodyPr/>
                    <a:lstStyle/>
                    <a:p>
                      <a:pPr marL="91440"/>
                      <a:r>
                        <a:rPr lang="en-US" sz="1200" dirty="0">
                          <a:solidFill>
                            <a:srgbClr val="787878"/>
                          </a:solidFill>
                        </a:rPr>
                        <a:t>At least once a month</a:t>
                      </a:r>
                    </a:p>
                  </a:txBody>
                  <a:tcPr/>
                </a:tc>
                <a:tc>
                  <a:txBody>
                    <a:bodyPr/>
                    <a:lstStyle/>
                    <a:p>
                      <a:pPr algn="ctr"/>
                      <a:r>
                        <a:rPr lang="en-US" sz="1200" kern="1200" dirty="0">
                          <a:solidFill>
                            <a:srgbClr val="787878"/>
                          </a:solidFill>
                          <a:latin typeface="+mn-lt"/>
                          <a:ea typeface="+mn-ea"/>
                          <a:cs typeface="+mn-cs"/>
                        </a:rPr>
                        <a:t>9%</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29%</a:t>
                      </a:r>
                      <a:r>
                        <a:rPr lang="en-US" sz="1200" b="1" u="none" strike="noStrike" kern="1200" baseline="30000" dirty="0">
                          <a:solidFill>
                            <a:srgbClr val="787878"/>
                          </a:solidFill>
                          <a:effectLst/>
                          <a:latin typeface="+mn-lt"/>
                          <a:ea typeface="+mn-ea"/>
                          <a:cs typeface="+mn-cs"/>
                        </a:rPr>
                        <a:t>ACD</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4%</a:t>
                      </a:r>
                    </a:p>
                  </a:txBody>
                  <a:tcPr anchor="ctr">
                    <a:lnL w="12700" cap="flat" cmpd="sng" algn="ctr">
                      <a:solidFill>
                        <a:schemeClr val="tx1"/>
                      </a:solidFill>
                      <a:prstDash val="dash"/>
                      <a:round/>
                      <a:headEnd type="none" w="med" len="med"/>
                      <a:tailEnd type="none" w="med" len="med"/>
                    </a:lnL>
                  </a:tcPr>
                </a:tc>
                <a:tc>
                  <a:txBody>
                    <a:bodyPr/>
                    <a:lstStyle/>
                    <a:p>
                      <a:pPr algn="ctr"/>
                      <a:r>
                        <a:rPr lang="en-US" sz="1200" kern="1200" dirty="0">
                          <a:solidFill>
                            <a:srgbClr val="787878"/>
                          </a:solidFill>
                          <a:latin typeface="+mn-lt"/>
                          <a:ea typeface="+mn-ea"/>
                          <a:cs typeface="+mn-cs"/>
                        </a:rPr>
                        <a:t>11%</a:t>
                      </a:r>
                    </a:p>
                  </a:txBody>
                  <a:tcPr anchor="ctr"/>
                </a:tc>
                <a:extLst>
                  <a:ext uri="{0D108BD9-81ED-4DB2-BD59-A6C34878D82A}">
                    <a16:rowId xmlns:a16="http://schemas.microsoft.com/office/drawing/2014/main" val="4141675288"/>
                  </a:ext>
                </a:extLst>
              </a:tr>
              <a:tr h="274320">
                <a:tc>
                  <a:txBody>
                    <a:bodyPr/>
                    <a:lstStyle/>
                    <a:p>
                      <a:pPr marL="91440"/>
                      <a:r>
                        <a:rPr lang="en-US" sz="1200" dirty="0">
                          <a:solidFill>
                            <a:srgbClr val="787878"/>
                          </a:solidFill>
                        </a:rPr>
                        <a:t>Less often</a:t>
                      </a:r>
                    </a:p>
                  </a:txBody>
                  <a:tcPr/>
                </a:tc>
                <a:tc>
                  <a:txBody>
                    <a:bodyPr/>
                    <a:lstStyle/>
                    <a:p>
                      <a:pPr algn="ctr"/>
                      <a:r>
                        <a:rPr lang="en-US" sz="1200" kern="1200" dirty="0">
                          <a:solidFill>
                            <a:srgbClr val="787878"/>
                          </a:solidFill>
                          <a:latin typeface="+mn-lt"/>
                          <a:ea typeface="+mn-ea"/>
                          <a:cs typeface="+mn-cs"/>
                        </a:rPr>
                        <a:t>5%</a:t>
                      </a:r>
                    </a:p>
                  </a:txBody>
                  <a:tcPr anchor="ctr"/>
                </a:tc>
                <a:tc>
                  <a:txBody>
                    <a:bodyPr/>
                    <a:lstStyle/>
                    <a:p>
                      <a:pPr algn="ctr"/>
                      <a:r>
                        <a:rPr lang="en-US" sz="1200" kern="1200" dirty="0">
                          <a:solidFill>
                            <a:srgbClr val="787878"/>
                          </a:solidFill>
                          <a:latin typeface="+mn-lt"/>
                          <a:ea typeface="+mn-ea"/>
                          <a:cs typeface="+mn-cs"/>
                        </a:rPr>
                        <a:t>*</a:t>
                      </a:r>
                    </a:p>
                  </a:txBody>
                  <a:tcPr anchor="ctr">
                    <a:lnT w="12700" cap="flat" cmpd="sng" algn="ctr">
                      <a:solidFill>
                        <a:schemeClr val="tx1"/>
                      </a:solidFill>
                      <a:prstDash val="dash"/>
                      <a:round/>
                      <a:headEnd type="none" w="med" len="med"/>
                      <a:tailEnd type="none" w="med" len="med"/>
                    </a:lnT>
                  </a:tcPr>
                </a:tc>
                <a:tc>
                  <a:txBody>
                    <a:bodyPr/>
                    <a:lstStyle/>
                    <a:p>
                      <a:pPr algn="ctr"/>
                      <a:r>
                        <a:rPr lang="en-US" sz="1200" kern="1200" dirty="0">
                          <a:solidFill>
                            <a:srgbClr val="787878"/>
                          </a:solidFill>
                          <a:latin typeface="+mn-lt"/>
                          <a:ea typeface="+mn-ea"/>
                          <a:cs typeface="+mn-cs"/>
                        </a:rPr>
                        <a:t>6%</a:t>
                      </a:r>
                    </a:p>
                  </a:txBody>
                  <a:tcPr anchor="ctr"/>
                </a:tc>
                <a:tc>
                  <a:txBody>
                    <a:bodyPr/>
                    <a:lstStyle/>
                    <a:p>
                      <a:pPr algn="ctr"/>
                      <a:r>
                        <a:rPr lang="en-US" sz="1200" kern="1200" dirty="0">
                          <a:solidFill>
                            <a:srgbClr val="787878"/>
                          </a:solidFill>
                          <a:latin typeface="+mn-lt"/>
                          <a:ea typeface="+mn-ea"/>
                          <a:cs typeface="+mn-cs"/>
                        </a:rPr>
                        <a:t>5%</a:t>
                      </a:r>
                    </a:p>
                  </a:txBody>
                  <a:tcPr anchor="ctr"/>
                </a:tc>
                <a:extLst>
                  <a:ext uri="{0D108BD9-81ED-4DB2-BD59-A6C34878D82A}">
                    <a16:rowId xmlns:a16="http://schemas.microsoft.com/office/drawing/2014/main" val="1965247889"/>
                  </a:ext>
                </a:extLst>
              </a:tr>
              <a:tr h="274320">
                <a:tc>
                  <a:txBody>
                    <a:bodyPr/>
                    <a:lstStyle/>
                    <a:p>
                      <a:pPr marL="91440"/>
                      <a:r>
                        <a:rPr lang="en-US" sz="1200" dirty="0">
                          <a:solidFill>
                            <a:srgbClr val="787878"/>
                          </a:solidFill>
                        </a:rPr>
                        <a:t>Never</a:t>
                      </a:r>
                    </a:p>
                  </a:txBody>
                  <a:tcPr/>
                </a:tc>
                <a:tc>
                  <a:txBody>
                    <a:bodyPr/>
                    <a:lstStyle/>
                    <a:p>
                      <a:pPr algn="ctr"/>
                      <a:r>
                        <a:rPr lang="en-US" sz="1200" kern="1200" dirty="0">
                          <a:solidFill>
                            <a:srgbClr val="787878"/>
                          </a:solidFill>
                          <a:latin typeface="+mn-lt"/>
                          <a:ea typeface="+mn-ea"/>
                          <a:cs typeface="+mn-cs"/>
                        </a:rPr>
                        <a:t>86%</a:t>
                      </a:r>
                    </a:p>
                  </a:txBody>
                  <a:tcPr anchor="ctr"/>
                </a:tc>
                <a:tc>
                  <a:txBody>
                    <a:bodyPr/>
                    <a:lstStyle/>
                    <a:p>
                      <a:pPr algn="ctr"/>
                      <a:r>
                        <a:rPr lang="en-US" sz="1200" kern="1200" dirty="0">
                          <a:solidFill>
                            <a:srgbClr val="787878"/>
                          </a:solidFill>
                          <a:latin typeface="+mn-lt"/>
                          <a:ea typeface="+mn-ea"/>
                          <a:cs typeface="+mn-cs"/>
                        </a:rPr>
                        <a:t>70%</a:t>
                      </a:r>
                    </a:p>
                  </a:txBody>
                  <a:tcPr anchor="ctr"/>
                </a:tc>
                <a:tc>
                  <a:txBody>
                    <a:bodyPr/>
                    <a:lstStyle/>
                    <a:p>
                      <a:pPr algn="ctr"/>
                      <a:r>
                        <a:rPr lang="en-US" sz="1200" kern="1200" dirty="0">
                          <a:solidFill>
                            <a:srgbClr val="787878"/>
                          </a:solidFill>
                          <a:latin typeface="+mn-lt"/>
                          <a:ea typeface="+mn-ea"/>
                          <a:cs typeface="+mn-cs"/>
                        </a:rPr>
                        <a:t>90%</a:t>
                      </a:r>
                    </a:p>
                  </a:txBody>
                  <a:tcPr anchor="ctr"/>
                </a:tc>
                <a:tc>
                  <a:txBody>
                    <a:bodyPr/>
                    <a:lstStyle/>
                    <a:p>
                      <a:pPr algn="ctr"/>
                      <a:r>
                        <a:rPr lang="en-US" sz="1200" kern="1200" dirty="0">
                          <a:solidFill>
                            <a:srgbClr val="787878"/>
                          </a:solidFill>
                          <a:latin typeface="+mn-lt"/>
                          <a:ea typeface="+mn-ea"/>
                          <a:cs typeface="+mn-cs"/>
                        </a:rPr>
                        <a:t>84%</a:t>
                      </a:r>
                    </a:p>
                  </a:txBody>
                  <a:tcPr anchor="ctr"/>
                </a:tc>
                <a:extLst>
                  <a:ext uri="{0D108BD9-81ED-4DB2-BD59-A6C34878D82A}">
                    <a16:rowId xmlns:a16="http://schemas.microsoft.com/office/drawing/2014/main" val="594446566"/>
                  </a:ext>
                </a:extLst>
              </a:tr>
            </a:tbl>
          </a:graphicData>
        </a:graphic>
      </p:graphicFrame>
      <p:sp>
        <p:nvSpPr>
          <p:cNvPr id="7" name="Rectangle 6">
            <a:extLst>
              <a:ext uri="{FF2B5EF4-FFF2-40B4-BE49-F238E27FC236}">
                <a16:creationId xmlns:a16="http://schemas.microsoft.com/office/drawing/2014/main" id="{EBCCBC25-2ACA-306D-A8AB-E9D7F583A936}"/>
              </a:ext>
            </a:extLst>
          </p:cNvPr>
          <p:cNvSpPr/>
          <p:nvPr/>
        </p:nvSpPr>
        <p:spPr>
          <a:xfrm>
            <a:off x="9301942" y="6249869"/>
            <a:ext cx="2890058" cy="215444"/>
          </a:xfrm>
          <a:prstGeom prst="rect">
            <a:avLst/>
          </a:prstGeom>
        </p:spPr>
        <p:txBody>
          <a:bodyPr wrap="square">
            <a:spAutoFit/>
          </a:bodyPr>
          <a:lstStyle/>
          <a:p>
            <a:pPr marL="342900" indent="-342900" fontAlgn="base">
              <a:spcBef>
                <a:spcPct val="0"/>
              </a:spcBef>
              <a:spcAft>
                <a:spcPct val="0"/>
              </a:spcAft>
              <a:tabLst>
                <a:tab pos="346075" algn="l"/>
              </a:tabLst>
            </a:pPr>
            <a:r>
              <a:rPr lang="en-US" sz="800" i="1" dirty="0">
                <a:solidFill>
                  <a:srgbClr val="787878"/>
                </a:solidFill>
                <a:ea typeface="ＭＳ Ｐゴシック" charset="0"/>
                <a:sym typeface="Symbol" pitchFamily="18" charset="2"/>
              </a:rPr>
              <a:t>A/B/C/D Denotes Significance at the 95% confidence level</a:t>
            </a:r>
            <a:endParaRPr lang="en-US" sz="800" i="1" dirty="0">
              <a:solidFill>
                <a:srgbClr val="787878"/>
              </a:solidFill>
              <a:ea typeface="ＭＳ Ｐゴシック" charset="0"/>
            </a:endParaRPr>
          </a:p>
        </p:txBody>
      </p:sp>
      <p:sp>
        <p:nvSpPr>
          <p:cNvPr id="5" name="Rectangle 4">
            <a:extLst>
              <a:ext uri="{FF2B5EF4-FFF2-40B4-BE49-F238E27FC236}">
                <a16:creationId xmlns:a16="http://schemas.microsoft.com/office/drawing/2014/main" id="{F5113801-9698-C164-25F1-3C3651197C68}"/>
              </a:ext>
            </a:extLst>
          </p:cNvPr>
          <p:cNvSpPr/>
          <p:nvPr/>
        </p:nvSpPr>
        <p:spPr>
          <a:xfrm>
            <a:off x="10936246" y="6465313"/>
            <a:ext cx="1141659" cy="215444"/>
          </a:xfrm>
          <a:prstGeom prst="rect">
            <a:avLst/>
          </a:prstGeom>
        </p:spPr>
        <p:txBody>
          <a:bodyPr wrap="none">
            <a:spAutoFit/>
          </a:bodyPr>
          <a:lstStyle/>
          <a:p>
            <a:r>
              <a:rPr lang="en-US" sz="800" baseline="30000" dirty="0">
                <a:solidFill>
                  <a:srgbClr val="787878"/>
                </a:solidFill>
              </a:rPr>
              <a:t>+ </a:t>
            </a:r>
            <a:r>
              <a:rPr lang="en-US" sz="800" i="1" dirty="0">
                <a:solidFill>
                  <a:srgbClr val="787878"/>
                </a:solidFill>
              </a:rPr>
              <a:t>Caution: Small base</a:t>
            </a:r>
          </a:p>
        </p:txBody>
      </p:sp>
      <p:sp>
        <p:nvSpPr>
          <p:cNvPr id="10" name="TextBox 9">
            <a:extLst>
              <a:ext uri="{FF2B5EF4-FFF2-40B4-BE49-F238E27FC236}">
                <a16:creationId xmlns:a16="http://schemas.microsoft.com/office/drawing/2014/main" id="{B24D1A18-C4DF-ED46-4ADB-8972363E20F4}"/>
              </a:ext>
            </a:extLst>
          </p:cNvPr>
          <p:cNvSpPr txBox="1"/>
          <p:nvPr/>
        </p:nvSpPr>
        <p:spPr>
          <a:xfrm>
            <a:off x="8793" y="6631776"/>
            <a:ext cx="10125108" cy="230832"/>
          </a:xfrm>
          <a:prstGeom prst="rect">
            <a:avLst/>
          </a:prstGeom>
          <a:noFill/>
        </p:spPr>
        <p:txBody>
          <a:bodyPr wrap="square" rtlCol="0">
            <a:spAutoFit/>
          </a:bodyPr>
          <a:lstStyle/>
          <a:p>
            <a:r>
              <a:rPr lang="en-US" sz="900" dirty="0">
                <a:solidFill>
                  <a:srgbClr val="787878"/>
                </a:solidFill>
              </a:rPr>
              <a:t>Q23/Q26. If you were to drive after using marijuana, how likely do you think it would be that you would be pulled over for driving under the influence of marijuana? </a:t>
            </a:r>
            <a:r>
              <a:rPr lang="en-US" sz="900" i="1" dirty="0">
                <a:solidFill>
                  <a:srgbClr val="787878"/>
                </a:solidFill>
              </a:rPr>
              <a:t>Base: Total Respondents (n=783)</a:t>
            </a:r>
            <a:endParaRPr lang="en-US" sz="900" dirty="0">
              <a:solidFill>
                <a:srgbClr val="787878"/>
              </a:solidFill>
            </a:endParaRPr>
          </a:p>
        </p:txBody>
      </p:sp>
    </p:spTree>
    <p:extLst>
      <p:ext uri="{BB962C8B-B14F-4D97-AF65-F5344CB8AC3E}">
        <p14:creationId xmlns:p14="http://schemas.microsoft.com/office/powerpoint/2010/main" val="115335476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2012-3C7B-421F-90A4-F3A8F53529BC}"/>
              </a:ext>
            </a:extLst>
          </p:cNvPr>
          <p:cNvSpPr>
            <a:spLocks noGrp="1"/>
          </p:cNvSpPr>
          <p:nvPr>
            <p:ph type="title"/>
          </p:nvPr>
        </p:nvSpPr>
        <p:spPr/>
        <p:txBody>
          <a:bodyPr/>
          <a:lstStyle/>
          <a:p>
            <a:r>
              <a:rPr lang="en-US" sz="2800" dirty="0"/>
              <a:t>Switchers and Solidifiers Driving Profile – Likelihood to be Pulled Over</a:t>
            </a:r>
            <a:endParaRPr lang="en-US" dirty="0"/>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97</a:t>
            </a:fld>
            <a:endParaRPr lang="en-US" dirty="0"/>
          </a:p>
        </p:txBody>
      </p:sp>
      <p:sp>
        <p:nvSpPr>
          <p:cNvPr id="8" name="Content Placeholder 3">
            <a:extLst>
              <a:ext uri="{FF2B5EF4-FFF2-40B4-BE49-F238E27FC236}">
                <a16:creationId xmlns:a16="http://schemas.microsoft.com/office/drawing/2014/main" id="{9ED52408-19AA-42B9-9CA3-3583E522DA3B}"/>
              </a:ext>
            </a:extLst>
          </p:cNvPr>
          <p:cNvSpPr txBox="1">
            <a:spLocks/>
          </p:cNvSpPr>
          <p:nvPr/>
        </p:nvSpPr>
        <p:spPr>
          <a:xfrm>
            <a:off x="178232" y="1459423"/>
            <a:ext cx="11243142" cy="563965"/>
          </a:xfrm>
          <a:prstGeom prst="rect">
            <a:avLst/>
          </a:prstGeom>
        </p:spPr>
        <p:txBody>
          <a:bodyPr anchor="ctr"/>
          <a:lstStyle>
            <a:lvl1pPr marL="0" indent="0" algn="l" defTabSz="914400" rtl="0" eaLnBrk="1" latinLnBrk="0" hangingPunct="1">
              <a:lnSpc>
                <a:spcPct val="90000"/>
              </a:lnSpc>
              <a:spcBef>
                <a:spcPts val="1200"/>
              </a:spcBef>
              <a:buClr>
                <a:schemeClr val="accent1"/>
              </a:buClr>
              <a:buFont typeface="Wingdings" panose="05000000000000000000" pitchFamily="2" charset="2"/>
              <a:buNone/>
              <a:defRPr sz="4000" kern="1200">
                <a:solidFill>
                  <a:schemeClr val="tx1"/>
                </a:solidFill>
                <a:latin typeface="+mn-lt"/>
                <a:ea typeface="+mn-ea"/>
                <a:cs typeface="+mn-cs"/>
              </a:defRPr>
            </a:lvl1pPr>
            <a:lvl2pPr marL="341312" indent="0" algn="l" defTabSz="914400" rtl="0" eaLnBrk="1" latinLnBrk="0" hangingPunct="1">
              <a:lnSpc>
                <a:spcPct val="90000"/>
              </a:lnSpc>
              <a:spcBef>
                <a:spcPts val="250"/>
              </a:spcBef>
              <a:spcAft>
                <a:spcPts val="250"/>
              </a:spcAft>
              <a:buClr>
                <a:schemeClr val="accent1"/>
              </a:buClr>
              <a:buFont typeface="Tw Cen MT" panose="020B0602020104020603" pitchFamily="34" charset="0"/>
              <a:buNone/>
              <a:defRPr sz="4000" kern="1200">
                <a:solidFill>
                  <a:schemeClr val="tx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815975" marR="0" indent="-815975">
              <a:spcBef>
                <a:spcPts val="0"/>
              </a:spcBef>
              <a:spcAft>
                <a:spcPts val="0"/>
              </a:spcAft>
              <a:tabLst>
                <a:tab pos="-1028700" algn="l"/>
                <a:tab pos="-914400" algn="l"/>
                <a:tab pos="-457200" algn="l"/>
                <a:tab pos="181610" algn="l"/>
                <a:tab pos="544195" algn="l"/>
                <a:tab pos="815975" algn="l"/>
                <a:tab pos="914400" algn="l"/>
                <a:tab pos="1186180" algn="l"/>
                <a:tab pos="1458595" algn="l"/>
                <a:tab pos="1730375" algn="l"/>
                <a:tab pos="2002790" algn="l"/>
                <a:tab pos="2274570" algn="l"/>
                <a:tab pos="2546350" algn="l"/>
                <a:tab pos="2818765" algn="l"/>
                <a:tab pos="3090545" algn="l"/>
                <a:tab pos="3362960" algn="l"/>
                <a:tab pos="3634740" algn="l"/>
                <a:tab pos="3906520" algn="l"/>
                <a:tab pos="4178935" algn="l"/>
                <a:tab pos="4450715" algn="l"/>
                <a:tab pos="4723130" algn="l"/>
                <a:tab pos="4994910" algn="l"/>
                <a:tab pos="5266690" algn="l"/>
                <a:tab pos="5539105" algn="l"/>
                <a:tab pos="5810885" algn="l"/>
                <a:tab pos="6083300" algn="l"/>
                <a:tab pos="6355080" algn="l"/>
                <a:tab pos="6626860" algn="l"/>
                <a:tab pos="6899275" algn="l"/>
                <a:tab pos="7171055" algn="l"/>
                <a:tab pos="7443470" algn="l"/>
                <a:tab pos="7715250" algn="l"/>
              </a:tabLst>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7" name="Rectangle 6">
            <a:extLst>
              <a:ext uri="{FF2B5EF4-FFF2-40B4-BE49-F238E27FC236}">
                <a16:creationId xmlns:a16="http://schemas.microsoft.com/office/drawing/2014/main" id="{4D70CA35-F136-BD1C-DCB1-D56C56337D73}"/>
              </a:ext>
            </a:extLst>
          </p:cNvPr>
          <p:cNvSpPr/>
          <p:nvPr/>
        </p:nvSpPr>
        <p:spPr>
          <a:xfrm>
            <a:off x="9301942" y="6221204"/>
            <a:ext cx="2890058" cy="215444"/>
          </a:xfrm>
          <a:prstGeom prst="rect">
            <a:avLst/>
          </a:prstGeom>
        </p:spPr>
        <p:txBody>
          <a:bodyPr wrap="square">
            <a:spAutoFit/>
          </a:bodyPr>
          <a:lstStyle/>
          <a:p>
            <a:pPr marL="342900" indent="-342900" fontAlgn="base">
              <a:spcBef>
                <a:spcPct val="0"/>
              </a:spcBef>
              <a:spcAft>
                <a:spcPct val="0"/>
              </a:spcAft>
              <a:tabLst>
                <a:tab pos="346075" algn="l"/>
              </a:tabLst>
            </a:pPr>
            <a:r>
              <a:rPr lang="en-US" sz="800" i="1" dirty="0">
                <a:solidFill>
                  <a:srgbClr val="787878"/>
                </a:solidFill>
                <a:ea typeface="ＭＳ Ｐゴシック" charset="0"/>
                <a:sym typeface="Symbol" pitchFamily="18" charset="2"/>
              </a:rPr>
              <a:t>A/B/C/D Denotes Significance at the 95% confidence level</a:t>
            </a:r>
            <a:endParaRPr lang="en-US" sz="800" i="1" dirty="0">
              <a:solidFill>
                <a:srgbClr val="787878"/>
              </a:solidFill>
              <a:ea typeface="ＭＳ Ｐゴシック" charset="0"/>
            </a:endParaRPr>
          </a:p>
        </p:txBody>
      </p:sp>
      <p:graphicFrame>
        <p:nvGraphicFramePr>
          <p:cNvPr id="9" name="Table 8">
            <a:extLst>
              <a:ext uri="{FF2B5EF4-FFF2-40B4-BE49-F238E27FC236}">
                <a16:creationId xmlns:a16="http://schemas.microsoft.com/office/drawing/2014/main" id="{617B0800-1376-2B05-E9E6-77A7EA78236D}"/>
              </a:ext>
            </a:extLst>
          </p:cNvPr>
          <p:cNvGraphicFramePr>
            <a:graphicFrameLocks noGrp="1"/>
          </p:cNvGraphicFramePr>
          <p:nvPr/>
        </p:nvGraphicFramePr>
        <p:xfrm>
          <a:off x="3466381" y="112476"/>
          <a:ext cx="8228520" cy="6065922"/>
        </p:xfrm>
        <a:graphic>
          <a:graphicData uri="http://schemas.openxmlformats.org/drawingml/2006/table">
            <a:tbl>
              <a:tblPr firstRow="1" bandRow="1">
                <a:tableStyleId>{5C22544A-7EE6-4342-B048-85BDC9FD1C3A}</a:tableStyleId>
              </a:tblPr>
              <a:tblGrid>
                <a:gridCol w="2018331">
                  <a:extLst>
                    <a:ext uri="{9D8B030D-6E8A-4147-A177-3AD203B41FA5}">
                      <a16:colId xmlns:a16="http://schemas.microsoft.com/office/drawing/2014/main" val="470922696"/>
                    </a:ext>
                  </a:extLst>
                </a:gridCol>
                <a:gridCol w="1341819">
                  <a:extLst>
                    <a:ext uri="{9D8B030D-6E8A-4147-A177-3AD203B41FA5}">
                      <a16:colId xmlns:a16="http://schemas.microsoft.com/office/drawing/2014/main" val="3238096619"/>
                    </a:ext>
                  </a:extLst>
                </a:gridCol>
                <a:gridCol w="1622790">
                  <a:extLst>
                    <a:ext uri="{9D8B030D-6E8A-4147-A177-3AD203B41FA5}">
                      <a16:colId xmlns:a16="http://schemas.microsoft.com/office/drawing/2014/main" val="4247909470"/>
                    </a:ext>
                  </a:extLst>
                </a:gridCol>
                <a:gridCol w="1622790">
                  <a:extLst>
                    <a:ext uri="{9D8B030D-6E8A-4147-A177-3AD203B41FA5}">
                      <a16:colId xmlns:a16="http://schemas.microsoft.com/office/drawing/2014/main" val="4285814932"/>
                    </a:ext>
                  </a:extLst>
                </a:gridCol>
                <a:gridCol w="1622790">
                  <a:extLst>
                    <a:ext uri="{9D8B030D-6E8A-4147-A177-3AD203B41FA5}">
                      <a16:colId xmlns:a16="http://schemas.microsoft.com/office/drawing/2014/main" val="2202348926"/>
                    </a:ext>
                  </a:extLst>
                </a:gridCol>
              </a:tblGrid>
              <a:tr h="274320">
                <a:tc>
                  <a:txBody>
                    <a:bodyPr/>
                    <a:lstStyle/>
                    <a:p>
                      <a:endParaRPr lang="en-US" sz="1200" dirty="0"/>
                    </a:p>
                  </a:txBody>
                  <a:tcPr/>
                </a:tc>
                <a:tc gridSpan="2">
                  <a:txBody>
                    <a:bodyPr/>
                    <a:lstStyle/>
                    <a:p>
                      <a:pPr algn="ctr"/>
                      <a:r>
                        <a:rPr lang="en-US" sz="1200" dirty="0"/>
                        <a:t>Switchers</a:t>
                      </a:r>
                      <a:endParaRPr lang="en-US" sz="1200" b="1" dirty="0"/>
                    </a:p>
                  </a:txBody>
                  <a:tcPr anchor="ctr"/>
                </a:tc>
                <a:tc hMerge="1">
                  <a:txBody>
                    <a:bodyPr/>
                    <a:lstStyle/>
                    <a:p>
                      <a:pPr algn="ctr"/>
                      <a:endParaRPr lang="en-US" sz="1400" b="0" dirty="0"/>
                    </a:p>
                  </a:txBody>
                  <a:tcPr anchor="ctr"/>
                </a:tc>
                <a:tc gridSpan="2">
                  <a:txBody>
                    <a:bodyPr/>
                    <a:lstStyle/>
                    <a:p>
                      <a:pPr algn="ctr"/>
                      <a:r>
                        <a:rPr lang="en-US" sz="1200" dirty="0"/>
                        <a:t>Stayed the Same</a:t>
                      </a:r>
                      <a:endParaRPr lang="en-US" sz="1200" b="1" dirty="0"/>
                    </a:p>
                  </a:txBody>
                  <a:tcPr anchor="ctr"/>
                </a:tc>
                <a:tc hMerge="1">
                  <a:txBody>
                    <a:bodyPr/>
                    <a:lstStyle/>
                    <a:p>
                      <a:pPr algn="ctr"/>
                      <a:endParaRPr lang="en-US" sz="1400" b="0" dirty="0"/>
                    </a:p>
                  </a:txBody>
                  <a:tcPr anchor="ctr"/>
                </a:tc>
                <a:extLst>
                  <a:ext uri="{0D108BD9-81ED-4DB2-BD59-A6C34878D82A}">
                    <a16:rowId xmlns:a16="http://schemas.microsoft.com/office/drawing/2014/main" val="1674542837"/>
                  </a:ext>
                </a:extLst>
              </a:tr>
              <a:tr h="488082">
                <a:tc>
                  <a:txBody>
                    <a:bodyPr/>
                    <a:lstStyle/>
                    <a:p>
                      <a:endParaRPr lang="en-US" sz="1200" dirty="0">
                        <a:solidFill>
                          <a:srgbClr val="787878"/>
                        </a:solidFill>
                      </a:endParaRPr>
                    </a:p>
                  </a:txBody>
                  <a:tcPr/>
                </a:tc>
                <a:tc>
                  <a:txBody>
                    <a:bodyPr/>
                    <a:lstStyle/>
                    <a:p>
                      <a:pPr algn="ctr"/>
                      <a:r>
                        <a:rPr lang="en-US" sz="1200" dirty="0">
                          <a:solidFill>
                            <a:srgbClr val="787878"/>
                          </a:solidFill>
                        </a:rPr>
                        <a:t>More Certain</a:t>
                      </a:r>
                    </a:p>
                    <a:p>
                      <a:pPr algn="ctr"/>
                      <a:r>
                        <a:rPr lang="en-US" sz="1200" dirty="0">
                          <a:solidFill>
                            <a:srgbClr val="787878"/>
                          </a:solidFill>
                        </a:rPr>
                        <a:t>(A)</a:t>
                      </a:r>
                      <a:endParaRPr lang="en-US" sz="1200" b="0" dirty="0">
                        <a:solidFill>
                          <a:srgbClr val="787878"/>
                        </a:solidFill>
                      </a:endParaRPr>
                    </a:p>
                  </a:txBody>
                  <a:tcPr anchor="b"/>
                </a:tc>
                <a:tc>
                  <a:txBody>
                    <a:bodyPr/>
                    <a:lstStyle/>
                    <a:p>
                      <a:pPr algn="ctr"/>
                      <a:r>
                        <a:rPr lang="en-US" sz="1200" dirty="0">
                          <a:solidFill>
                            <a:srgbClr val="787878"/>
                          </a:solidFill>
                        </a:rPr>
                        <a:t>Less Certain</a:t>
                      </a:r>
                    </a:p>
                    <a:p>
                      <a:pPr algn="ctr"/>
                      <a:r>
                        <a:rPr lang="en-US" sz="1200" dirty="0">
                          <a:solidFill>
                            <a:srgbClr val="787878"/>
                          </a:solidFill>
                        </a:rPr>
                        <a:t>(B)</a:t>
                      </a:r>
                      <a:endParaRPr lang="en-US" sz="1200" b="0" dirty="0">
                        <a:solidFill>
                          <a:srgbClr val="787878"/>
                        </a:solidFill>
                      </a:endParaRPr>
                    </a:p>
                  </a:txBody>
                  <a:tcPr anchor="b"/>
                </a:tc>
                <a:tc>
                  <a:txBody>
                    <a:bodyPr/>
                    <a:lstStyle/>
                    <a:p>
                      <a:pPr algn="ctr"/>
                      <a:r>
                        <a:rPr lang="en-US" sz="1200" dirty="0">
                          <a:solidFill>
                            <a:srgbClr val="787878"/>
                          </a:solidFill>
                        </a:rPr>
                        <a:t>Stayed Certainly</a:t>
                      </a:r>
                    </a:p>
                    <a:p>
                      <a:pPr algn="ctr"/>
                      <a:r>
                        <a:rPr lang="en-US" sz="1200" dirty="0">
                          <a:solidFill>
                            <a:srgbClr val="787878"/>
                          </a:solidFill>
                        </a:rPr>
                        <a:t>(C)</a:t>
                      </a:r>
                      <a:endParaRPr lang="en-US" sz="1200" b="0" dirty="0">
                        <a:solidFill>
                          <a:srgbClr val="787878"/>
                        </a:solidFill>
                      </a:endParaRPr>
                    </a:p>
                  </a:txBody>
                  <a:tcPr anchor="b"/>
                </a:tc>
                <a:tc>
                  <a:txBody>
                    <a:bodyPr/>
                    <a:lstStyle/>
                    <a:p>
                      <a:pPr algn="ctr"/>
                      <a:r>
                        <a:rPr lang="en-US" sz="1200" dirty="0">
                          <a:solidFill>
                            <a:srgbClr val="787878"/>
                          </a:solidFill>
                        </a:rPr>
                        <a:t>Stayed Other</a:t>
                      </a:r>
                    </a:p>
                    <a:p>
                      <a:pPr algn="ctr"/>
                      <a:r>
                        <a:rPr lang="en-US" sz="1200" dirty="0">
                          <a:solidFill>
                            <a:srgbClr val="787878"/>
                          </a:solidFill>
                        </a:rPr>
                        <a:t>(D)</a:t>
                      </a:r>
                      <a:endParaRPr lang="en-US" sz="1200" b="0" dirty="0">
                        <a:solidFill>
                          <a:srgbClr val="787878"/>
                        </a:solidFill>
                      </a:endParaRPr>
                    </a:p>
                  </a:txBody>
                  <a:tcPr anchor="b"/>
                </a:tc>
                <a:extLst>
                  <a:ext uri="{0D108BD9-81ED-4DB2-BD59-A6C34878D82A}">
                    <a16:rowId xmlns:a16="http://schemas.microsoft.com/office/drawing/2014/main" val="2369475805"/>
                  </a:ext>
                </a:extLst>
              </a:tr>
              <a:tr h="182880">
                <a:tc>
                  <a:txBody>
                    <a:bodyPr/>
                    <a:lstStyle/>
                    <a:p>
                      <a:endParaRPr lang="en-US" sz="1200" dirty="0">
                        <a:solidFill>
                          <a:srgbClr val="787878"/>
                        </a:solidFill>
                        <a:highlight>
                          <a:srgbClr val="FFFF00"/>
                        </a:highlight>
                      </a:endParaRPr>
                    </a:p>
                  </a:txBody>
                  <a:tcPr anchor="ctr"/>
                </a:tc>
                <a:tc>
                  <a:txBody>
                    <a:bodyPr/>
                    <a:lstStyle/>
                    <a:p>
                      <a:pPr algn="ctr"/>
                      <a:r>
                        <a:rPr lang="en-US" sz="1200" kern="1200" dirty="0">
                          <a:solidFill>
                            <a:srgbClr val="787878"/>
                          </a:solidFill>
                          <a:latin typeface="+mn-lt"/>
                          <a:ea typeface="+mn-ea"/>
                          <a:cs typeface="+mn-cs"/>
                        </a:rPr>
                        <a:t>185</a:t>
                      </a:r>
                    </a:p>
                  </a:txBody>
                  <a:tcPr anchor="ctr"/>
                </a:tc>
                <a:tc>
                  <a:txBody>
                    <a:bodyPr/>
                    <a:lstStyle/>
                    <a:p>
                      <a:pPr algn="ctr"/>
                      <a:r>
                        <a:rPr lang="en-US" sz="1200" kern="1200" dirty="0">
                          <a:solidFill>
                            <a:srgbClr val="787878"/>
                          </a:solidFill>
                          <a:latin typeface="+mn-lt"/>
                          <a:ea typeface="+mn-ea"/>
                          <a:cs typeface="+mn-cs"/>
                        </a:rPr>
                        <a:t>59*</a:t>
                      </a:r>
                    </a:p>
                  </a:txBody>
                  <a:tcPr anchor="ctr"/>
                </a:tc>
                <a:tc>
                  <a:txBody>
                    <a:bodyPr/>
                    <a:lstStyle/>
                    <a:p>
                      <a:pPr algn="ctr"/>
                      <a:r>
                        <a:rPr lang="en-US" sz="1200" kern="1200" dirty="0">
                          <a:solidFill>
                            <a:srgbClr val="787878"/>
                          </a:solidFill>
                          <a:latin typeface="+mn-lt"/>
                          <a:ea typeface="+mn-ea"/>
                          <a:cs typeface="+mn-cs"/>
                        </a:rPr>
                        <a:t>69*</a:t>
                      </a:r>
                    </a:p>
                  </a:txBody>
                  <a:tcPr anchor="ctr"/>
                </a:tc>
                <a:tc>
                  <a:txBody>
                    <a:bodyPr/>
                    <a:lstStyle/>
                    <a:p>
                      <a:pPr algn="ctr"/>
                      <a:r>
                        <a:rPr lang="en-US" sz="1200" kern="1200" dirty="0">
                          <a:solidFill>
                            <a:srgbClr val="787878"/>
                          </a:solidFill>
                          <a:latin typeface="+mn-lt"/>
                          <a:ea typeface="+mn-ea"/>
                          <a:cs typeface="+mn-cs"/>
                        </a:rPr>
                        <a:t>470</a:t>
                      </a:r>
                    </a:p>
                  </a:txBody>
                  <a:tcPr anchor="ctr"/>
                </a:tc>
                <a:extLst>
                  <a:ext uri="{0D108BD9-81ED-4DB2-BD59-A6C34878D82A}">
                    <a16:rowId xmlns:a16="http://schemas.microsoft.com/office/drawing/2014/main" val="1273686569"/>
                  </a:ext>
                </a:extLst>
              </a:tr>
              <a:tr h="182880">
                <a:tc>
                  <a:txBody>
                    <a:bodyPr/>
                    <a:lstStyle/>
                    <a:p>
                      <a:r>
                        <a:rPr lang="en-US" sz="1200" dirty="0">
                          <a:solidFill>
                            <a:srgbClr val="787878"/>
                          </a:solidFill>
                        </a:rPr>
                        <a:t>Type of vehicle</a:t>
                      </a:r>
                    </a:p>
                  </a:txBody>
                  <a:tcPr anchor="ctr"/>
                </a:tc>
                <a:tc>
                  <a:txBody>
                    <a:bodyPr/>
                    <a:lstStyle/>
                    <a:p>
                      <a:pPr algn="ctr"/>
                      <a:endParaRPr lang="en-US" sz="1200" kern="1200" dirty="0">
                        <a:solidFill>
                          <a:srgbClr val="787878"/>
                        </a:solidFill>
                        <a:latin typeface="+mn-lt"/>
                        <a:ea typeface="+mn-ea"/>
                        <a:cs typeface="+mn-cs"/>
                      </a:endParaRPr>
                    </a:p>
                  </a:txBody>
                  <a:tcPr/>
                </a:tc>
                <a:tc>
                  <a:txBody>
                    <a:bodyPr/>
                    <a:lstStyle/>
                    <a:p>
                      <a:pPr algn="ctr"/>
                      <a:endParaRPr lang="en-US" sz="1200" kern="1200" dirty="0">
                        <a:solidFill>
                          <a:srgbClr val="787878"/>
                        </a:solidFill>
                        <a:latin typeface="+mn-lt"/>
                        <a:ea typeface="+mn-ea"/>
                        <a:cs typeface="+mn-cs"/>
                      </a:endParaRPr>
                    </a:p>
                  </a:txBody>
                  <a:tcPr/>
                </a:tc>
                <a:tc>
                  <a:txBody>
                    <a:bodyPr/>
                    <a:lstStyle/>
                    <a:p>
                      <a:pPr algn="ctr"/>
                      <a:endParaRPr lang="en-US" sz="1200" kern="1200" dirty="0">
                        <a:solidFill>
                          <a:srgbClr val="787878"/>
                        </a:solidFill>
                        <a:latin typeface="+mn-lt"/>
                        <a:ea typeface="+mn-ea"/>
                        <a:cs typeface="+mn-cs"/>
                      </a:endParaRPr>
                    </a:p>
                  </a:txBody>
                  <a:tcPr/>
                </a:tc>
                <a:tc>
                  <a:txBody>
                    <a:bodyPr/>
                    <a:lstStyle/>
                    <a:p>
                      <a:pPr algn="ctr"/>
                      <a:endParaRPr lang="en-US" sz="1200" kern="1200" dirty="0">
                        <a:solidFill>
                          <a:srgbClr val="787878"/>
                        </a:solidFill>
                        <a:latin typeface="+mn-lt"/>
                        <a:ea typeface="+mn-ea"/>
                        <a:cs typeface="+mn-cs"/>
                      </a:endParaRPr>
                    </a:p>
                  </a:txBody>
                  <a:tcPr/>
                </a:tc>
                <a:extLst>
                  <a:ext uri="{0D108BD9-81ED-4DB2-BD59-A6C34878D82A}">
                    <a16:rowId xmlns:a16="http://schemas.microsoft.com/office/drawing/2014/main" val="160630218"/>
                  </a:ext>
                </a:extLst>
              </a:tr>
              <a:tr h="182880">
                <a:tc>
                  <a:txBody>
                    <a:bodyPr/>
                    <a:lstStyle/>
                    <a:p>
                      <a:pPr marL="91440"/>
                      <a:r>
                        <a:rPr lang="en-US" sz="1200" dirty="0">
                          <a:solidFill>
                            <a:srgbClr val="787878"/>
                          </a:solidFill>
                        </a:rPr>
                        <a:t>Sedan/Coupe </a:t>
                      </a:r>
                    </a:p>
                  </a:txBody>
                  <a:tcPr anchor="ctr"/>
                </a:tc>
                <a:tc>
                  <a:txBody>
                    <a:bodyPr/>
                    <a:lstStyle/>
                    <a:p>
                      <a:pPr algn="ctr"/>
                      <a:r>
                        <a:rPr lang="en-US" sz="1200" kern="1200" dirty="0">
                          <a:solidFill>
                            <a:srgbClr val="787878"/>
                          </a:solidFill>
                          <a:latin typeface="+mn-lt"/>
                          <a:ea typeface="+mn-ea"/>
                          <a:cs typeface="+mn-cs"/>
                        </a:rPr>
                        <a:t>55%</a:t>
                      </a:r>
                    </a:p>
                  </a:txBody>
                  <a:tcPr/>
                </a:tc>
                <a:tc>
                  <a:txBody>
                    <a:bodyPr/>
                    <a:lstStyle/>
                    <a:p>
                      <a:pPr algn="ctr"/>
                      <a:r>
                        <a:rPr lang="en-US" sz="1200" kern="1200" dirty="0">
                          <a:solidFill>
                            <a:srgbClr val="787878"/>
                          </a:solidFill>
                          <a:latin typeface="+mn-lt"/>
                          <a:ea typeface="+mn-ea"/>
                          <a:cs typeface="+mn-cs"/>
                        </a:rPr>
                        <a:t>55%</a:t>
                      </a:r>
                    </a:p>
                  </a:txBody>
                  <a:tcPr/>
                </a:tc>
                <a:tc>
                  <a:txBody>
                    <a:bodyPr/>
                    <a:lstStyle/>
                    <a:p>
                      <a:pPr algn="ctr"/>
                      <a:r>
                        <a:rPr lang="en-US" sz="1200" kern="1200" dirty="0">
                          <a:solidFill>
                            <a:srgbClr val="787878"/>
                          </a:solidFill>
                          <a:latin typeface="+mn-lt"/>
                          <a:ea typeface="+mn-ea"/>
                          <a:cs typeface="+mn-cs"/>
                        </a:rPr>
                        <a:t>43%</a:t>
                      </a:r>
                    </a:p>
                  </a:txBody>
                  <a:tcPr/>
                </a:tc>
                <a:tc>
                  <a:txBody>
                    <a:bodyPr/>
                    <a:lstStyle/>
                    <a:p>
                      <a:pPr algn="ctr"/>
                      <a:r>
                        <a:rPr lang="en-US" sz="1200" kern="1200" dirty="0">
                          <a:solidFill>
                            <a:srgbClr val="787878"/>
                          </a:solidFill>
                          <a:latin typeface="+mn-lt"/>
                          <a:ea typeface="+mn-ea"/>
                          <a:cs typeface="+mn-cs"/>
                        </a:rPr>
                        <a:t>49%</a:t>
                      </a:r>
                    </a:p>
                  </a:txBody>
                  <a:tcPr/>
                </a:tc>
                <a:extLst>
                  <a:ext uri="{0D108BD9-81ED-4DB2-BD59-A6C34878D82A}">
                    <a16:rowId xmlns:a16="http://schemas.microsoft.com/office/drawing/2014/main" val="3857975356"/>
                  </a:ext>
                </a:extLst>
              </a:tr>
              <a:tr h="182880">
                <a:tc>
                  <a:txBody>
                    <a:bodyPr/>
                    <a:lstStyle/>
                    <a:p>
                      <a:pPr marL="91440"/>
                      <a:r>
                        <a:rPr lang="en-US" sz="1200" dirty="0">
                          <a:solidFill>
                            <a:srgbClr val="787878"/>
                          </a:solidFill>
                        </a:rPr>
                        <a:t>Truck/SUV/Van </a:t>
                      </a:r>
                    </a:p>
                  </a:txBody>
                  <a:tcPr anchor="ctr"/>
                </a:tc>
                <a:tc>
                  <a:txBody>
                    <a:bodyPr/>
                    <a:lstStyle/>
                    <a:p>
                      <a:pPr algn="ctr"/>
                      <a:r>
                        <a:rPr lang="en-US" sz="1200" kern="1200" dirty="0">
                          <a:solidFill>
                            <a:srgbClr val="787878"/>
                          </a:solidFill>
                          <a:latin typeface="+mn-lt"/>
                          <a:ea typeface="+mn-ea"/>
                          <a:cs typeface="+mn-cs"/>
                        </a:rPr>
                        <a:t>39%</a:t>
                      </a:r>
                    </a:p>
                  </a:txBody>
                  <a:tcPr/>
                </a:tc>
                <a:tc>
                  <a:txBody>
                    <a:bodyPr/>
                    <a:lstStyle/>
                    <a:p>
                      <a:pPr algn="ctr"/>
                      <a:r>
                        <a:rPr lang="en-US" sz="1200" kern="1200" dirty="0">
                          <a:solidFill>
                            <a:srgbClr val="787878"/>
                          </a:solidFill>
                          <a:latin typeface="+mn-lt"/>
                          <a:ea typeface="+mn-ea"/>
                          <a:cs typeface="+mn-cs"/>
                        </a:rPr>
                        <a:t>45%</a:t>
                      </a:r>
                    </a:p>
                  </a:txBody>
                  <a:tcPr/>
                </a:tc>
                <a:tc>
                  <a:txBody>
                    <a:bodyPr/>
                    <a:lstStyle/>
                    <a:p>
                      <a:pPr algn="ctr"/>
                      <a:r>
                        <a:rPr lang="en-US" sz="1200" kern="1200" dirty="0">
                          <a:solidFill>
                            <a:srgbClr val="787878"/>
                          </a:solidFill>
                          <a:latin typeface="+mn-lt"/>
                          <a:ea typeface="+mn-ea"/>
                          <a:cs typeface="+mn-cs"/>
                        </a:rPr>
                        <a:t>57%</a:t>
                      </a:r>
                    </a:p>
                  </a:txBody>
                  <a:tcPr/>
                </a:tc>
                <a:tc>
                  <a:txBody>
                    <a:bodyPr/>
                    <a:lstStyle/>
                    <a:p>
                      <a:pPr algn="ctr"/>
                      <a:r>
                        <a:rPr lang="en-US" sz="1200" kern="1200" dirty="0">
                          <a:solidFill>
                            <a:srgbClr val="787878"/>
                          </a:solidFill>
                          <a:latin typeface="+mn-lt"/>
                          <a:ea typeface="+mn-ea"/>
                          <a:cs typeface="+mn-cs"/>
                        </a:rPr>
                        <a:t>48%</a:t>
                      </a:r>
                    </a:p>
                  </a:txBody>
                  <a:tcPr/>
                </a:tc>
                <a:extLst>
                  <a:ext uri="{0D108BD9-81ED-4DB2-BD59-A6C34878D82A}">
                    <a16:rowId xmlns:a16="http://schemas.microsoft.com/office/drawing/2014/main" val="331695328"/>
                  </a:ext>
                </a:extLst>
              </a:tr>
              <a:tr h="182880">
                <a:tc>
                  <a:txBody>
                    <a:bodyPr/>
                    <a:lstStyle/>
                    <a:p>
                      <a:pPr marL="91440"/>
                      <a:r>
                        <a:rPr lang="en-US" sz="1200" dirty="0">
                          <a:solidFill>
                            <a:srgbClr val="787878"/>
                          </a:solidFill>
                        </a:rPr>
                        <a:t>Motorcycle/Other </a:t>
                      </a:r>
                    </a:p>
                  </a:txBody>
                  <a:tcPr anchor="ctr"/>
                </a:tc>
                <a:tc>
                  <a:txBody>
                    <a:bodyPr/>
                    <a:lstStyle/>
                    <a:p>
                      <a:pPr algn="ctr"/>
                      <a:r>
                        <a:rPr lang="en-US" sz="1200" kern="1200" dirty="0">
                          <a:solidFill>
                            <a:srgbClr val="787878"/>
                          </a:solidFill>
                          <a:latin typeface="+mn-lt"/>
                          <a:ea typeface="+mn-ea"/>
                          <a:cs typeface="+mn-cs"/>
                        </a:rPr>
                        <a:t>6%</a:t>
                      </a:r>
                    </a:p>
                  </a:txBody>
                  <a:tcPr anchor="ctr"/>
                </a:tc>
                <a:tc>
                  <a:txBody>
                    <a:bodyPr/>
                    <a:lstStyle/>
                    <a:p>
                      <a:pPr algn="ctr"/>
                      <a:r>
                        <a:rPr lang="en-US" sz="1200" kern="1200" dirty="0">
                          <a:solidFill>
                            <a:srgbClr val="787878"/>
                          </a:solidFill>
                          <a:latin typeface="+mn-lt"/>
                          <a:ea typeface="+mn-ea"/>
                          <a:cs typeface="+mn-cs"/>
                        </a:rPr>
                        <a:t>*</a:t>
                      </a:r>
                    </a:p>
                  </a:txBody>
                  <a:tcPr anchor="ctr"/>
                </a:tc>
                <a:tc>
                  <a:txBody>
                    <a:bodyPr/>
                    <a:lstStyle/>
                    <a:p>
                      <a:pPr algn="ctr"/>
                      <a:r>
                        <a:rPr lang="en-US" sz="1200" kern="1200" dirty="0">
                          <a:solidFill>
                            <a:srgbClr val="787878"/>
                          </a:solidFill>
                          <a:latin typeface="+mn-lt"/>
                          <a:ea typeface="+mn-ea"/>
                          <a:cs typeface="+mn-cs"/>
                        </a:rPr>
                        <a:t>--</a:t>
                      </a:r>
                    </a:p>
                  </a:txBody>
                  <a:tcPr anchor="ctr"/>
                </a:tc>
                <a:tc>
                  <a:txBody>
                    <a:bodyPr/>
                    <a:lstStyle/>
                    <a:p>
                      <a:pPr algn="ctr"/>
                      <a:r>
                        <a:rPr lang="en-US" sz="1200" kern="1200" dirty="0">
                          <a:solidFill>
                            <a:srgbClr val="787878"/>
                          </a:solidFill>
                          <a:latin typeface="+mn-lt"/>
                          <a:ea typeface="+mn-ea"/>
                          <a:cs typeface="+mn-cs"/>
                        </a:rPr>
                        <a:t>3%</a:t>
                      </a:r>
                    </a:p>
                  </a:txBody>
                  <a:tcPr anchor="ctr"/>
                </a:tc>
                <a:extLst>
                  <a:ext uri="{0D108BD9-81ED-4DB2-BD59-A6C34878D82A}">
                    <a16:rowId xmlns:a16="http://schemas.microsoft.com/office/drawing/2014/main" val="4218363643"/>
                  </a:ext>
                </a:extLst>
              </a:tr>
              <a:tr h="182880">
                <a:tc>
                  <a:txBody>
                    <a:bodyPr/>
                    <a:lstStyle/>
                    <a:p>
                      <a:r>
                        <a:rPr lang="en-US" sz="1200" dirty="0">
                          <a:solidFill>
                            <a:srgbClr val="787878"/>
                          </a:solidFill>
                        </a:rPr>
                        <a:t>Driving Between 11PM and 4AM</a:t>
                      </a: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extLst>
                  <a:ext uri="{0D108BD9-81ED-4DB2-BD59-A6C34878D82A}">
                    <a16:rowId xmlns:a16="http://schemas.microsoft.com/office/drawing/2014/main" val="477713627"/>
                  </a:ext>
                </a:extLst>
              </a:tr>
              <a:tr h="182880">
                <a:tc>
                  <a:txBody>
                    <a:bodyPr/>
                    <a:lstStyle/>
                    <a:p>
                      <a:pPr marL="91440"/>
                      <a:r>
                        <a:rPr lang="en-US" sz="1200" dirty="0">
                          <a:solidFill>
                            <a:srgbClr val="787878"/>
                          </a:solidFill>
                        </a:rPr>
                        <a:t>At least once a month</a:t>
                      </a:r>
                    </a:p>
                  </a:txBody>
                  <a:tcPr/>
                </a:tc>
                <a:tc>
                  <a:txBody>
                    <a:bodyPr/>
                    <a:lstStyle/>
                    <a:p>
                      <a:pPr algn="ctr"/>
                      <a:r>
                        <a:rPr lang="en-US" sz="1200" kern="1200" dirty="0">
                          <a:solidFill>
                            <a:srgbClr val="787878"/>
                          </a:solidFill>
                          <a:latin typeface="+mn-lt"/>
                          <a:ea typeface="+mn-ea"/>
                          <a:cs typeface="+mn-cs"/>
                        </a:rPr>
                        <a:t>34%</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54%</a:t>
                      </a:r>
                      <a:r>
                        <a:rPr lang="en-US" sz="1200" b="1" u="none" strike="noStrike" kern="1200" baseline="30000" dirty="0">
                          <a:solidFill>
                            <a:srgbClr val="787878"/>
                          </a:solidFill>
                          <a:effectLst/>
                          <a:latin typeface="+mn-lt"/>
                          <a:ea typeface="+mn-ea"/>
                          <a:cs typeface="+mn-cs"/>
                        </a:rPr>
                        <a:t>D</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32%</a:t>
                      </a:r>
                    </a:p>
                  </a:txBody>
                  <a:tcPr anchor="ctr">
                    <a:lnL w="12700" cap="flat" cmpd="sng" algn="ctr">
                      <a:solidFill>
                        <a:schemeClr val="tx1"/>
                      </a:solidFill>
                      <a:prstDash val="dash"/>
                      <a:round/>
                      <a:headEnd type="none" w="med" len="med"/>
                      <a:tailEnd type="none" w="med" len="med"/>
                    </a:lnL>
                  </a:tcPr>
                </a:tc>
                <a:tc>
                  <a:txBody>
                    <a:bodyPr/>
                    <a:lstStyle/>
                    <a:p>
                      <a:pPr algn="ctr"/>
                      <a:r>
                        <a:rPr lang="en-US" sz="1200" kern="1200" dirty="0">
                          <a:solidFill>
                            <a:srgbClr val="787878"/>
                          </a:solidFill>
                          <a:latin typeface="+mn-lt"/>
                          <a:ea typeface="+mn-ea"/>
                          <a:cs typeface="+mn-cs"/>
                        </a:rPr>
                        <a:t>29%</a:t>
                      </a:r>
                    </a:p>
                  </a:txBody>
                  <a:tcPr anchor="ctr"/>
                </a:tc>
                <a:extLst>
                  <a:ext uri="{0D108BD9-81ED-4DB2-BD59-A6C34878D82A}">
                    <a16:rowId xmlns:a16="http://schemas.microsoft.com/office/drawing/2014/main" val="3717792709"/>
                  </a:ext>
                </a:extLst>
              </a:tr>
              <a:tr h="182880">
                <a:tc>
                  <a:txBody>
                    <a:bodyPr/>
                    <a:lstStyle/>
                    <a:p>
                      <a:pPr marL="91440"/>
                      <a:r>
                        <a:rPr lang="en-US" sz="1200" dirty="0">
                          <a:solidFill>
                            <a:srgbClr val="787878"/>
                          </a:solidFill>
                        </a:rPr>
                        <a:t>Less often</a:t>
                      </a:r>
                    </a:p>
                  </a:txBody>
                  <a:tcPr/>
                </a:tc>
                <a:tc>
                  <a:txBody>
                    <a:bodyPr/>
                    <a:lstStyle/>
                    <a:p>
                      <a:pPr algn="ctr"/>
                      <a:r>
                        <a:rPr lang="en-US" sz="1200" kern="1200" dirty="0">
                          <a:solidFill>
                            <a:srgbClr val="787878"/>
                          </a:solidFill>
                          <a:latin typeface="+mn-lt"/>
                          <a:ea typeface="+mn-ea"/>
                          <a:cs typeface="+mn-cs"/>
                        </a:rPr>
                        <a:t>34%</a:t>
                      </a:r>
                    </a:p>
                  </a:txBody>
                  <a:tcPr anchor="ctr"/>
                </a:tc>
                <a:tc>
                  <a:txBody>
                    <a:bodyPr/>
                    <a:lstStyle/>
                    <a:p>
                      <a:pPr algn="ctr"/>
                      <a:r>
                        <a:rPr lang="en-US" sz="1200" kern="1200" dirty="0">
                          <a:solidFill>
                            <a:srgbClr val="787878"/>
                          </a:solidFill>
                          <a:latin typeface="+mn-lt"/>
                          <a:ea typeface="+mn-ea"/>
                          <a:cs typeface="+mn-cs"/>
                        </a:rPr>
                        <a:t>22%</a:t>
                      </a:r>
                    </a:p>
                  </a:txBody>
                  <a:tcPr anchor="ctr">
                    <a:lnT w="12700" cap="flat" cmpd="sng" algn="ctr">
                      <a:solidFill>
                        <a:schemeClr val="tx1"/>
                      </a:solidFill>
                      <a:prstDash val="dash"/>
                      <a:round/>
                      <a:headEnd type="none" w="med" len="med"/>
                      <a:tailEnd type="none" w="med" len="med"/>
                    </a:lnT>
                  </a:tcPr>
                </a:tc>
                <a:tc>
                  <a:txBody>
                    <a:bodyPr/>
                    <a:lstStyle/>
                    <a:p>
                      <a:pPr algn="ctr"/>
                      <a:r>
                        <a:rPr lang="en-US" sz="1200" kern="1200" dirty="0">
                          <a:solidFill>
                            <a:srgbClr val="787878"/>
                          </a:solidFill>
                          <a:latin typeface="+mn-lt"/>
                          <a:ea typeface="+mn-ea"/>
                          <a:cs typeface="+mn-cs"/>
                        </a:rPr>
                        <a:t>22%</a:t>
                      </a:r>
                    </a:p>
                  </a:txBody>
                  <a:tcPr anchor="ctr"/>
                </a:tc>
                <a:tc>
                  <a:txBody>
                    <a:bodyPr/>
                    <a:lstStyle/>
                    <a:p>
                      <a:pPr algn="ctr"/>
                      <a:r>
                        <a:rPr lang="en-US" sz="1200" kern="1200" dirty="0">
                          <a:solidFill>
                            <a:srgbClr val="787878"/>
                          </a:solidFill>
                          <a:latin typeface="+mn-lt"/>
                          <a:ea typeface="+mn-ea"/>
                          <a:cs typeface="+mn-cs"/>
                        </a:rPr>
                        <a:t>34%</a:t>
                      </a:r>
                    </a:p>
                  </a:txBody>
                  <a:tcPr anchor="ctr"/>
                </a:tc>
                <a:extLst>
                  <a:ext uri="{0D108BD9-81ED-4DB2-BD59-A6C34878D82A}">
                    <a16:rowId xmlns:a16="http://schemas.microsoft.com/office/drawing/2014/main" val="3312048126"/>
                  </a:ext>
                </a:extLst>
              </a:tr>
              <a:tr h="182880">
                <a:tc>
                  <a:txBody>
                    <a:bodyPr/>
                    <a:lstStyle/>
                    <a:p>
                      <a:pPr marL="91440"/>
                      <a:r>
                        <a:rPr lang="en-US" sz="1200" dirty="0">
                          <a:solidFill>
                            <a:srgbClr val="787878"/>
                          </a:solidFill>
                        </a:rPr>
                        <a:t>Never</a:t>
                      </a:r>
                    </a:p>
                  </a:txBody>
                  <a:tcPr/>
                </a:tc>
                <a:tc>
                  <a:txBody>
                    <a:bodyPr/>
                    <a:lstStyle/>
                    <a:p>
                      <a:pPr algn="ctr"/>
                      <a:r>
                        <a:rPr lang="en-US" sz="1200" kern="1200" dirty="0">
                          <a:solidFill>
                            <a:srgbClr val="787878"/>
                          </a:solidFill>
                          <a:latin typeface="+mn-lt"/>
                          <a:ea typeface="+mn-ea"/>
                          <a:cs typeface="+mn-cs"/>
                        </a:rPr>
                        <a:t>32%</a:t>
                      </a:r>
                    </a:p>
                  </a:txBody>
                  <a:tcPr anchor="ctr"/>
                </a:tc>
                <a:tc>
                  <a:txBody>
                    <a:bodyPr/>
                    <a:lstStyle/>
                    <a:p>
                      <a:pPr algn="ctr"/>
                      <a:r>
                        <a:rPr lang="en-US" sz="1200" kern="1200" dirty="0">
                          <a:solidFill>
                            <a:srgbClr val="787878"/>
                          </a:solidFill>
                          <a:latin typeface="+mn-lt"/>
                          <a:ea typeface="+mn-ea"/>
                          <a:cs typeface="+mn-cs"/>
                        </a:rPr>
                        <a:t>24%</a:t>
                      </a:r>
                    </a:p>
                  </a:txBody>
                  <a:tcPr anchor="ctr"/>
                </a:tc>
                <a:tc>
                  <a:txBody>
                    <a:bodyPr/>
                    <a:lstStyle/>
                    <a:p>
                      <a:pPr algn="ctr"/>
                      <a:r>
                        <a:rPr lang="en-US" sz="1200" kern="1200" dirty="0">
                          <a:solidFill>
                            <a:srgbClr val="787878"/>
                          </a:solidFill>
                          <a:latin typeface="+mn-lt"/>
                          <a:ea typeface="+mn-ea"/>
                          <a:cs typeface="+mn-cs"/>
                        </a:rPr>
                        <a:t>46%</a:t>
                      </a:r>
                    </a:p>
                  </a:txBody>
                  <a:tcPr anchor="ctr"/>
                </a:tc>
                <a:tc>
                  <a:txBody>
                    <a:bodyPr/>
                    <a:lstStyle/>
                    <a:p>
                      <a:pPr algn="ctr"/>
                      <a:r>
                        <a:rPr lang="en-US" sz="1200" kern="1200" dirty="0">
                          <a:solidFill>
                            <a:srgbClr val="787878"/>
                          </a:solidFill>
                          <a:latin typeface="+mn-lt"/>
                          <a:ea typeface="+mn-ea"/>
                          <a:cs typeface="+mn-cs"/>
                        </a:rPr>
                        <a:t>37%</a:t>
                      </a:r>
                    </a:p>
                  </a:txBody>
                  <a:tcPr anchor="ctr"/>
                </a:tc>
                <a:extLst>
                  <a:ext uri="{0D108BD9-81ED-4DB2-BD59-A6C34878D82A}">
                    <a16:rowId xmlns:a16="http://schemas.microsoft.com/office/drawing/2014/main" val="1779336377"/>
                  </a:ext>
                </a:extLst>
              </a:tr>
              <a:tr h="182880">
                <a:tc>
                  <a:txBody>
                    <a:bodyPr/>
                    <a:lstStyle/>
                    <a:p>
                      <a:r>
                        <a:rPr lang="en-US" sz="1200" dirty="0">
                          <a:solidFill>
                            <a:srgbClr val="787878"/>
                          </a:solidFill>
                        </a:rPr>
                        <a:t>Citation Past Year</a:t>
                      </a:r>
                    </a:p>
                  </a:txBody>
                  <a:tcPr anchor="ct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tc>
                <a:extLst>
                  <a:ext uri="{0D108BD9-81ED-4DB2-BD59-A6C34878D82A}">
                    <a16:rowId xmlns:a16="http://schemas.microsoft.com/office/drawing/2014/main" val="2681063837"/>
                  </a:ext>
                </a:extLst>
              </a:tr>
              <a:tr h="182880">
                <a:tc>
                  <a:txBody>
                    <a:bodyPr/>
                    <a:lstStyle/>
                    <a:p>
                      <a:pPr marL="91440"/>
                      <a:r>
                        <a:rPr lang="en-US" sz="1200" dirty="0">
                          <a:solidFill>
                            <a:srgbClr val="787878"/>
                          </a:solidFill>
                        </a:rPr>
                        <a:t>Yes </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13%</a:t>
                      </a:r>
                      <a:r>
                        <a:rPr lang="en-US" sz="1200" b="1" u="none" strike="noStrike" kern="1200" baseline="30000" dirty="0">
                          <a:solidFill>
                            <a:srgbClr val="787878"/>
                          </a:solidFill>
                          <a:effectLst/>
                          <a:latin typeface="+mn-lt"/>
                          <a:ea typeface="+mn-ea"/>
                          <a:cs typeface="+mn-cs"/>
                        </a:rPr>
                        <a:t>D</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10%</a:t>
                      </a: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13%</a:t>
                      </a:r>
                      <a:r>
                        <a:rPr lang="en-US" sz="1200" b="1" u="none" strike="noStrike" kern="1200" baseline="30000" dirty="0">
                          <a:solidFill>
                            <a:srgbClr val="787878"/>
                          </a:solidFill>
                          <a:effectLst/>
                          <a:latin typeface="+mn-lt"/>
                          <a:ea typeface="+mn-ea"/>
                          <a:cs typeface="+mn-cs"/>
                        </a:rPr>
                        <a:t>D</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5%</a:t>
                      </a:r>
                    </a:p>
                  </a:txBody>
                  <a:tcPr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3632012182"/>
                  </a:ext>
                </a:extLst>
              </a:tr>
              <a:tr h="182880">
                <a:tc>
                  <a:txBody>
                    <a:bodyPr/>
                    <a:lstStyle/>
                    <a:p>
                      <a:pPr marL="91440"/>
                      <a:r>
                        <a:rPr lang="en-US" sz="1200" dirty="0">
                          <a:solidFill>
                            <a:srgbClr val="787878"/>
                          </a:solidFill>
                        </a:rPr>
                        <a:t>No</a:t>
                      </a:r>
                    </a:p>
                  </a:txBody>
                  <a:tcPr anchor="ctr"/>
                </a:tc>
                <a:tc>
                  <a:txBody>
                    <a:bodyPr/>
                    <a:lstStyle/>
                    <a:p>
                      <a:pPr algn="ctr"/>
                      <a:r>
                        <a:rPr lang="en-US" sz="1200" kern="1200" dirty="0">
                          <a:solidFill>
                            <a:srgbClr val="787878"/>
                          </a:solidFill>
                          <a:latin typeface="+mn-lt"/>
                          <a:ea typeface="+mn-ea"/>
                          <a:cs typeface="+mn-cs"/>
                        </a:rPr>
                        <a:t>87%</a:t>
                      </a:r>
                    </a:p>
                  </a:txBody>
                  <a:tcPr anchor="ctr">
                    <a:lnT w="12700" cap="flat" cmpd="sng" algn="ctr">
                      <a:solidFill>
                        <a:schemeClr val="tx1"/>
                      </a:solidFill>
                      <a:prstDash val="dash"/>
                      <a:round/>
                      <a:headEnd type="none" w="med" len="med"/>
                      <a:tailEnd type="none" w="med" len="med"/>
                    </a:lnT>
                  </a:tcPr>
                </a:tc>
                <a:tc>
                  <a:txBody>
                    <a:bodyPr/>
                    <a:lstStyle/>
                    <a:p>
                      <a:pPr algn="ctr"/>
                      <a:r>
                        <a:rPr lang="en-US" sz="1200" kern="1200" dirty="0">
                          <a:solidFill>
                            <a:srgbClr val="787878"/>
                          </a:solidFill>
                          <a:latin typeface="+mn-lt"/>
                          <a:ea typeface="+mn-ea"/>
                          <a:cs typeface="+mn-cs"/>
                        </a:rPr>
                        <a:t>90%</a:t>
                      </a:r>
                    </a:p>
                  </a:txBody>
                  <a:tcPr anchor="ctr"/>
                </a:tc>
                <a:tc>
                  <a:txBody>
                    <a:bodyPr/>
                    <a:lstStyle/>
                    <a:p>
                      <a:pPr algn="ctr"/>
                      <a:r>
                        <a:rPr lang="en-US" sz="1200" kern="1200" dirty="0">
                          <a:solidFill>
                            <a:srgbClr val="787878"/>
                          </a:solidFill>
                          <a:latin typeface="+mn-lt"/>
                          <a:ea typeface="+mn-ea"/>
                          <a:cs typeface="+mn-cs"/>
                        </a:rPr>
                        <a:t>87%</a:t>
                      </a:r>
                    </a:p>
                  </a:txBody>
                  <a:tcPr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a:r>
                        <a:rPr lang="en-US" sz="1200" b="1" kern="1200" dirty="0">
                          <a:solidFill>
                            <a:srgbClr val="787878"/>
                          </a:solidFill>
                          <a:latin typeface="+mn-lt"/>
                          <a:ea typeface="+mn-ea"/>
                          <a:cs typeface="+mn-cs"/>
                        </a:rPr>
                        <a:t>95%</a:t>
                      </a:r>
                      <a:r>
                        <a:rPr lang="en-US" sz="1200" b="1" u="none" strike="noStrike" kern="1200" baseline="30000" dirty="0">
                          <a:solidFill>
                            <a:srgbClr val="787878"/>
                          </a:solidFill>
                          <a:effectLst/>
                          <a:latin typeface="+mn-lt"/>
                          <a:ea typeface="+mn-ea"/>
                          <a:cs typeface="+mn-cs"/>
                        </a:rPr>
                        <a:t>AC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679791434"/>
                  </a:ext>
                </a:extLst>
              </a:tr>
              <a:tr h="182880">
                <a:tc>
                  <a:txBody>
                    <a:bodyPr/>
                    <a:lstStyle/>
                    <a:p>
                      <a:r>
                        <a:rPr lang="en-US" sz="1200" dirty="0">
                          <a:solidFill>
                            <a:srgbClr val="787878"/>
                          </a:solidFill>
                        </a:rPr>
                        <a:t>Crash Past Year</a:t>
                      </a: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1955786349"/>
                  </a:ext>
                </a:extLst>
              </a:tr>
              <a:tr h="182880">
                <a:tc>
                  <a:txBody>
                    <a:bodyPr/>
                    <a:lstStyle/>
                    <a:p>
                      <a:pPr marL="91440"/>
                      <a:r>
                        <a:rPr lang="en-US" sz="1200" dirty="0">
                          <a:solidFill>
                            <a:srgbClr val="787878"/>
                          </a:solidFill>
                        </a:rPr>
                        <a:t>Yes</a:t>
                      </a:r>
                    </a:p>
                  </a:txBody>
                  <a:tcPr anchor="ctr"/>
                </a:tc>
                <a:tc>
                  <a:txBody>
                    <a:bodyPr/>
                    <a:lstStyle/>
                    <a:p>
                      <a:pPr algn="ctr"/>
                      <a:r>
                        <a:rPr lang="en-US" sz="1200" kern="1200" dirty="0">
                          <a:solidFill>
                            <a:srgbClr val="787878"/>
                          </a:solidFill>
                          <a:latin typeface="+mn-lt"/>
                          <a:ea typeface="+mn-ea"/>
                          <a:cs typeface="+mn-cs"/>
                        </a:rPr>
                        <a:t>7%</a:t>
                      </a:r>
                    </a:p>
                  </a:txBody>
                  <a:tcPr anchor="ctr">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5%</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20%</a:t>
                      </a:r>
                      <a:r>
                        <a:rPr lang="en-US" sz="1200" b="1" u="none" strike="noStrike" kern="1200" baseline="30000" dirty="0">
                          <a:solidFill>
                            <a:srgbClr val="787878"/>
                          </a:solidFill>
                          <a:effectLst/>
                          <a:latin typeface="+mn-lt"/>
                          <a:ea typeface="+mn-ea"/>
                          <a:cs typeface="+mn-cs"/>
                        </a:rPr>
                        <a:t>AD</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4%</a:t>
                      </a:r>
                    </a:p>
                  </a:txBody>
                  <a:tcPr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4141675288"/>
                  </a:ext>
                </a:extLst>
              </a:tr>
              <a:tr h="182880">
                <a:tc>
                  <a:txBody>
                    <a:bodyPr/>
                    <a:lstStyle/>
                    <a:p>
                      <a:pPr marL="91440"/>
                      <a:r>
                        <a:rPr lang="en-US" sz="1200" dirty="0">
                          <a:solidFill>
                            <a:srgbClr val="787878"/>
                          </a:solidFill>
                        </a:rPr>
                        <a:t>No</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93%</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95%</a:t>
                      </a:r>
                    </a:p>
                  </a:txBody>
                  <a:tcPr anchor="ctr">
                    <a:lnL w="12700" cap="flat" cmpd="sng" algn="ctr">
                      <a:solidFill>
                        <a:schemeClr val="tx1"/>
                      </a:solidFill>
                      <a:prstDash val="dash"/>
                      <a:round/>
                      <a:headEnd type="none" w="med" len="med"/>
                      <a:tailEnd type="none" w="med" len="med"/>
                    </a:lnL>
                  </a:tcPr>
                </a:tc>
                <a:tc>
                  <a:txBody>
                    <a:bodyPr/>
                    <a:lstStyle/>
                    <a:p>
                      <a:pPr algn="ctr"/>
                      <a:r>
                        <a:rPr lang="en-US" sz="1200" kern="1200" dirty="0">
                          <a:solidFill>
                            <a:srgbClr val="787878"/>
                          </a:solidFill>
                          <a:latin typeface="+mn-lt"/>
                          <a:ea typeface="+mn-ea"/>
                          <a:cs typeface="+mn-cs"/>
                        </a:rPr>
                        <a:t>80%</a:t>
                      </a:r>
                    </a:p>
                  </a:txBody>
                  <a:tcPr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a:r>
                        <a:rPr lang="en-US" sz="1200" b="1" kern="1200" dirty="0">
                          <a:solidFill>
                            <a:srgbClr val="787878"/>
                          </a:solidFill>
                          <a:latin typeface="+mn-lt"/>
                          <a:ea typeface="+mn-ea"/>
                          <a:cs typeface="+mn-cs"/>
                        </a:rPr>
                        <a:t>96%</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965247889"/>
                  </a:ext>
                </a:extLst>
              </a:tr>
              <a:tr h="182880">
                <a:tc>
                  <a:txBody>
                    <a:bodyPr/>
                    <a:lstStyle/>
                    <a:p>
                      <a:r>
                        <a:rPr lang="en-US" sz="1200" dirty="0">
                          <a:solidFill>
                            <a:srgbClr val="787878"/>
                          </a:solidFill>
                        </a:rPr>
                        <a:t>Arrested for Driving While Intoxicated</a:t>
                      </a:r>
                    </a:p>
                  </a:txBody>
                  <a:tcPr anchor="ctr"/>
                </a:tc>
                <a:tc>
                  <a:txBody>
                    <a:bodyPr/>
                    <a:lstStyle/>
                    <a:p>
                      <a:pPr algn="ctr"/>
                      <a:endParaRPr lang="en-US" sz="1200" kern="1200" dirty="0">
                        <a:solidFill>
                          <a:srgbClr val="787878"/>
                        </a:solidFill>
                        <a:latin typeface="+mn-lt"/>
                        <a:ea typeface="+mn-ea"/>
                        <a:cs typeface="+mn-cs"/>
                      </a:endParaRP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594446566"/>
                  </a:ext>
                </a:extLst>
              </a:tr>
              <a:tr h="182880">
                <a:tc>
                  <a:txBody>
                    <a:bodyPr/>
                    <a:lstStyle/>
                    <a:p>
                      <a:pPr marL="91440"/>
                      <a:r>
                        <a:rPr lang="en-US" sz="1200" dirty="0">
                          <a:solidFill>
                            <a:srgbClr val="787878"/>
                          </a:solidFill>
                        </a:rPr>
                        <a:t>Yes</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11%</a:t>
                      </a:r>
                      <a:r>
                        <a:rPr lang="en-US" sz="1200" b="1" u="none" strike="noStrike" kern="1200" baseline="30000" dirty="0">
                          <a:solidFill>
                            <a:srgbClr val="787878"/>
                          </a:solidFill>
                          <a:effectLst/>
                          <a:latin typeface="+mn-lt"/>
                          <a:ea typeface="+mn-ea"/>
                          <a:cs typeface="+mn-cs"/>
                        </a:rPr>
                        <a:t>D</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9%</a:t>
                      </a:r>
                    </a:p>
                  </a:txBody>
                  <a:tcPr anchor="ctr">
                    <a:lnL w="12700" cap="flat" cmpd="sng" algn="ctr">
                      <a:solidFill>
                        <a:schemeClr val="tx1"/>
                      </a:solidFill>
                      <a:prstDash val="dash"/>
                      <a:round/>
                      <a:headEnd type="none" w="med" len="med"/>
                      <a:tailEnd type="none" w="med" len="med"/>
                    </a:lnL>
                  </a:tcPr>
                </a:tc>
                <a:tc>
                  <a:txBody>
                    <a:bodyPr/>
                    <a:lstStyle/>
                    <a:p>
                      <a:pPr algn="ctr"/>
                      <a:r>
                        <a:rPr lang="en-US" sz="1200" kern="1200" dirty="0">
                          <a:solidFill>
                            <a:srgbClr val="787878"/>
                          </a:solidFill>
                          <a:latin typeface="+mn-lt"/>
                          <a:ea typeface="+mn-ea"/>
                          <a:cs typeface="+mn-cs"/>
                        </a:rPr>
                        <a:t>10%</a:t>
                      </a:r>
                    </a:p>
                  </a:txBody>
                  <a:tcPr anchor="ctr"/>
                </a:tc>
                <a:tc>
                  <a:txBody>
                    <a:bodyPr/>
                    <a:lstStyle/>
                    <a:p>
                      <a:pPr algn="ctr"/>
                      <a:r>
                        <a:rPr lang="en-US" sz="1200" kern="1200" dirty="0">
                          <a:solidFill>
                            <a:srgbClr val="787878"/>
                          </a:solidFill>
                          <a:latin typeface="+mn-lt"/>
                          <a:ea typeface="+mn-ea"/>
                          <a:cs typeface="+mn-cs"/>
                        </a:rPr>
                        <a:t>4%</a:t>
                      </a: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3144657782"/>
                  </a:ext>
                </a:extLst>
              </a:tr>
              <a:tr h="182880">
                <a:tc>
                  <a:txBody>
                    <a:bodyPr/>
                    <a:lstStyle/>
                    <a:p>
                      <a:pPr marL="91440"/>
                      <a:r>
                        <a:rPr lang="en-US" sz="1200" dirty="0">
                          <a:solidFill>
                            <a:srgbClr val="787878"/>
                          </a:solidFill>
                        </a:rPr>
                        <a:t>No</a:t>
                      </a:r>
                    </a:p>
                  </a:txBody>
                  <a:tcPr anchor="ctr"/>
                </a:tc>
                <a:tc>
                  <a:txBody>
                    <a:bodyPr/>
                    <a:lstStyle/>
                    <a:p>
                      <a:pPr algn="ctr"/>
                      <a:r>
                        <a:rPr lang="en-US" sz="1200" kern="1200" dirty="0">
                          <a:solidFill>
                            <a:srgbClr val="787878"/>
                          </a:solidFill>
                          <a:latin typeface="+mn-lt"/>
                          <a:ea typeface="+mn-ea"/>
                          <a:cs typeface="+mn-cs"/>
                        </a:rPr>
                        <a:t>89%</a:t>
                      </a:r>
                    </a:p>
                  </a:txBody>
                  <a:tcPr anchor="ctr">
                    <a:lnT w="12700" cap="flat" cmpd="sng" algn="ctr">
                      <a:solidFill>
                        <a:schemeClr val="tx1"/>
                      </a:solidFill>
                      <a:prstDash val="dash"/>
                      <a:round/>
                      <a:headEnd type="none" w="med" len="med"/>
                      <a:tailEnd type="none" w="med" len="med"/>
                    </a:lnT>
                  </a:tcPr>
                </a:tc>
                <a:tc>
                  <a:txBody>
                    <a:bodyPr/>
                    <a:lstStyle/>
                    <a:p>
                      <a:pPr algn="ctr"/>
                      <a:r>
                        <a:rPr lang="en-US" sz="1200" kern="1200" dirty="0">
                          <a:solidFill>
                            <a:srgbClr val="787878"/>
                          </a:solidFill>
                          <a:latin typeface="+mn-lt"/>
                          <a:ea typeface="+mn-ea"/>
                          <a:cs typeface="+mn-cs"/>
                        </a:rPr>
                        <a:t>91%</a:t>
                      </a:r>
                    </a:p>
                  </a:txBody>
                  <a:tcPr anchor="ctr"/>
                </a:tc>
                <a:tc>
                  <a:txBody>
                    <a:bodyPr/>
                    <a:lstStyle/>
                    <a:p>
                      <a:pPr algn="ctr"/>
                      <a:r>
                        <a:rPr lang="en-US" sz="1200" kern="1200" dirty="0">
                          <a:solidFill>
                            <a:srgbClr val="787878"/>
                          </a:solidFill>
                          <a:latin typeface="+mn-lt"/>
                          <a:ea typeface="+mn-ea"/>
                          <a:cs typeface="+mn-cs"/>
                        </a:rPr>
                        <a:t>90%</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96%</a:t>
                      </a:r>
                      <a:r>
                        <a:rPr lang="en-US" sz="1200" b="1" u="none" strike="noStrike" kern="1200" baseline="30000" dirty="0">
                          <a:solidFill>
                            <a:srgbClr val="787878"/>
                          </a:solidFill>
                          <a:effectLst/>
                          <a:latin typeface="+mn-lt"/>
                          <a:ea typeface="+mn-ea"/>
                          <a:cs typeface="+mn-cs"/>
                        </a:rPr>
                        <a:t>A</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352342781"/>
                  </a:ext>
                </a:extLst>
              </a:tr>
            </a:tbl>
          </a:graphicData>
        </a:graphic>
      </p:graphicFrame>
      <p:sp>
        <p:nvSpPr>
          <p:cNvPr id="5" name="Rectangle 4">
            <a:extLst>
              <a:ext uri="{FF2B5EF4-FFF2-40B4-BE49-F238E27FC236}">
                <a16:creationId xmlns:a16="http://schemas.microsoft.com/office/drawing/2014/main" id="{36A8C314-34B5-CE57-DC1E-8A5B2D3A07BF}"/>
              </a:ext>
            </a:extLst>
          </p:cNvPr>
          <p:cNvSpPr/>
          <p:nvPr/>
        </p:nvSpPr>
        <p:spPr>
          <a:xfrm>
            <a:off x="10897941" y="6459069"/>
            <a:ext cx="1141659" cy="215444"/>
          </a:xfrm>
          <a:prstGeom prst="rect">
            <a:avLst/>
          </a:prstGeom>
        </p:spPr>
        <p:txBody>
          <a:bodyPr wrap="none">
            <a:spAutoFit/>
          </a:bodyPr>
          <a:lstStyle/>
          <a:p>
            <a:r>
              <a:rPr lang="en-US" sz="800" baseline="30000" dirty="0">
                <a:solidFill>
                  <a:srgbClr val="787878"/>
                </a:solidFill>
              </a:rPr>
              <a:t>+ </a:t>
            </a:r>
            <a:r>
              <a:rPr lang="en-US" sz="800" i="1" dirty="0">
                <a:solidFill>
                  <a:srgbClr val="787878"/>
                </a:solidFill>
              </a:rPr>
              <a:t>Caution: Small base</a:t>
            </a:r>
          </a:p>
        </p:txBody>
      </p:sp>
      <p:sp>
        <p:nvSpPr>
          <p:cNvPr id="6" name="TextBox 5">
            <a:extLst>
              <a:ext uri="{FF2B5EF4-FFF2-40B4-BE49-F238E27FC236}">
                <a16:creationId xmlns:a16="http://schemas.microsoft.com/office/drawing/2014/main" id="{D8A96D35-B785-2023-9C04-D3402E85FA31}"/>
              </a:ext>
            </a:extLst>
          </p:cNvPr>
          <p:cNvSpPr txBox="1"/>
          <p:nvPr/>
        </p:nvSpPr>
        <p:spPr>
          <a:xfrm>
            <a:off x="8793" y="6631776"/>
            <a:ext cx="10125108" cy="230832"/>
          </a:xfrm>
          <a:prstGeom prst="rect">
            <a:avLst/>
          </a:prstGeom>
          <a:noFill/>
        </p:spPr>
        <p:txBody>
          <a:bodyPr wrap="square" rtlCol="0">
            <a:spAutoFit/>
          </a:bodyPr>
          <a:lstStyle/>
          <a:p>
            <a:r>
              <a:rPr lang="en-US" sz="900" dirty="0">
                <a:solidFill>
                  <a:srgbClr val="787878"/>
                </a:solidFill>
              </a:rPr>
              <a:t>Q23/Q26. If you were to drive after using marijuana, how likely do you think it would be that you would be pulled over for driving under the influence of marijuana? </a:t>
            </a:r>
            <a:r>
              <a:rPr lang="en-US" sz="900" i="1" dirty="0">
                <a:solidFill>
                  <a:srgbClr val="787878"/>
                </a:solidFill>
              </a:rPr>
              <a:t>Base: Total Respondents (n=783)</a:t>
            </a:r>
            <a:endParaRPr lang="en-US" sz="900" dirty="0">
              <a:solidFill>
                <a:srgbClr val="787878"/>
              </a:solidFill>
            </a:endParaRPr>
          </a:p>
        </p:txBody>
      </p:sp>
    </p:spTree>
    <p:extLst>
      <p:ext uri="{BB962C8B-B14F-4D97-AF65-F5344CB8AC3E}">
        <p14:creationId xmlns:p14="http://schemas.microsoft.com/office/powerpoint/2010/main" val="25423574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2012-3C7B-421F-90A4-F3A8F53529BC}"/>
              </a:ext>
            </a:extLst>
          </p:cNvPr>
          <p:cNvSpPr>
            <a:spLocks noGrp="1"/>
          </p:cNvSpPr>
          <p:nvPr>
            <p:ph type="title"/>
          </p:nvPr>
        </p:nvSpPr>
        <p:spPr/>
        <p:txBody>
          <a:bodyPr/>
          <a:lstStyle/>
          <a:p>
            <a:r>
              <a:rPr lang="en-US" sz="2800" dirty="0"/>
              <a:t>Pre and Post Evaluation – How Opinions Changed</a:t>
            </a:r>
            <a:endParaRPr lang="en-US" dirty="0"/>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98</a:t>
            </a:fld>
            <a:endParaRPr lang="en-US" dirty="0"/>
          </a:p>
        </p:txBody>
      </p:sp>
      <p:graphicFrame>
        <p:nvGraphicFramePr>
          <p:cNvPr id="9" name="Table 8">
            <a:extLst>
              <a:ext uri="{FF2B5EF4-FFF2-40B4-BE49-F238E27FC236}">
                <a16:creationId xmlns:a16="http://schemas.microsoft.com/office/drawing/2014/main" id="{AAB5457E-8FCF-9F1B-ED4F-B7EC566A6F6E}"/>
              </a:ext>
            </a:extLst>
          </p:cNvPr>
          <p:cNvGraphicFramePr>
            <a:graphicFrameLocks noGrp="1"/>
          </p:cNvGraphicFramePr>
          <p:nvPr>
            <p:extLst>
              <p:ext uri="{D42A27DB-BD31-4B8C-83A1-F6EECF244321}">
                <p14:modId xmlns:p14="http://schemas.microsoft.com/office/powerpoint/2010/main" val="2526605462"/>
              </p:ext>
            </p:extLst>
          </p:nvPr>
        </p:nvGraphicFramePr>
        <p:xfrm>
          <a:off x="3493469" y="2008887"/>
          <a:ext cx="8272650" cy="2682642"/>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val="470922696"/>
                    </a:ext>
                  </a:extLst>
                </a:gridCol>
                <a:gridCol w="1097280">
                  <a:extLst>
                    <a:ext uri="{9D8B030D-6E8A-4147-A177-3AD203B41FA5}">
                      <a16:colId xmlns:a16="http://schemas.microsoft.com/office/drawing/2014/main" val="3183909191"/>
                    </a:ext>
                  </a:extLst>
                </a:gridCol>
                <a:gridCol w="1355470">
                  <a:extLst>
                    <a:ext uri="{9D8B030D-6E8A-4147-A177-3AD203B41FA5}">
                      <a16:colId xmlns:a16="http://schemas.microsoft.com/office/drawing/2014/main" val="3238096619"/>
                    </a:ext>
                  </a:extLst>
                </a:gridCol>
                <a:gridCol w="1355470">
                  <a:extLst>
                    <a:ext uri="{9D8B030D-6E8A-4147-A177-3AD203B41FA5}">
                      <a16:colId xmlns:a16="http://schemas.microsoft.com/office/drawing/2014/main" val="4247909470"/>
                    </a:ext>
                  </a:extLst>
                </a:gridCol>
                <a:gridCol w="1355470">
                  <a:extLst>
                    <a:ext uri="{9D8B030D-6E8A-4147-A177-3AD203B41FA5}">
                      <a16:colId xmlns:a16="http://schemas.microsoft.com/office/drawing/2014/main" val="4285814932"/>
                    </a:ext>
                  </a:extLst>
                </a:gridCol>
                <a:gridCol w="1554480">
                  <a:extLst>
                    <a:ext uri="{9D8B030D-6E8A-4147-A177-3AD203B41FA5}">
                      <a16:colId xmlns:a16="http://schemas.microsoft.com/office/drawing/2014/main" val="2202348926"/>
                    </a:ext>
                  </a:extLst>
                </a:gridCol>
              </a:tblGrid>
              <a:tr h="274320">
                <a:tc>
                  <a:txBody>
                    <a:bodyPr/>
                    <a:lstStyle/>
                    <a:p>
                      <a:endParaRPr lang="en-US" sz="1200" dirty="0"/>
                    </a:p>
                  </a:txBody>
                  <a:tcPr/>
                </a:tc>
                <a:tc>
                  <a:txBody>
                    <a:bodyPr/>
                    <a:lstStyle/>
                    <a:p>
                      <a:pPr algn="ctr"/>
                      <a:endParaRPr lang="en-US" sz="1200" b="1" dirty="0"/>
                    </a:p>
                  </a:txBody>
                  <a:tcPr anchor="ctr"/>
                </a:tc>
                <a:tc gridSpan="4">
                  <a:txBody>
                    <a:bodyPr/>
                    <a:lstStyle/>
                    <a:p>
                      <a:pPr algn="ctr"/>
                      <a:r>
                        <a:rPr lang="en-US" sz="1200" b="1" dirty="0"/>
                        <a:t>Past 3-Month Users Summary – How Opinions Changed</a:t>
                      </a:r>
                    </a:p>
                  </a:txBody>
                  <a:tcPr anchor="ctr"/>
                </a:tc>
                <a:tc hMerge="1">
                  <a:txBody>
                    <a:bodyPr/>
                    <a:lstStyle/>
                    <a:p>
                      <a:pPr algn="ctr"/>
                      <a:endParaRPr lang="en-US" sz="1400" b="0" dirty="0"/>
                    </a:p>
                  </a:txBody>
                  <a:tcPr anchor="ctr"/>
                </a:tc>
                <a:tc hMerge="1">
                  <a:txBody>
                    <a:bodyPr/>
                    <a:lstStyle/>
                    <a:p>
                      <a:pPr algn="ctr"/>
                      <a:endParaRPr lang="en-US" sz="1200" b="1" dirty="0"/>
                    </a:p>
                  </a:txBody>
                  <a:tcPr anchor="ctr"/>
                </a:tc>
                <a:tc hMerge="1">
                  <a:txBody>
                    <a:bodyPr/>
                    <a:lstStyle/>
                    <a:p>
                      <a:pPr algn="ctr"/>
                      <a:endParaRPr lang="en-US" sz="1400" b="0" dirty="0"/>
                    </a:p>
                  </a:txBody>
                  <a:tcPr anchor="ctr"/>
                </a:tc>
                <a:extLst>
                  <a:ext uri="{0D108BD9-81ED-4DB2-BD59-A6C34878D82A}">
                    <a16:rowId xmlns:a16="http://schemas.microsoft.com/office/drawing/2014/main" val="2769355112"/>
                  </a:ext>
                </a:extLst>
              </a:tr>
              <a:tr h="488082">
                <a:tc>
                  <a:txBody>
                    <a:bodyPr/>
                    <a:lstStyle/>
                    <a:p>
                      <a:endParaRPr lang="en-US" sz="1200" dirty="0">
                        <a:solidFill>
                          <a:srgbClr val="787878"/>
                        </a:solidFill>
                      </a:endParaRPr>
                    </a:p>
                  </a:txBody>
                  <a:tcPr/>
                </a:tc>
                <a:tc>
                  <a:txBody>
                    <a:bodyPr/>
                    <a:lstStyle/>
                    <a:p>
                      <a:pPr algn="ctr"/>
                      <a:r>
                        <a:rPr lang="en-US" sz="1200" dirty="0">
                          <a:solidFill>
                            <a:srgbClr val="787878"/>
                          </a:solidFill>
                        </a:rPr>
                        <a:t>Total</a:t>
                      </a:r>
                      <a:endParaRPr lang="en-US" sz="1200" b="0" dirty="0">
                        <a:solidFill>
                          <a:srgbClr val="787878"/>
                        </a:solidFill>
                      </a:endParaRPr>
                    </a:p>
                  </a:txBody>
                  <a:tcPr anchor="b"/>
                </a:tc>
                <a:tc>
                  <a:txBody>
                    <a:bodyPr/>
                    <a:lstStyle/>
                    <a:p>
                      <a:pPr algn="ctr"/>
                      <a:r>
                        <a:rPr lang="en-US" sz="1200" dirty="0">
                          <a:solidFill>
                            <a:srgbClr val="787878"/>
                          </a:solidFill>
                        </a:rPr>
                        <a:t>Male Users</a:t>
                      </a:r>
                      <a:endParaRPr lang="en-US" sz="1200" b="0" dirty="0">
                        <a:solidFill>
                          <a:srgbClr val="787878"/>
                        </a:solidFill>
                      </a:endParaRPr>
                    </a:p>
                  </a:txBody>
                  <a:tcPr anchor="b"/>
                </a:tc>
                <a:tc>
                  <a:txBody>
                    <a:bodyPr/>
                    <a:lstStyle/>
                    <a:p>
                      <a:pPr algn="ctr"/>
                      <a:r>
                        <a:rPr lang="en-US" sz="1200" dirty="0">
                          <a:solidFill>
                            <a:srgbClr val="787878"/>
                          </a:solidFill>
                        </a:rPr>
                        <a:t>16 to 34 Users</a:t>
                      </a:r>
                      <a:endParaRPr lang="en-US" sz="1200" b="0" dirty="0">
                        <a:solidFill>
                          <a:srgbClr val="787878"/>
                        </a:solidFill>
                      </a:endParaRPr>
                    </a:p>
                  </a:txBody>
                  <a:tcPr anchor="b"/>
                </a:tc>
                <a:tc>
                  <a:txBody>
                    <a:bodyPr/>
                    <a:lstStyle/>
                    <a:p>
                      <a:pPr algn="ctr"/>
                      <a:r>
                        <a:rPr lang="en-US" sz="1200" dirty="0">
                          <a:solidFill>
                            <a:srgbClr val="787878"/>
                          </a:solidFill>
                        </a:rPr>
                        <a:t>Unmarried Users</a:t>
                      </a:r>
                      <a:endParaRPr lang="en-US" sz="1200" b="0" dirty="0">
                        <a:solidFill>
                          <a:srgbClr val="787878"/>
                        </a:solidFill>
                      </a:endParaRPr>
                    </a:p>
                  </a:txBody>
                  <a:tcPr anchor="b"/>
                </a:tc>
                <a:tc>
                  <a:txBody>
                    <a:bodyPr/>
                    <a:lstStyle/>
                    <a:p>
                      <a:pPr algn="ctr"/>
                      <a:r>
                        <a:rPr lang="en-US" sz="1200" dirty="0">
                          <a:solidFill>
                            <a:srgbClr val="787878"/>
                          </a:solidFill>
                        </a:rPr>
                        <a:t>Less Educated Users</a:t>
                      </a:r>
                      <a:endParaRPr lang="en-US" sz="1200" b="0" dirty="0">
                        <a:solidFill>
                          <a:srgbClr val="787878"/>
                        </a:solidFill>
                      </a:endParaRPr>
                    </a:p>
                  </a:txBody>
                  <a:tcPr anchor="b"/>
                </a:tc>
                <a:extLst>
                  <a:ext uri="{0D108BD9-81ED-4DB2-BD59-A6C34878D82A}">
                    <a16:rowId xmlns:a16="http://schemas.microsoft.com/office/drawing/2014/main" val="2369475805"/>
                  </a:ext>
                </a:extLst>
              </a:tr>
              <a:tr h="182880">
                <a:tc>
                  <a:txBody>
                    <a:bodyPr/>
                    <a:lstStyle/>
                    <a:p>
                      <a:endParaRPr lang="en-US" sz="1200" dirty="0">
                        <a:solidFill>
                          <a:srgbClr val="787878"/>
                        </a:solidFill>
                      </a:endParaRPr>
                    </a:p>
                  </a:txBody>
                  <a:tcPr anchor="ctr"/>
                </a:tc>
                <a:tc>
                  <a:txBody>
                    <a:bodyPr/>
                    <a:lstStyle/>
                    <a:p>
                      <a:pPr algn="ctr"/>
                      <a:r>
                        <a:rPr lang="en-US" sz="1200" dirty="0">
                          <a:solidFill>
                            <a:srgbClr val="787878"/>
                          </a:solidFill>
                        </a:rPr>
                        <a:t>783</a:t>
                      </a:r>
                    </a:p>
                  </a:txBody>
                  <a:tcPr anchor="ctr"/>
                </a:tc>
                <a:tc>
                  <a:txBody>
                    <a:bodyPr/>
                    <a:lstStyle/>
                    <a:p>
                      <a:pPr algn="ctr"/>
                      <a:r>
                        <a:rPr lang="en-US" sz="1200" dirty="0">
                          <a:solidFill>
                            <a:srgbClr val="787878"/>
                          </a:solidFill>
                        </a:rPr>
                        <a:t>100</a:t>
                      </a:r>
                    </a:p>
                  </a:txBody>
                  <a:tcPr anchor="ctr"/>
                </a:tc>
                <a:tc>
                  <a:txBody>
                    <a:bodyPr/>
                    <a:lstStyle/>
                    <a:p>
                      <a:pPr algn="ctr"/>
                      <a:r>
                        <a:rPr lang="en-US" sz="1200" dirty="0">
                          <a:solidFill>
                            <a:srgbClr val="787878"/>
                          </a:solidFill>
                        </a:rPr>
                        <a:t>137</a:t>
                      </a:r>
                    </a:p>
                  </a:txBody>
                  <a:tcPr anchor="ctr"/>
                </a:tc>
                <a:tc>
                  <a:txBody>
                    <a:bodyPr/>
                    <a:lstStyle/>
                    <a:p>
                      <a:pPr algn="ctr"/>
                      <a:r>
                        <a:rPr lang="en-US" sz="1200" dirty="0">
                          <a:solidFill>
                            <a:srgbClr val="787878"/>
                          </a:solidFill>
                        </a:rPr>
                        <a:t>280</a:t>
                      </a:r>
                    </a:p>
                  </a:txBody>
                  <a:tcPr anchor="ctr"/>
                </a:tc>
                <a:tc>
                  <a:txBody>
                    <a:bodyPr/>
                    <a:lstStyle/>
                    <a:p>
                      <a:pPr algn="ctr"/>
                      <a:r>
                        <a:rPr lang="en-US" sz="1200" dirty="0">
                          <a:solidFill>
                            <a:srgbClr val="787878"/>
                          </a:solidFill>
                        </a:rPr>
                        <a:t>136</a:t>
                      </a:r>
                    </a:p>
                  </a:txBody>
                  <a:tcPr anchor="ctr"/>
                </a:tc>
                <a:extLst>
                  <a:ext uri="{0D108BD9-81ED-4DB2-BD59-A6C34878D82A}">
                    <a16:rowId xmlns:a16="http://schemas.microsoft.com/office/drawing/2014/main" val="4131938094"/>
                  </a:ext>
                </a:extLst>
              </a:tr>
              <a:tr h="182880">
                <a:tc>
                  <a:txBody>
                    <a:bodyPr/>
                    <a:lstStyle/>
                    <a:p>
                      <a:r>
                        <a:rPr lang="en-US" sz="1200" dirty="0">
                          <a:solidFill>
                            <a:srgbClr val="787878"/>
                          </a:solidFill>
                        </a:rPr>
                        <a:t>Switchers</a:t>
                      </a:r>
                    </a:p>
                  </a:txBody>
                  <a:tcPr anchor="ctr"/>
                </a:tc>
                <a:tc>
                  <a:txBody>
                    <a:bodyPr/>
                    <a:lstStyle/>
                    <a:p>
                      <a:pPr algn="ctr"/>
                      <a:endParaRPr lang="en-US" sz="1200" dirty="0">
                        <a:solidFill>
                          <a:srgbClr val="787878"/>
                        </a:solidFill>
                      </a:endParaRPr>
                    </a:p>
                  </a:txBody>
                  <a:tcPr anchor="ctr"/>
                </a:tc>
                <a:tc>
                  <a:txBody>
                    <a:bodyPr/>
                    <a:lstStyle/>
                    <a:p>
                      <a:pPr algn="ctr"/>
                      <a:endParaRPr lang="en-US" sz="1200" dirty="0">
                        <a:solidFill>
                          <a:srgbClr val="787878"/>
                        </a:solidFill>
                      </a:endParaRPr>
                    </a:p>
                  </a:txBody>
                  <a:tcPr anchor="ctr"/>
                </a:tc>
                <a:tc>
                  <a:txBody>
                    <a:bodyPr/>
                    <a:lstStyle/>
                    <a:p>
                      <a:pPr algn="ctr"/>
                      <a:endParaRPr lang="en-US" sz="1200" dirty="0">
                        <a:solidFill>
                          <a:srgbClr val="787878"/>
                        </a:solidFill>
                      </a:endParaRPr>
                    </a:p>
                  </a:txBody>
                  <a:tcPr anchor="ctr"/>
                </a:tc>
                <a:tc>
                  <a:txBody>
                    <a:bodyPr/>
                    <a:lstStyle/>
                    <a:p>
                      <a:pPr algn="ctr"/>
                      <a:endParaRPr lang="en-US" sz="1200" dirty="0">
                        <a:solidFill>
                          <a:srgbClr val="787878"/>
                        </a:solidFill>
                      </a:endParaRPr>
                    </a:p>
                  </a:txBody>
                  <a:tcPr anchor="ctr"/>
                </a:tc>
                <a:tc>
                  <a:txBody>
                    <a:bodyPr/>
                    <a:lstStyle/>
                    <a:p>
                      <a:pPr algn="ctr"/>
                      <a:endParaRPr lang="en-US" sz="1200" dirty="0">
                        <a:solidFill>
                          <a:srgbClr val="787878"/>
                        </a:solidFill>
                      </a:endParaRPr>
                    </a:p>
                  </a:txBody>
                  <a:tcPr anchor="ctr"/>
                </a:tc>
                <a:extLst>
                  <a:ext uri="{0D108BD9-81ED-4DB2-BD59-A6C34878D82A}">
                    <a16:rowId xmlns:a16="http://schemas.microsoft.com/office/drawing/2014/main" val="160630218"/>
                  </a:ext>
                </a:extLst>
              </a:tr>
              <a:tr h="182880">
                <a:tc>
                  <a:txBody>
                    <a:bodyPr/>
                    <a:lstStyle/>
                    <a:p>
                      <a:pPr marL="91440"/>
                      <a:r>
                        <a:rPr lang="en-US" sz="1200" dirty="0">
                          <a:solidFill>
                            <a:srgbClr val="787878"/>
                          </a:solidFill>
                        </a:rPr>
                        <a:t>More Certain</a:t>
                      </a:r>
                    </a:p>
                  </a:txBody>
                  <a:tcPr anchor="ctr"/>
                </a:tc>
                <a:tc>
                  <a:txBody>
                    <a:bodyPr/>
                    <a:lstStyle/>
                    <a:p>
                      <a:pPr algn="ctr"/>
                      <a:r>
                        <a:rPr lang="en-US" sz="1200" dirty="0">
                          <a:solidFill>
                            <a:srgbClr val="787878"/>
                          </a:solidFill>
                        </a:rPr>
                        <a:t>27%</a:t>
                      </a:r>
                    </a:p>
                  </a:txBody>
                  <a:tcPr anchor="ctr"/>
                </a:tc>
                <a:tc>
                  <a:txBody>
                    <a:bodyPr/>
                    <a:lstStyle/>
                    <a:p>
                      <a:pPr algn="ctr"/>
                      <a:r>
                        <a:rPr lang="en-US" sz="1200" dirty="0">
                          <a:solidFill>
                            <a:srgbClr val="787878"/>
                          </a:solidFill>
                        </a:rPr>
                        <a:t>30%</a:t>
                      </a:r>
                    </a:p>
                  </a:txBody>
                  <a:tcPr anchor="ctr"/>
                </a:tc>
                <a:tc>
                  <a:txBody>
                    <a:bodyPr/>
                    <a:lstStyle/>
                    <a:p>
                      <a:pPr algn="ctr"/>
                      <a:r>
                        <a:rPr lang="en-US" sz="1200" dirty="0">
                          <a:solidFill>
                            <a:srgbClr val="787878"/>
                          </a:solidFill>
                        </a:rPr>
                        <a:t>30%</a:t>
                      </a:r>
                    </a:p>
                  </a:txBody>
                  <a:tcPr anchor="ctr"/>
                </a:tc>
                <a:tc>
                  <a:txBody>
                    <a:bodyPr/>
                    <a:lstStyle/>
                    <a:p>
                      <a:pPr algn="ctr"/>
                      <a:r>
                        <a:rPr lang="en-US" sz="1200" dirty="0">
                          <a:solidFill>
                            <a:srgbClr val="787878"/>
                          </a:solidFill>
                        </a:rPr>
                        <a:t>23%</a:t>
                      </a:r>
                    </a:p>
                  </a:txBody>
                  <a:tcPr anchor="ctr"/>
                </a:tc>
                <a:tc>
                  <a:txBody>
                    <a:bodyPr/>
                    <a:lstStyle/>
                    <a:p>
                      <a:pPr algn="ctr"/>
                      <a:r>
                        <a:rPr lang="en-US" sz="1200" dirty="0">
                          <a:solidFill>
                            <a:srgbClr val="787878"/>
                          </a:solidFill>
                        </a:rPr>
                        <a:t>34%</a:t>
                      </a:r>
                    </a:p>
                  </a:txBody>
                  <a:tcPr anchor="ctr"/>
                </a:tc>
                <a:extLst>
                  <a:ext uri="{0D108BD9-81ED-4DB2-BD59-A6C34878D82A}">
                    <a16:rowId xmlns:a16="http://schemas.microsoft.com/office/drawing/2014/main" val="3857975356"/>
                  </a:ext>
                </a:extLst>
              </a:tr>
              <a:tr h="182880">
                <a:tc>
                  <a:txBody>
                    <a:bodyPr/>
                    <a:lstStyle/>
                    <a:p>
                      <a:pPr marL="91440"/>
                      <a:r>
                        <a:rPr lang="en-US" sz="1200" dirty="0">
                          <a:solidFill>
                            <a:srgbClr val="787878"/>
                          </a:solidFill>
                        </a:rPr>
                        <a:t>Less Certain</a:t>
                      </a:r>
                    </a:p>
                  </a:txBody>
                  <a:tcPr anchor="ctr"/>
                </a:tc>
                <a:tc>
                  <a:txBody>
                    <a:bodyPr/>
                    <a:lstStyle/>
                    <a:p>
                      <a:pPr algn="ctr"/>
                      <a:r>
                        <a:rPr lang="en-US" sz="1200" dirty="0">
                          <a:solidFill>
                            <a:srgbClr val="787878"/>
                          </a:solidFill>
                        </a:rPr>
                        <a:t>6%</a:t>
                      </a:r>
                    </a:p>
                  </a:txBody>
                  <a:tcPr anchor="ctr"/>
                </a:tc>
                <a:tc>
                  <a:txBody>
                    <a:bodyPr/>
                    <a:lstStyle/>
                    <a:p>
                      <a:pPr algn="ctr"/>
                      <a:r>
                        <a:rPr lang="en-US" sz="1200" dirty="0">
                          <a:solidFill>
                            <a:srgbClr val="787878"/>
                          </a:solidFill>
                        </a:rPr>
                        <a:t>7%</a:t>
                      </a:r>
                    </a:p>
                  </a:txBody>
                  <a:tcPr anchor="ctr"/>
                </a:tc>
                <a:tc>
                  <a:txBody>
                    <a:bodyPr/>
                    <a:lstStyle/>
                    <a:p>
                      <a:pPr algn="ctr"/>
                      <a:r>
                        <a:rPr lang="en-US" sz="1200" dirty="0">
                          <a:solidFill>
                            <a:srgbClr val="787878"/>
                          </a:solidFill>
                        </a:rPr>
                        <a:t>10%</a:t>
                      </a:r>
                    </a:p>
                  </a:txBody>
                  <a:tcPr anchor="ctr"/>
                </a:tc>
                <a:tc>
                  <a:txBody>
                    <a:bodyPr/>
                    <a:lstStyle/>
                    <a:p>
                      <a:pPr algn="ctr"/>
                      <a:r>
                        <a:rPr lang="en-US" sz="1200" dirty="0">
                          <a:solidFill>
                            <a:srgbClr val="787878"/>
                          </a:solidFill>
                        </a:rPr>
                        <a:t>8%</a:t>
                      </a:r>
                    </a:p>
                  </a:txBody>
                  <a:tcPr anchor="ctr"/>
                </a:tc>
                <a:tc>
                  <a:txBody>
                    <a:bodyPr/>
                    <a:lstStyle/>
                    <a:p>
                      <a:pPr algn="ctr"/>
                      <a:r>
                        <a:rPr lang="en-US" sz="1200" dirty="0">
                          <a:solidFill>
                            <a:srgbClr val="787878"/>
                          </a:solidFill>
                        </a:rPr>
                        <a:t>6%</a:t>
                      </a:r>
                    </a:p>
                  </a:txBody>
                  <a:tcPr anchor="ctr"/>
                </a:tc>
                <a:extLst>
                  <a:ext uri="{0D108BD9-81ED-4DB2-BD59-A6C34878D82A}">
                    <a16:rowId xmlns:a16="http://schemas.microsoft.com/office/drawing/2014/main" val="331695328"/>
                  </a:ext>
                </a:extLst>
              </a:tr>
              <a:tr h="182880">
                <a:tc>
                  <a:txBody>
                    <a:bodyPr/>
                    <a:lstStyle/>
                    <a:p>
                      <a:pPr marL="0"/>
                      <a:r>
                        <a:rPr lang="en-US" sz="1200" dirty="0">
                          <a:solidFill>
                            <a:srgbClr val="787878"/>
                          </a:solidFill>
                        </a:rPr>
                        <a:t>Stayed the Same</a:t>
                      </a:r>
                    </a:p>
                  </a:txBody>
                  <a:tcPr anchor="ctr"/>
                </a:tc>
                <a:tc>
                  <a:txBody>
                    <a:bodyPr/>
                    <a:lstStyle/>
                    <a:p>
                      <a:pPr algn="ctr"/>
                      <a:endParaRPr lang="en-US" sz="1200" dirty="0">
                        <a:solidFill>
                          <a:srgbClr val="787878"/>
                        </a:solidFill>
                      </a:endParaRPr>
                    </a:p>
                  </a:txBody>
                  <a:tcPr anchor="ctr"/>
                </a:tc>
                <a:tc>
                  <a:txBody>
                    <a:bodyPr/>
                    <a:lstStyle/>
                    <a:p>
                      <a:pPr algn="ctr"/>
                      <a:endParaRPr lang="en-US" sz="1200" dirty="0">
                        <a:solidFill>
                          <a:srgbClr val="787878"/>
                        </a:solidFill>
                      </a:endParaRPr>
                    </a:p>
                  </a:txBody>
                  <a:tcPr anchor="ctr"/>
                </a:tc>
                <a:tc>
                  <a:txBody>
                    <a:bodyPr/>
                    <a:lstStyle/>
                    <a:p>
                      <a:pPr algn="ctr"/>
                      <a:endParaRPr lang="en-US" sz="1200" baseline="30000" dirty="0">
                        <a:solidFill>
                          <a:srgbClr val="787878"/>
                        </a:solidFill>
                      </a:endParaRPr>
                    </a:p>
                  </a:txBody>
                  <a:tcPr anchor="ctr"/>
                </a:tc>
                <a:tc>
                  <a:txBody>
                    <a:bodyPr/>
                    <a:lstStyle/>
                    <a:p>
                      <a:pPr algn="ctr"/>
                      <a:endParaRPr lang="en-US" sz="1200" dirty="0">
                        <a:solidFill>
                          <a:srgbClr val="787878"/>
                        </a:solidFill>
                      </a:endParaRPr>
                    </a:p>
                  </a:txBody>
                  <a:tcPr anchor="ctr"/>
                </a:tc>
                <a:tc>
                  <a:txBody>
                    <a:bodyPr/>
                    <a:lstStyle/>
                    <a:p>
                      <a:pPr algn="ctr"/>
                      <a:endParaRPr lang="en-US" sz="1200" dirty="0">
                        <a:solidFill>
                          <a:srgbClr val="787878"/>
                        </a:solidFill>
                      </a:endParaRPr>
                    </a:p>
                  </a:txBody>
                  <a:tcPr anchor="ctr"/>
                </a:tc>
                <a:extLst>
                  <a:ext uri="{0D108BD9-81ED-4DB2-BD59-A6C34878D82A}">
                    <a16:rowId xmlns:a16="http://schemas.microsoft.com/office/drawing/2014/main" val="4218363643"/>
                  </a:ext>
                </a:extLst>
              </a:tr>
              <a:tr h="182880">
                <a:tc>
                  <a:txBody>
                    <a:bodyPr/>
                    <a:lstStyle/>
                    <a:p>
                      <a:pPr marL="91440"/>
                      <a:r>
                        <a:rPr lang="en-US" sz="1200" dirty="0">
                          <a:solidFill>
                            <a:srgbClr val="787878"/>
                          </a:solidFill>
                        </a:rPr>
                        <a:t>Stayed Certainly</a:t>
                      </a:r>
                    </a:p>
                  </a:txBody>
                  <a:tcPr anchor="ctr"/>
                </a:tc>
                <a:tc>
                  <a:txBody>
                    <a:bodyPr/>
                    <a:lstStyle/>
                    <a:p>
                      <a:pPr algn="ctr"/>
                      <a:r>
                        <a:rPr lang="en-US" sz="1200" dirty="0">
                          <a:solidFill>
                            <a:srgbClr val="787878"/>
                          </a:solidFill>
                        </a:rPr>
                        <a:t>9%</a:t>
                      </a:r>
                    </a:p>
                  </a:txBody>
                  <a:tcPr anchor="ctr"/>
                </a:tc>
                <a:tc>
                  <a:txBody>
                    <a:bodyPr/>
                    <a:lstStyle/>
                    <a:p>
                      <a:pPr algn="ctr"/>
                      <a:r>
                        <a:rPr lang="en-US" sz="1200" dirty="0">
                          <a:solidFill>
                            <a:srgbClr val="787878"/>
                          </a:solidFill>
                        </a:rPr>
                        <a:t>4%</a:t>
                      </a:r>
                    </a:p>
                  </a:txBody>
                  <a:tcPr anchor="ctr"/>
                </a:tc>
                <a:tc>
                  <a:txBody>
                    <a:bodyPr/>
                    <a:lstStyle/>
                    <a:p>
                      <a:pPr algn="ctr"/>
                      <a:r>
                        <a:rPr lang="en-US" sz="1200" dirty="0">
                          <a:solidFill>
                            <a:srgbClr val="787878"/>
                          </a:solidFill>
                        </a:rPr>
                        <a:t>6%</a:t>
                      </a:r>
                    </a:p>
                  </a:txBody>
                  <a:tcPr anchor="ctr"/>
                </a:tc>
                <a:tc>
                  <a:txBody>
                    <a:bodyPr/>
                    <a:lstStyle/>
                    <a:p>
                      <a:pPr algn="ctr"/>
                      <a:r>
                        <a:rPr lang="en-US" sz="1200" dirty="0">
                          <a:solidFill>
                            <a:srgbClr val="787878"/>
                          </a:solidFill>
                        </a:rPr>
                        <a:t>3%</a:t>
                      </a:r>
                    </a:p>
                  </a:txBody>
                  <a:tcPr anchor="ctr"/>
                </a:tc>
                <a:tc>
                  <a:txBody>
                    <a:bodyPr/>
                    <a:lstStyle/>
                    <a:p>
                      <a:pPr algn="ctr"/>
                      <a:r>
                        <a:rPr lang="en-US" sz="1200" dirty="0">
                          <a:solidFill>
                            <a:srgbClr val="787878"/>
                          </a:solidFill>
                        </a:rPr>
                        <a:t>3%</a:t>
                      </a:r>
                    </a:p>
                  </a:txBody>
                  <a:tcPr anchor="ctr"/>
                </a:tc>
                <a:extLst>
                  <a:ext uri="{0D108BD9-81ED-4DB2-BD59-A6C34878D82A}">
                    <a16:rowId xmlns:a16="http://schemas.microsoft.com/office/drawing/2014/main" val="477713627"/>
                  </a:ext>
                </a:extLst>
              </a:tr>
              <a:tr h="182880">
                <a:tc>
                  <a:txBody>
                    <a:bodyPr/>
                    <a:lstStyle/>
                    <a:p>
                      <a:pPr marL="91440"/>
                      <a:r>
                        <a:rPr lang="en-US" sz="1200" dirty="0">
                          <a:solidFill>
                            <a:srgbClr val="787878"/>
                          </a:solidFill>
                        </a:rPr>
                        <a:t>Stayed Other</a:t>
                      </a:r>
                    </a:p>
                  </a:txBody>
                  <a:tcPr anchor="ctr"/>
                </a:tc>
                <a:tc>
                  <a:txBody>
                    <a:bodyPr/>
                    <a:lstStyle/>
                    <a:p>
                      <a:pPr algn="ctr"/>
                      <a:r>
                        <a:rPr lang="en-US" sz="1200" dirty="0">
                          <a:solidFill>
                            <a:srgbClr val="787878"/>
                          </a:solidFill>
                        </a:rPr>
                        <a:t>59%</a:t>
                      </a:r>
                    </a:p>
                  </a:txBody>
                  <a:tcPr anchor="ctr"/>
                </a:tc>
                <a:tc>
                  <a:txBody>
                    <a:bodyPr/>
                    <a:lstStyle/>
                    <a:p>
                      <a:pPr algn="ctr"/>
                      <a:r>
                        <a:rPr lang="en-US" sz="1200" dirty="0">
                          <a:solidFill>
                            <a:srgbClr val="787878"/>
                          </a:solidFill>
                        </a:rPr>
                        <a:t>59%</a:t>
                      </a:r>
                    </a:p>
                  </a:txBody>
                  <a:tcPr anchor="ctr"/>
                </a:tc>
                <a:tc>
                  <a:txBody>
                    <a:bodyPr/>
                    <a:lstStyle/>
                    <a:p>
                      <a:pPr algn="ctr"/>
                      <a:r>
                        <a:rPr lang="en-US" sz="1200" dirty="0">
                          <a:solidFill>
                            <a:srgbClr val="787878"/>
                          </a:solidFill>
                        </a:rPr>
                        <a:t>54%</a:t>
                      </a:r>
                    </a:p>
                  </a:txBody>
                  <a:tcPr anchor="ctr"/>
                </a:tc>
                <a:tc>
                  <a:txBody>
                    <a:bodyPr/>
                    <a:lstStyle/>
                    <a:p>
                      <a:pPr algn="ctr"/>
                      <a:r>
                        <a:rPr lang="en-US" sz="1200" dirty="0">
                          <a:solidFill>
                            <a:srgbClr val="787878"/>
                          </a:solidFill>
                        </a:rPr>
                        <a:t>65%</a:t>
                      </a:r>
                    </a:p>
                  </a:txBody>
                  <a:tcPr anchor="ctr"/>
                </a:tc>
                <a:tc>
                  <a:txBody>
                    <a:bodyPr/>
                    <a:lstStyle/>
                    <a:p>
                      <a:pPr algn="ctr"/>
                      <a:r>
                        <a:rPr lang="en-US" sz="1200" dirty="0">
                          <a:solidFill>
                            <a:srgbClr val="787878"/>
                          </a:solidFill>
                        </a:rPr>
                        <a:t>57%</a:t>
                      </a:r>
                    </a:p>
                  </a:txBody>
                  <a:tcPr anchor="ctr"/>
                </a:tc>
                <a:extLst>
                  <a:ext uri="{0D108BD9-81ED-4DB2-BD59-A6C34878D82A}">
                    <a16:rowId xmlns:a16="http://schemas.microsoft.com/office/drawing/2014/main" val="3717792709"/>
                  </a:ext>
                </a:extLst>
              </a:tr>
            </a:tbl>
          </a:graphicData>
        </a:graphic>
      </p:graphicFrame>
      <p:sp>
        <p:nvSpPr>
          <p:cNvPr id="5" name="TextBox 4">
            <a:extLst>
              <a:ext uri="{FF2B5EF4-FFF2-40B4-BE49-F238E27FC236}">
                <a16:creationId xmlns:a16="http://schemas.microsoft.com/office/drawing/2014/main" id="{784C3D59-E4A2-A9BC-5767-2B55CDA45F86}"/>
              </a:ext>
            </a:extLst>
          </p:cNvPr>
          <p:cNvSpPr txBox="1"/>
          <p:nvPr/>
        </p:nvSpPr>
        <p:spPr>
          <a:xfrm>
            <a:off x="8793" y="6631776"/>
            <a:ext cx="10125108" cy="230832"/>
          </a:xfrm>
          <a:prstGeom prst="rect">
            <a:avLst/>
          </a:prstGeom>
          <a:noFill/>
        </p:spPr>
        <p:txBody>
          <a:bodyPr wrap="square" rtlCol="0">
            <a:spAutoFit/>
          </a:bodyPr>
          <a:lstStyle/>
          <a:p>
            <a:r>
              <a:rPr lang="en-US" sz="900" dirty="0">
                <a:solidFill>
                  <a:srgbClr val="787878"/>
                </a:solidFill>
              </a:rPr>
              <a:t>Q23/Q26. If you were to drive after using marijuana, how likely do you think it would be that you would be pulled over for driving under the influence of marijuana? </a:t>
            </a:r>
            <a:r>
              <a:rPr lang="en-US" sz="900" i="1" dirty="0">
                <a:solidFill>
                  <a:srgbClr val="787878"/>
                </a:solidFill>
              </a:rPr>
              <a:t>Base: Total Respondents (n=783)</a:t>
            </a:r>
            <a:endParaRPr lang="en-US" sz="900" dirty="0">
              <a:solidFill>
                <a:srgbClr val="787878"/>
              </a:solidFill>
            </a:endParaRPr>
          </a:p>
        </p:txBody>
      </p:sp>
    </p:spTree>
    <p:extLst>
      <p:ext uri="{BB962C8B-B14F-4D97-AF65-F5344CB8AC3E}">
        <p14:creationId xmlns:p14="http://schemas.microsoft.com/office/powerpoint/2010/main" val="23338563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2012-3C7B-421F-90A4-F3A8F53529BC}"/>
              </a:ext>
            </a:extLst>
          </p:cNvPr>
          <p:cNvSpPr>
            <a:spLocks noGrp="1"/>
          </p:cNvSpPr>
          <p:nvPr>
            <p:ph type="title"/>
          </p:nvPr>
        </p:nvSpPr>
        <p:spPr/>
        <p:txBody>
          <a:bodyPr/>
          <a:lstStyle/>
          <a:p>
            <a:r>
              <a:rPr lang="en-US" sz="2800" dirty="0"/>
              <a:t>Switchers and Solidifiers Demographic Profile – Plan for Sober Ride</a:t>
            </a:r>
            <a:endParaRPr lang="en-US" dirty="0"/>
          </a:p>
        </p:txBody>
      </p:sp>
      <p:sp>
        <p:nvSpPr>
          <p:cNvPr id="4" name="Slide Number Placeholder 3">
            <a:extLst>
              <a:ext uri="{FF2B5EF4-FFF2-40B4-BE49-F238E27FC236}">
                <a16:creationId xmlns:a16="http://schemas.microsoft.com/office/drawing/2014/main" id="{D370260E-7F59-4BA8-96F5-CF70FE3B3901}"/>
              </a:ext>
            </a:extLst>
          </p:cNvPr>
          <p:cNvSpPr>
            <a:spLocks noGrp="1"/>
          </p:cNvSpPr>
          <p:nvPr>
            <p:ph type="sldNum" sz="quarter" idx="4"/>
          </p:nvPr>
        </p:nvSpPr>
        <p:spPr/>
        <p:txBody>
          <a:bodyPr/>
          <a:lstStyle/>
          <a:p>
            <a:fld id="{3AFB7006-8003-4929-A787-32E51C1CB892}" type="slidenum">
              <a:rPr lang="en-US" smtClean="0"/>
              <a:pPr/>
              <a:t>99</a:t>
            </a:fld>
            <a:endParaRPr lang="en-US" dirty="0"/>
          </a:p>
        </p:txBody>
      </p:sp>
      <p:sp>
        <p:nvSpPr>
          <p:cNvPr id="8" name="Content Placeholder 3">
            <a:extLst>
              <a:ext uri="{FF2B5EF4-FFF2-40B4-BE49-F238E27FC236}">
                <a16:creationId xmlns:a16="http://schemas.microsoft.com/office/drawing/2014/main" id="{9ED52408-19AA-42B9-9CA3-3583E522DA3B}"/>
              </a:ext>
            </a:extLst>
          </p:cNvPr>
          <p:cNvSpPr txBox="1">
            <a:spLocks/>
          </p:cNvSpPr>
          <p:nvPr/>
        </p:nvSpPr>
        <p:spPr>
          <a:xfrm>
            <a:off x="178232" y="1459423"/>
            <a:ext cx="11243142" cy="563965"/>
          </a:xfrm>
          <a:prstGeom prst="rect">
            <a:avLst/>
          </a:prstGeom>
        </p:spPr>
        <p:txBody>
          <a:bodyPr anchor="ctr"/>
          <a:lstStyle>
            <a:lvl1pPr marL="0" indent="0" algn="l" defTabSz="914400" rtl="0" eaLnBrk="1" latinLnBrk="0" hangingPunct="1">
              <a:lnSpc>
                <a:spcPct val="90000"/>
              </a:lnSpc>
              <a:spcBef>
                <a:spcPts val="1200"/>
              </a:spcBef>
              <a:buClr>
                <a:schemeClr val="accent1"/>
              </a:buClr>
              <a:buFont typeface="Wingdings" panose="05000000000000000000" pitchFamily="2" charset="2"/>
              <a:buNone/>
              <a:defRPr sz="4000" kern="1200">
                <a:solidFill>
                  <a:schemeClr val="tx1"/>
                </a:solidFill>
                <a:latin typeface="+mn-lt"/>
                <a:ea typeface="+mn-ea"/>
                <a:cs typeface="+mn-cs"/>
              </a:defRPr>
            </a:lvl1pPr>
            <a:lvl2pPr marL="341312" indent="0" algn="l" defTabSz="914400" rtl="0" eaLnBrk="1" latinLnBrk="0" hangingPunct="1">
              <a:lnSpc>
                <a:spcPct val="90000"/>
              </a:lnSpc>
              <a:spcBef>
                <a:spcPts val="250"/>
              </a:spcBef>
              <a:spcAft>
                <a:spcPts val="250"/>
              </a:spcAft>
              <a:buClr>
                <a:schemeClr val="accent1"/>
              </a:buClr>
              <a:buFont typeface="Tw Cen MT" panose="020B0602020104020603" pitchFamily="34" charset="0"/>
              <a:buNone/>
              <a:defRPr sz="4000" kern="1200">
                <a:solidFill>
                  <a:schemeClr val="tx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815975" marR="0" indent="-815975">
              <a:spcBef>
                <a:spcPts val="0"/>
              </a:spcBef>
              <a:spcAft>
                <a:spcPts val="0"/>
              </a:spcAft>
              <a:tabLst>
                <a:tab pos="-1028700" algn="l"/>
                <a:tab pos="-914400" algn="l"/>
                <a:tab pos="-457200" algn="l"/>
                <a:tab pos="181610" algn="l"/>
                <a:tab pos="544195" algn="l"/>
                <a:tab pos="815975" algn="l"/>
                <a:tab pos="914400" algn="l"/>
                <a:tab pos="1186180" algn="l"/>
                <a:tab pos="1458595" algn="l"/>
                <a:tab pos="1730375" algn="l"/>
                <a:tab pos="2002790" algn="l"/>
                <a:tab pos="2274570" algn="l"/>
                <a:tab pos="2546350" algn="l"/>
                <a:tab pos="2818765" algn="l"/>
                <a:tab pos="3090545" algn="l"/>
                <a:tab pos="3362960" algn="l"/>
                <a:tab pos="3634740" algn="l"/>
                <a:tab pos="3906520" algn="l"/>
                <a:tab pos="4178935" algn="l"/>
                <a:tab pos="4450715" algn="l"/>
                <a:tab pos="4723130" algn="l"/>
                <a:tab pos="4994910" algn="l"/>
                <a:tab pos="5266690" algn="l"/>
                <a:tab pos="5539105" algn="l"/>
                <a:tab pos="5810885" algn="l"/>
                <a:tab pos="6083300" algn="l"/>
                <a:tab pos="6355080" algn="l"/>
                <a:tab pos="6626860" algn="l"/>
                <a:tab pos="6899275" algn="l"/>
                <a:tab pos="7171055" algn="l"/>
                <a:tab pos="7443470" algn="l"/>
                <a:tab pos="7715250" algn="l"/>
              </a:tabLst>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p:txBody>
      </p:sp>
      <p:graphicFrame>
        <p:nvGraphicFramePr>
          <p:cNvPr id="6" name="Table 5">
            <a:extLst>
              <a:ext uri="{FF2B5EF4-FFF2-40B4-BE49-F238E27FC236}">
                <a16:creationId xmlns:a16="http://schemas.microsoft.com/office/drawing/2014/main" id="{884EEC5D-476D-2003-D536-B745B4026A0C}"/>
              </a:ext>
            </a:extLst>
          </p:cNvPr>
          <p:cNvGraphicFramePr>
            <a:graphicFrameLocks noGrp="1"/>
          </p:cNvGraphicFramePr>
          <p:nvPr/>
        </p:nvGraphicFramePr>
        <p:xfrm>
          <a:off x="3501858" y="853239"/>
          <a:ext cx="8228520" cy="5425842"/>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val="470922696"/>
                    </a:ext>
                  </a:extLst>
                </a:gridCol>
                <a:gridCol w="1622790">
                  <a:extLst>
                    <a:ext uri="{9D8B030D-6E8A-4147-A177-3AD203B41FA5}">
                      <a16:colId xmlns:a16="http://schemas.microsoft.com/office/drawing/2014/main" val="3238096619"/>
                    </a:ext>
                  </a:extLst>
                </a:gridCol>
                <a:gridCol w="1622790">
                  <a:extLst>
                    <a:ext uri="{9D8B030D-6E8A-4147-A177-3AD203B41FA5}">
                      <a16:colId xmlns:a16="http://schemas.microsoft.com/office/drawing/2014/main" val="4247909470"/>
                    </a:ext>
                  </a:extLst>
                </a:gridCol>
                <a:gridCol w="1622790">
                  <a:extLst>
                    <a:ext uri="{9D8B030D-6E8A-4147-A177-3AD203B41FA5}">
                      <a16:colId xmlns:a16="http://schemas.microsoft.com/office/drawing/2014/main" val="4285814932"/>
                    </a:ext>
                  </a:extLst>
                </a:gridCol>
                <a:gridCol w="1622790">
                  <a:extLst>
                    <a:ext uri="{9D8B030D-6E8A-4147-A177-3AD203B41FA5}">
                      <a16:colId xmlns:a16="http://schemas.microsoft.com/office/drawing/2014/main" val="2202348926"/>
                    </a:ext>
                  </a:extLst>
                </a:gridCol>
              </a:tblGrid>
              <a:tr h="274320">
                <a:tc>
                  <a:txBody>
                    <a:bodyPr/>
                    <a:lstStyle/>
                    <a:p>
                      <a:endParaRPr lang="en-US" sz="1200" dirty="0"/>
                    </a:p>
                  </a:txBody>
                  <a:tcPr/>
                </a:tc>
                <a:tc gridSpan="2">
                  <a:txBody>
                    <a:bodyPr/>
                    <a:lstStyle/>
                    <a:p>
                      <a:pPr algn="ctr"/>
                      <a:r>
                        <a:rPr lang="en-US" sz="1200" dirty="0"/>
                        <a:t>Switchers</a:t>
                      </a:r>
                      <a:endParaRPr lang="en-US" sz="1200" b="1" dirty="0"/>
                    </a:p>
                  </a:txBody>
                  <a:tcPr anchor="ctr"/>
                </a:tc>
                <a:tc hMerge="1">
                  <a:txBody>
                    <a:bodyPr/>
                    <a:lstStyle/>
                    <a:p>
                      <a:pPr algn="ctr"/>
                      <a:endParaRPr lang="en-US" sz="1200" b="1" dirty="0"/>
                    </a:p>
                  </a:txBody>
                  <a:tcPr anchor="ctr"/>
                </a:tc>
                <a:tc gridSpan="2">
                  <a:txBody>
                    <a:bodyPr/>
                    <a:lstStyle/>
                    <a:p>
                      <a:pPr algn="ctr"/>
                      <a:r>
                        <a:rPr lang="en-US" sz="1200" dirty="0"/>
                        <a:t>Stayed the Same</a:t>
                      </a:r>
                      <a:endParaRPr lang="en-US" sz="1200" b="1" dirty="0"/>
                    </a:p>
                  </a:txBody>
                  <a:tcPr anchor="ctr"/>
                </a:tc>
                <a:tc hMerge="1">
                  <a:txBody>
                    <a:bodyPr/>
                    <a:lstStyle/>
                    <a:p>
                      <a:pPr algn="ctr"/>
                      <a:endParaRPr lang="en-US" sz="1200" b="0" dirty="0"/>
                    </a:p>
                  </a:txBody>
                  <a:tcPr anchor="ctr"/>
                </a:tc>
                <a:extLst>
                  <a:ext uri="{0D108BD9-81ED-4DB2-BD59-A6C34878D82A}">
                    <a16:rowId xmlns:a16="http://schemas.microsoft.com/office/drawing/2014/main" val="2459460302"/>
                  </a:ext>
                </a:extLst>
              </a:tr>
              <a:tr h="488082">
                <a:tc>
                  <a:txBody>
                    <a:bodyPr/>
                    <a:lstStyle/>
                    <a:p>
                      <a:endParaRPr lang="en-US" sz="1200" dirty="0">
                        <a:solidFill>
                          <a:srgbClr val="787878"/>
                        </a:solidFill>
                      </a:endParaRPr>
                    </a:p>
                  </a:txBody>
                  <a:tcPr/>
                </a:tc>
                <a:tc>
                  <a:txBody>
                    <a:bodyPr/>
                    <a:lstStyle/>
                    <a:p>
                      <a:pPr algn="ctr"/>
                      <a:r>
                        <a:rPr lang="en-US" sz="1200" dirty="0">
                          <a:solidFill>
                            <a:srgbClr val="787878"/>
                          </a:solidFill>
                        </a:rPr>
                        <a:t>More Likely</a:t>
                      </a:r>
                    </a:p>
                    <a:p>
                      <a:pPr algn="ctr"/>
                      <a:r>
                        <a:rPr lang="en-US" sz="1200" dirty="0">
                          <a:solidFill>
                            <a:srgbClr val="787878"/>
                          </a:solidFill>
                        </a:rPr>
                        <a:t>(A)</a:t>
                      </a:r>
                      <a:endParaRPr lang="en-US" sz="1200" b="0" dirty="0">
                        <a:solidFill>
                          <a:srgbClr val="787878"/>
                        </a:solidFill>
                      </a:endParaRPr>
                    </a:p>
                  </a:txBody>
                  <a:tcPr anchor="b"/>
                </a:tc>
                <a:tc>
                  <a:txBody>
                    <a:bodyPr/>
                    <a:lstStyle/>
                    <a:p>
                      <a:pPr algn="ctr"/>
                      <a:r>
                        <a:rPr lang="en-US" sz="1200" dirty="0">
                          <a:solidFill>
                            <a:srgbClr val="787878"/>
                          </a:solidFill>
                        </a:rPr>
                        <a:t>Less Likely</a:t>
                      </a:r>
                    </a:p>
                    <a:p>
                      <a:pPr algn="ctr"/>
                      <a:r>
                        <a:rPr lang="en-US" sz="1200" dirty="0">
                          <a:solidFill>
                            <a:srgbClr val="787878"/>
                          </a:solidFill>
                        </a:rPr>
                        <a:t>(B)</a:t>
                      </a:r>
                      <a:endParaRPr lang="en-US" sz="1200" b="0" dirty="0">
                        <a:solidFill>
                          <a:srgbClr val="787878"/>
                        </a:solidFill>
                      </a:endParaRPr>
                    </a:p>
                  </a:txBody>
                  <a:tcPr anchor="b"/>
                </a:tc>
                <a:tc>
                  <a:txBody>
                    <a:bodyPr/>
                    <a:lstStyle/>
                    <a:p>
                      <a:pPr algn="ctr"/>
                      <a:r>
                        <a:rPr lang="en-US" sz="1200" dirty="0">
                          <a:solidFill>
                            <a:srgbClr val="787878"/>
                          </a:solidFill>
                        </a:rPr>
                        <a:t>Stayed Always</a:t>
                      </a:r>
                    </a:p>
                    <a:p>
                      <a:pPr algn="ctr"/>
                      <a:r>
                        <a:rPr lang="en-US" sz="1200" dirty="0">
                          <a:solidFill>
                            <a:srgbClr val="787878"/>
                          </a:solidFill>
                        </a:rPr>
                        <a:t>(C)</a:t>
                      </a:r>
                      <a:endParaRPr lang="en-US" sz="1200" b="0" dirty="0">
                        <a:solidFill>
                          <a:srgbClr val="787878"/>
                        </a:solidFill>
                      </a:endParaRPr>
                    </a:p>
                  </a:txBody>
                  <a:tcPr anchor="b"/>
                </a:tc>
                <a:tc>
                  <a:txBody>
                    <a:bodyPr/>
                    <a:lstStyle/>
                    <a:p>
                      <a:pPr algn="ctr"/>
                      <a:r>
                        <a:rPr lang="en-US" sz="1200" dirty="0">
                          <a:solidFill>
                            <a:srgbClr val="787878"/>
                          </a:solidFill>
                        </a:rPr>
                        <a:t>Stayed Other</a:t>
                      </a:r>
                    </a:p>
                    <a:p>
                      <a:pPr algn="ctr"/>
                      <a:r>
                        <a:rPr lang="en-US" sz="1200" dirty="0">
                          <a:solidFill>
                            <a:srgbClr val="787878"/>
                          </a:solidFill>
                        </a:rPr>
                        <a:t>(D)</a:t>
                      </a:r>
                      <a:endParaRPr lang="en-US" sz="1200" b="0" dirty="0">
                        <a:solidFill>
                          <a:srgbClr val="787878"/>
                        </a:solidFill>
                      </a:endParaRPr>
                    </a:p>
                  </a:txBody>
                  <a:tcPr anchor="b"/>
                </a:tc>
                <a:extLst>
                  <a:ext uri="{0D108BD9-81ED-4DB2-BD59-A6C34878D82A}">
                    <a16:rowId xmlns:a16="http://schemas.microsoft.com/office/drawing/2014/main" val="2369475805"/>
                  </a:ext>
                </a:extLst>
              </a:tr>
              <a:tr h="0">
                <a:tc>
                  <a:txBody>
                    <a:bodyPr/>
                    <a:lstStyle/>
                    <a:p>
                      <a:endParaRPr lang="en-US" sz="1200" dirty="0">
                        <a:solidFill>
                          <a:srgbClr val="787878"/>
                        </a:solidFill>
                      </a:endParaRPr>
                    </a:p>
                  </a:txBody>
                  <a:tcPr/>
                </a:tc>
                <a:tc>
                  <a:txBody>
                    <a:bodyPr/>
                    <a:lstStyle/>
                    <a:p>
                      <a:pPr algn="ctr"/>
                      <a:r>
                        <a:rPr lang="en-US" sz="1200" kern="1200" dirty="0">
                          <a:solidFill>
                            <a:srgbClr val="787878"/>
                          </a:solidFill>
                          <a:latin typeface="+mn-lt"/>
                          <a:ea typeface="+mn-ea"/>
                          <a:cs typeface="+mn-cs"/>
                        </a:rPr>
                        <a:t>99*</a:t>
                      </a:r>
                    </a:p>
                  </a:txBody>
                  <a:tcPr anchor="ctr"/>
                </a:tc>
                <a:tc>
                  <a:txBody>
                    <a:bodyPr/>
                    <a:lstStyle/>
                    <a:p>
                      <a:pPr algn="ctr"/>
                      <a:r>
                        <a:rPr lang="en-US" sz="1200" kern="1200" dirty="0">
                          <a:solidFill>
                            <a:srgbClr val="787878"/>
                          </a:solidFill>
                          <a:latin typeface="+mn-lt"/>
                          <a:ea typeface="+mn-ea"/>
                          <a:cs typeface="+mn-cs"/>
                        </a:rPr>
                        <a:t>65*</a:t>
                      </a:r>
                    </a:p>
                  </a:txBody>
                  <a:tcPr anchor="ctr"/>
                </a:tc>
                <a:tc>
                  <a:txBody>
                    <a:bodyPr/>
                    <a:lstStyle/>
                    <a:p>
                      <a:pPr algn="ctr"/>
                      <a:r>
                        <a:rPr lang="en-US" sz="1200" kern="1200" dirty="0">
                          <a:solidFill>
                            <a:srgbClr val="787878"/>
                          </a:solidFill>
                          <a:latin typeface="+mn-lt"/>
                          <a:ea typeface="+mn-ea"/>
                          <a:cs typeface="+mn-cs"/>
                        </a:rPr>
                        <a:t>206</a:t>
                      </a:r>
                    </a:p>
                  </a:txBody>
                  <a:tcPr anchor="ctr"/>
                </a:tc>
                <a:tc>
                  <a:txBody>
                    <a:bodyPr/>
                    <a:lstStyle/>
                    <a:p>
                      <a:pPr algn="ctr"/>
                      <a:r>
                        <a:rPr lang="en-US" sz="1200" kern="1200" dirty="0">
                          <a:solidFill>
                            <a:srgbClr val="787878"/>
                          </a:solidFill>
                          <a:latin typeface="+mn-lt"/>
                          <a:ea typeface="+mn-ea"/>
                          <a:cs typeface="+mn-cs"/>
                        </a:rPr>
                        <a:t>98*</a:t>
                      </a:r>
                    </a:p>
                  </a:txBody>
                  <a:tcPr anchor="ctr"/>
                </a:tc>
                <a:extLst>
                  <a:ext uri="{0D108BD9-81ED-4DB2-BD59-A6C34878D82A}">
                    <a16:rowId xmlns:a16="http://schemas.microsoft.com/office/drawing/2014/main" val="2217310208"/>
                  </a:ext>
                </a:extLst>
              </a:tr>
              <a:tr h="274320">
                <a:tc>
                  <a:txBody>
                    <a:bodyPr/>
                    <a:lstStyle/>
                    <a:p>
                      <a:r>
                        <a:rPr lang="en-US" sz="1200" dirty="0">
                          <a:solidFill>
                            <a:srgbClr val="787878"/>
                          </a:solidFill>
                        </a:rPr>
                        <a:t>Gender</a:t>
                      </a:r>
                    </a:p>
                  </a:txBody>
                  <a:tcP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60630218"/>
                  </a:ext>
                </a:extLst>
              </a:tr>
              <a:tr h="274320">
                <a:tc>
                  <a:txBody>
                    <a:bodyPr/>
                    <a:lstStyle/>
                    <a:p>
                      <a:pPr marL="91440"/>
                      <a:r>
                        <a:rPr lang="en-US" sz="1200" dirty="0">
                          <a:solidFill>
                            <a:srgbClr val="787878"/>
                          </a:solidFill>
                        </a:rPr>
                        <a:t>Male</a:t>
                      </a:r>
                    </a:p>
                  </a:txBody>
                  <a:tcP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54%</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b="1" kern="1200" dirty="0">
                          <a:solidFill>
                            <a:srgbClr val="787878"/>
                          </a:solidFill>
                          <a:latin typeface="+mn-lt"/>
                          <a:ea typeface="+mn-ea"/>
                          <a:cs typeface="+mn-cs"/>
                        </a:rPr>
                        <a:t>68%</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30%</a:t>
                      </a: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pPr algn="ctr"/>
                      <a:r>
                        <a:rPr lang="en-US" sz="1200" b="1" kern="1200" dirty="0">
                          <a:solidFill>
                            <a:srgbClr val="787878"/>
                          </a:solidFill>
                          <a:latin typeface="+mn-lt"/>
                          <a:ea typeface="+mn-ea"/>
                          <a:cs typeface="+mn-cs"/>
                        </a:rPr>
                        <a:t>56%</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4218363643"/>
                  </a:ext>
                </a:extLst>
              </a:tr>
              <a:tr h="274320">
                <a:tc>
                  <a:txBody>
                    <a:bodyPr/>
                    <a:lstStyle/>
                    <a:p>
                      <a:pPr marL="91440"/>
                      <a:r>
                        <a:rPr lang="en-US" sz="1200" dirty="0">
                          <a:solidFill>
                            <a:srgbClr val="787878"/>
                          </a:solidFill>
                        </a:rPr>
                        <a:t>Female</a:t>
                      </a:r>
                    </a:p>
                  </a:txBody>
                  <a:tcPr/>
                </a:tc>
                <a:tc>
                  <a:txBody>
                    <a:bodyPr/>
                    <a:lstStyle/>
                    <a:p>
                      <a:pPr algn="ctr"/>
                      <a:r>
                        <a:rPr lang="en-US" sz="1200" kern="1200" dirty="0">
                          <a:solidFill>
                            <a:srgbClr val="787878"/>
                          </a:solidFill>
                          <a:latin typeface="+mn-lt"/>
                          <a:ea typeface="+mn-ea"/>
                          <a:cs typeface="+mn-cs"/>
                        </a:rPr>
                        <a:t>46%</a:t>
                      </a:r>
                    </a:p>
                  </a:txBody>
                  <a:tcPr anchor="ctr">
                    <a:lnT w="12700" cap="flat" cmpd="sng" algn="ctr">
                      <a:solidFill>
                        <a:schemeClr val="tx1"/>
                      </a:solidFill>
                      <a:prstDash val="dash"/>
                      <a:round/>
                      <a:headEnd type="none" w="med" len="med"/>
                      <a:tailEnd type="none" w="med" len="med"/>
                    </a:lnT>
                  </a:tcPr>
                </a:tc>
                <a:tc>
                  <a:txBody>
                    <a:bodyPr/>
                    <a:lstStyle/>
                    <a:p>
                      <a:pPr algn="ctr"/>
                      <a:r>
                        <a:rPr lang="en-US" sz="1200" kern="1200" dirty="0">
                          <a:solidFill>
                            <a:srgbClr val="787878"/>
                          </a:solidFill>
                          <a:latin typeface="+mn-lt"/>
                          <a:ea typeface="+mn-ea"/>
                          <a:cs typeface="+mn-cs"/>
                        </a:rPr>
                        <a:t>32%</a:t>
                      </a:r>
                    </a:p>
                  </a:txBody>
                  <a:tcPr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a:r>
                        <a:rPr lang="en-US" sz="1200" b="1" kern="1200" dirty="0">
                          <a:solidFill>
                            <a:srgbClr val="787878"/>
                          </a:solidFill>
                          <a:latin typeface="+mn-lt"/>
                          <a:ea typeface="+mn-ea"/>
                          <a:cs typeface="+mn-cs"/>
                        </a:rPr>
                        <a:t>70%</a:t>
                      </a:r>
                      <a:r>
                        <a:rPr lang="en-US" sz="1200" b="1" u="none" strike="noStrike" kern="1200" baseline="30000" dirty="0">
                          <a:solidFill>
                            <a:srgbClr val="787878"/>
                          </a:solidFill>
                          <a:effectLst/>
                          <a:latin typeface="+mn-lt"/>
                          <a:ea typeface="+mn-ea"/>
                          <a:cs typeface="+mn-cs"/>
                        </a:rPr>
                        <a:t>ABD</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44%</a:t>
                      </a:r>
                    </a:p>
                  </a:txBody>
                  <a:tcPr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477713627"/>
                  </a:ext>
                </a:extLst>
              </a:tr>
              <a:tr h="274320">
                <a:tc>
                  <a:txBody>
                    <a:bodyPr/>
                    <a:lstStyle/>
                    <a:p>
                      <a:r>
                        <a:rPr lang="en-US" sz="1200" dirty="0">
                          <a:solidFill>
                            <a:srgbClr val="787878"/>
                          </a:solidFill>
                        </a:rPr>
                        <a:t>Age</a:t>
                      </a:r>
                    </a:p>
                  </a:txBody>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T w="12700" cap="flat" cmpd="sng" algn="ctr">
                      <a:solidFill>
                        <a:schemeClr val="tx1"/>
                      </a:solidFill>
                      <a:prstDash val="dash"/>
                      <a:round/>
                      <a:headEnd type="none" w="med" len="med"/>
                      <a:tailEnd type="none" w="med" len="med"/>
                    </a:lnT>
                  </a:tcPr>
                </a:tc>
                <a:tc>
                  <a:txBody>
                    <a:bodyPr/>
                    <a:lstStyle/>
                    <a:p>
                      <a:pPr algn="ctr"/>
                      <a:endParaRPr lang="en-US" sz="1200" kern="1200" dirty="0">
                        <a:solidFill>
                          <a:srgbClr val="787878"/>
                        </a:solidFill>
                        <a:latin typeface="+mn-lt"/>
                        <a:ea typeface="+mn-ea"/>
                        <a:cs typeface="+mn-cs"/>
                      </a:endParaRPr>
                    </a:p>
                  </a:txBody>
                  <a:tcPr anchor="ctr"/>
                </a:tc>
                <a:extLst>
                  <a:ext uri="{0D108BD9-81ED-4DB2-BD59-A6C34878D82A}">
                    <a16:rowId xmlns:a16="http://schemas.microsoft.com/office/drawing/2014/main" val="3717792709"/>
                  </a:ext>
                </a:extLst>
              </a:tr>
              <a:tr h="274320">
                <a:tc>
                  <a:txBody>
                    <a:bodyPr/>
                    <a:lstStyle/>
                    <a:p>
                      <a:pPr marL="91440"/>
                      <a:r>
                        <a:rPr lang="en-US" sz="1200" dirty="0">
                          <a:solidFill>
                            <a:srgbClr val="787878"/>
                          </a:solidFill>
                        </a:rPr>
                        <a:t>16-34</a:t>
                      </a:r>
                    </a:p>
                  </a:txBody>
                  <a:tcPr/>
                </a:tc>
                <a:tc>
                  <a:txBody>
                    <a:bodyPr/>
                    <a:lstStyle/>
                    <a:p>
                      <a:pPr algn="ctr"/>
                      <a:r>
                        <a:rPr lang="en-US" sz="1200" kern="1200" dirty="0">
                          <a:solidFill>
                            <a:srgbClr val="787878"/>
                          </a:solidFill>
                          <a:latin typeface="+mn-lt"/>
                          <a:ea typeface="+mn-ea"/>
                          <a:cs typeface="+mn-cs"/>
                        </a:rPr>
                        <a:t>27%</a:t>
                      </a:r>
                    </a:p>
                  </a:txBody>
                  <a:tcPr anchor="ctr"/>
                </a:tc>
                <a:tc>
                  <a:txBody>
                    <a:bodyPr/>
                    <a:lstStyle/>
                    <a:p>
                      <a:pPr algn="ctr"/>
                      <a:r>
                        <a:rPr lang="en-US" sz="1200" kern="1200" dirty="0">
                          <a:solidFill>
                            <a:srgbClr val="787878"/>
                          </a:solidFill>
                          <a:latin typeface="+mn-lt"/>
                          <a:ea typeface="+mn-ea"/>
                          <a:cs typeface="+mn-cs"/>
                        </a:rPr>
                        <a:t>23%</a:t>
                      </a:r>
                    </a:p>
                  </a:txBody>
                  <a:tcPr anchor="ctr">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28%</a:t>
                      </a:r>
                    </a:p>
                  </a:txBody>
                  <a:tcPr anchor="ctr"/>
                </a:tc>
                <a:tc>
                  <a:txBody>
                    <a:bodyPr/>
                    <a:lstStyle/>
                    <a:p>
                      <a:pPr algn="ctr"/>
                      <a:r>
                        <a:rPr lang="en-US" sz="1200" kern="1200" dirty="0">
                          <a:solidFill>
                            <a:srgbClr val="787878"/>
                          </a:solidFill>
                          <a:latin typeface="+mn-lt"/>
                          <a:ea typeface="+mn-ea"/>
                          <a:cs typeface="+mn-cs"/>
                        </a:rPr>
                        <a:t>35%</a:t>
                      </a:r>
                    </a:p>
                  </a:txBody>
                  <a:tcPr anchor="ctr"/>
                </a:tc>
                <a:extLst>
                  <a:ext uri="{0D108BD9-81ED-4DB2-BD59-A6C34878D82A}">
                    <a16:rowId xmlns:a16="http://schemas.microsoft.com/office/drawing/2014/main" val="3312048126"/>
                  </a:ext>
                </a:extLst>
              </a:tr>
              <a:tr h="274320">
                <a:tc>
                  <a:txBody>
                    <a:bodyPr/>
                    <a:lstStyle/>
                    <a:p>
                      <a:pPr marL="91440"/>
                      <a:r>
                        <a:rPr lang="en-US" sz="1200" dirty="0">
                          <a:solidFill>
                            <a:srgbClr val="787878"/>
                          </a:solidFill>
                        </a:rPr>
                        <a:t>35-49</a:t>
                      </a:r>
                    </a:p>
                  </a:txBody>
                  <a:tcPr/>
                </a:tc>
                <a:tc>
                  <a:txBody>
                    <a:bodyPr/>
                    <a:lstStyle/>
                    <a:p>
                      <a:pPr algn="ctr"/>
                      <a:r>
                        <a:rPr lang="en-US" sz="1200" kern="1200" dirty="0">
                          <a:solidFill>
                            <a:srgbClr val="787878"/>
                          </a:solidFill>
                          <a:latin typeface="+mn-lt"/>
                          <a:ea typeface="+mn-ea"/>
                          <a:cs typeface="+mn-cs"/>
                        </a:rPr>
                        <a:t>34%</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42%</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23%</a:t>
                      </a:r>
                    </a:p>
                  </a:txBody>
                  <a:tcPr anchor="ctr">
                    <a:lnL w="12700" cap="flat" cmpd="sng" algn="ctr">
                      <a:solidFill>
                        <a:schemeClr val="tx1"/>
                      </a:solidFill>
                      <a:prstDash val="dash"/>
                      <a:round/>
                      <a:headEnd type="none" w="med" len="med"/>
                      <a:tailEnd type="none" w="med" len="med"/>
                    </a:lnL>
                  </a:tcPr>
                </a:tc>
                <a:tc>
                  <a:txBody>
                    <a:bodyPr/>
                    <a:lstStyle/>
                    <a:p>
                      <a:pPr algn="ctr"/>
                      <a:r>
                        <a:rPr lang="en-US" sz="1200" kern="1200" dirty="0">
                          <a:solidFill>
                            <a:srgbClr val="787878"/>
                          </a:solidFill>
                          <a:latin typeface="+mn-lt"/>
                          <a:ea typeface="+mn-ea"/>
                          <a:cs typeface="+mn-cs"/>
                        </a:rPr>
                        <a:t>33%</a:t>
                      </a:r>
                    </a:p>
                  </a:txBody>
                  <a:tcPr anchor="ctr"/>
                </a:tc>
                <a:extLst>
                  <a:ext uri="{0D108BD9-81ED-4DB2-BD59-A6C34878D82A}">
                    <a16:rowId xmlns:a16="http://schemas.microsoft.com/office/drawing/2014/main" val="1779336377"/>
                  </a:ext>
                </a:extLst>
              </a:tr>
              <a:tr h="274320">
                <a:tc>
                  <a:txBody>
                    <a:bodyPr/>
                    <a:lstStyle/>
                    <a:p>
                      <a:pPr marL="91440"/>
                      <a:r>
                        <a:rPr lang="en-US" sz="1200" dirty="0">
                          <a:solidFill>
                            <a:srgbClr val="787878"/>
                          </a:solidFill>
                        </a:rPr>
                        <a:t>50-64</a:t>
                      </a:r>
                    </a:p>
                  </a:txBody>
                  <a:tcPr/>
                </a:tc>
                <a:tc>
                  <a:txBody>
                    <a:bodyPr/>
                    <a:lstStyle/>
                    <a:p>
                      <a:pPr algn="ctr"/>
                      <a:r>
                        <a:rPr lang="en-US" sz="1200" kern="1200" dirty="0">
                          <a:solidFill>
                            <a:srgbClr val="787878"/>
                          </a:solidFill>
                          <a:latin typeface="+mn-lt"/>
                          <a:ea typeface="+mn-ea"/>
                          <a:cs typeface="+mn-cs"/>
                        </a:rPr>
                        <a:t>20%</a:t>
                      </a:r>
                    </a:p>
                  </a:txBody>
                  <a:tcPr anchor="ctr"/>
                </a:tc>
                <a:tc>
                  <a:txBody>
                    <a:bodyPr/>
                    <a:lstStyle/>
                    <a:p>
                      <a:pPr algn="ctr"/>
                      <a:r>
                        <a:rPr lang="en-US" sz="1200" kern="1200" dirty="0">
                          <a:solidFill>
                            <a:srgbClr val="787878"/>
                          </a:solidFill>
                          <a:latin typeface="+mn-lt"/>
                          <a:ea typeface="+mn-ea"/>
                          <a:cs typeface="+mn-cs"/>
                        </a:rPr>
                        <a:t>17%</a:t>
                      </a:r>
                    </a:p>
                  </a:txBody>
                  <a:tcPr anchor="ctr">
                    <a:lnT w="12700" cap="flat" cmpd="sng" algn="ctr">
                      <a:solidFill>
                        <a:schemeClr val="tx1"/>
                      </a:solidFill>
                      <a:prstDash val="dash"/>
                      <a:round/>
                      <a:headEnd type="none" w="med" len="med"/>
                      <a:tailEnd type="none" w="med" len="med"/>
                    </a:lnT>
                  </a:tcPr>
                </a:tc>
                <a:tc>
                  <a:txBody>
                    <a:bodyPr/>
                    <a:lstStyle/>
                    <a:p>
                      <a:pPr algn="ctr"/>
                      <a:r>
                        <a:rPr lang="en-US" sz="1200" kern="1200" dirty="0">
                          <a:solidFill>
                            <a:srgbClr val="787878"/>
                          </a:solidFill>
                          <a:latin typeface="+mn-lt"/>
                          <a:ea typeface="+mn-ea"/>
                          <a:cs typeface="+mn-cs"/>
                        </a:rPr>
                        <a:t>26%</a:t>
                      </a:r>
                    </a:p>
                  </a:txBody>
                  <a:tcPr anchor="ctr"/>
                </a:tc>
                <a:tc>
                  <a:txBody>
                    <a:bodyPr/>
                    <a:lstStyle/>
                    <a:p>
                      <a:pPr algn="ctr"/>
                      <a:r>
                        <a:rPr lang="en-US" sz="1200" kern="1200" dirty="0">
                          <a:solidFill>
                            <a:srgbClr val="787878"/>
                          </a:solidFill>
                          <a:latin typeface="+mn-lt"/>
                          <a:ea typeface="+mn-ea"/>
                          <a:cs typeface="+mn-cs"/>
                        </a:rPr>
                        <a:t>16%</a:t>
                      </a:r>
                    </a:p>
                  </a:txBody>
                  <a:tcPr anchor="ctr"/>
                </a:tc>
                <a:extLst>
                  <a:ext uri="{0D108BD9-81ED-4DB2-BD59-A6C34878D82A}">
                    <a16:rowId xmlns:a16="http://schemas.microsoft.com/office/drawing/2014/main" val="3324474495"/>
                  </a:ext>
                </a:extLst>
              </a:tr>
              <a:tr h="274320">
                <a:tc>
                  <a:txBody>
                    <a:bodyPr/>
                    <a:lstStyle/>
                    <a:p>
                      <a:pPr marL="91440"/>
                      <a:r>
                        <a:rPr lang="en-US" sz="1200" dirty="0">
                          <a:solidFill>
                            <a:srgbClr val="787878"/>
                          </a:solidFill>
                        </a:rPr>
                        <a:t>65 or older</a:t>
                      </a:r>
                    </a:p>
                  </a:txBody>
                  <a:tcPr/>
                </a:tc>
                <a:tc>
                  <a:txBody>
                    <a:bodyPr/>
                    <a:lstStyle/>
                    <a:p>
                      <a:pPr algn="ctr"/>
                      <a:r>
                        <a:rPr lang="en-US" sz="1200" kern="1200" dirty="0">
                          <a:solidFill>
                            <a:srgbClr val="787878"/>
                          </a:solidFill>
                          <a:latin typeface="+mn-lt"/>
                          <a:ea typeface="+mn-ea"/>
                          <a:cs typeface="+mn-cs"/>
                        </a:rPr>
                        <a:t>19%</a:t>
                      </a:r>
                    </a:p>
                  </a:txBody>
                  <a:tcPr anchor="ctr"/>
                </a:tc>
                <a:tc>
                  <a:txBody>
                    <a:bodyPr/>
                    <a:lstStyle/>
                    <a:p>
                      <a:pPr algn="ctr"/>
                      <a:r>
                        <a:rPr lang="en-US" sz="1200" kern="1200" dirty="0">
                          <a:solidFill>
                            <a:srgbClr val="787878"/>
                          </a:solidFill>
                          <a:latin typeface="+mn-lt"/>
                          <a:ea typeface="+mn-ea"/>
                          <a:cs typeface="+mn-cs"/>
                        </a:rPr>
                        <a:t>17%</a:t>
                      </a:r>
                    </a:p>
                  </a:txBody>
                  <a:tcPr anchor="ctr"/>
                </a:tc>
                <a:tc>
                  <a:txBody>
                    <a:bodyPr/>
                    <a:lstStyle/>
                    <a:p>
                      <a:pPr algn="ctr"/>
                      <a:r>
                        <a:rPr lang="en-US" sz="1200" kern="1200" dirty="0">
                          <a:solidFill>
                            <a:srgbClr val="787878"/>
                          </a:solidFill>
                          <a:latin typeface="+mn-lt"/>
                          <a:ea typeface="+mn-ea"/>
                          <a:cs typeface="+mn-cs"/>
                        </a:rPr>
                        <a:t>23%</a:t>
                      </a:r>
                    </a:p>
                  </a:txBody>
                  <a:tcPr anchor="ctr"/>
                </a:tc>
                <a:tc>
                  <a:txBody>
                    <a:bodyPr/>
                    <a:lstStyle/>
                    <a:p>
                      <a:pPr algn="ctr"/>
                      <a:r>
                        <a:rPr lang="en-US" sz="1200" kern="1200" dirty="0">
                          <a:solidFill>
                            <a:srgbClr val="787878"/>
                          </a:solidFill>
                          <a:latin typeface="+mn-lt"/>
                          <a:ea typeface="+mn-ea"/>
                          <a:cs typeface="+mn-cs"/>
                        </a:rPr>
                        <a:t>17%</a:t>
                      </a:r>
                    </a:p>
                  </a:txBody>
                  <a:tcPr anchor="ctr"/>
                </a:tc>
                <a:extLst>
                  <a:ext uri="{0D108BD9-81ED-4DB2-BD59-A6C34878D82A}">
                    <a16:rowId xmlns:a16="http://schemas.microsoft.com/office/drawing/2014/main" val="2681063837"/>
                  </a:ext>
                </a:extLst>
              </a:tr>
              <a:tr h="274320">
                <a:tc>
                  <a:txBody>
                    <a:bodyPr/>
                    <a:lstStyle/>
                    <a:p>
                      <a:r>
                        <a:rPr lang="en-US" sz="1200" dirty="0">
                          <a:solidFill>
                            <a:srgbClr val="787878"/>
                          </a:solidFill>
                        </a:rPr>
                        <a:t>Education</a:t>
                      </a:r>
                    </a:p>
                  </a:txBody>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extLst>
                  <a:ext uri="{0D108BD9-81ED-4DB2-BD59-A6C34878D82A}">
                    <a16:rowId xmlns:a16="http://schemas.microsoft.com/office/drawing/2014/main" val="3632012182"/>
                  </a:ext>
                </a:extLst>
              </a:tr>
              <a:tr h="274320">
                <a:tc>
                  <a:txBody>
                    <a:bodyPr/>
                    <a:lstStyle/>
                    <a:p>
                      <a:pPr marL="91440"/>
                      <a:r>
                        <a:rPr lang="en-US" sz="1200" dirty="0">
                          <a:solidFill>
                            <a:srgbClr val="787878"/>
                          </a:solidFill>
                        </a:rPr>
                        <a:t>Less than college</a:t>
                      </a:r>
                    </a:p>
                  </a:txBody>
                  <a:tcPr/>
                </a:tc>
                <a:tc>
                  <a:txBody>
                    <a:bodyPr/>
                    <a:lstStyle/>
                    <a:p>
                      <a:pPr algn="ctr"/>
                      <a:r>
                        <a:rPr lang="en-US" sz="1200" kern="1200" dirty="0">
                          <a:solidFill>
                            <a:srgbClr val="787878"/>
                          </a:solidFill>
                          <a:latin typeface="+mn-lt"/>
                          <a:ea typeface="+mn-ea"/>
                          <a:cs typeface="+mn-cs"/>
                        </a:rPr>
                        <a:t>28%</a:t>
                      </a:r>
                    </a:p>
                  </a:txBody>
                  <a:tcPr anchor="ctr"/>
                </a:tc>
                <a:tc>
                  <a:txBody>
                    <a:bodyPr/>
                    <a:lstStyle/>
                    <a:p>
                      <a:pPr algn="ctr"/>
                      <a:r>
                        <a:rPr lang="en-US" sz="1200" kern="1200" dirty="0">
                          <a:solidFill>
                            <a:srgbClr val="787878"/>
                          </a:solidFill>
                          <a:latin typeface="+mn-lt"/>
                          <a:ea typeface="+mn-ea"/>
                          <a:cs typeface="+mn-cs"/>
                        </a:rPr>
                        <a:t>30%</a:t>
                      </a:r>
                    </a:p>
                  </a:txBody>
                  <a:tcPr anchor="ctr"/>
                </a:tc>
                <a:tc>
                  <a:txBody>
                    <a:bodyPr/>
                    <a:lstStyle/>
                    <a:p>
                      <a:pPr algn="ctr"/>
                      <a:r>
                        <a:rPr lang="en-US" sz="1200" kern="1200" dirty="0">
                          <a:solidFill>
                            <a:srgbClr val="787878"/>
                          </a:solidFill>
                          <a:latin typeface="+mn-lt"/>
                          <a:ea typeface="+mn-ea"/>
                          <a:cs typeface="+mn-cs"/>
                        </a:rPr>
                        <a:t>25%</a:t>
                      </a:r>
                    </a:p>
                  </a:txBody>
                  <a:tcPr anchor="ctr"/>
                </a:tc>
                <a:tc>
                  <a:txBody>
                    <a:bodyPr/>
                    <a:lstStyle/>
                    <a:p>
                      <a:pPr algn="ctr"/>
                      <a:r>
                        <a:rPr lang="en-US" sz="1200" kern="1200" dirty="0">
                          <a:solidFill>
                            <a:srgbClr val="787878"/>
                          </a:solidFill>
                          <a:latin typeface="+mn-lt"/>
                          <a:ea typeface="+mn-ea"/>
                          <a:cs typeface="+mn-cs"/>
                        </a:rPr>
                        <a:t>31%</a:t>
                      </a:r>
                    </a:p>
                  </a:txBody>
                  <a:tcPr anchor="ctr"/>
                </a:tc>
                <a:extLst>
                  <a:ext uri="{0D108BD9-81ED-4DB2-BD59-A6C34878D82A}">
                    <a16:rowId xmlns:a16="http://schemas.microsoft.com/office/drawing/2014/main" val="679791434"/>
                  </a:ext>
                </a:extLst>
              </a:tr>
              <a:tr h="274320">
                <a:tc>
                  <a:txBody>
                    <a:bodyPr/>
                    <a:lstStyle/>
                    <a:p>
                      <a:pPr marL="91440"/>
                      <a:r>
                        <a:rPr lang="en-US" sz="1200" dirty="0">
                          <a:solidFill>
                            <a:srgbClr val="787878"/>
                          </a:solidFill>
                        </a:rPr>
                        <a:t>Some college</a:t>
                      </a:r>
                    </a:p>
                  </a:txBody>
                  <a:tcPr/>
                </a:tc>
                <a:tc>
                  <a:txBody>
                    <a:bodyPr/>
                    <a:lstStyle/>
                    <a:p>
                      <a:pPr algn="ctr"/>
                      <a:r>
                        <a:rPr lang="en-US" sz="1200" kern="1200" dirty="0">
                          <a:solidFill>
                            <a:srgbClr val="787878"/>
                          </a:solidFill>
                          <a:latin typeface="+mn-lt"/>
                          <a:ea typeface="+mn-ea"/>
                          <a:cs typeface="+mn-cs"/>
                        </a:rPr>
                        <a:t>23%</a:t>
                      </a:r>
                    </a:p>
                  </a:txBody>
                  <a:tcPr anchor="ctr"/>
                </a:tc>
                <a:tc>
                  <a:txBody>
                    <a:bodyPr/>
                    <a:lstStyle/>
                    <a:p>
                      <a:pPr algn="ctr"/>
                      <a:r>
                        <a:rPr lang="en-US" sz="1200" kern="1200" dirty="0">
                          <a:solidFill>
                            <a:srgbClr val="787878"/>
                          </a:solidFill>
                          <a:latin typeface="+mn-lt"/>
                          <a:ea typeface="+mn-ea"/>
                          <a:cs typeface="+mn-cs"/>
                        </a:rPr>
                        <a:t>17%</a:t>
                      </a:r>
                    </a:p>
                  </a:txBody>
                  <a:tcPr anchor="ctr"/>
                </a:tc>
                <a:tc>
                  <a:txBody>
                    <a:bodyPr/>
                    <a:lstStyle/>
                    <a:p>
                      <a:pPr algn="ctr"/>
                      <a:r>
                        <a:rPr lang="en-US" sz="1200" kern="1200" dirty="0">
                          <a:solidFill>
                            <a:srgbClr val="787878"/>
                          </a:solidFill>
                          <a:latin typeface="+mn-lt"/>
                          <a:ea typeface="+mn-ea"/>
                          <a:cs typeface="+mn-cs"/>
                        </a:rPr>
                        <a:t>36%</a:t>
                      </a:r>
                    </a:p>
                  </a:txBody>
                  <a:tcPr anchor="ctr"/>
                </a:tc>
                <a:tc>
                  <a:txBody>
                    <a:bodyPr/>
                    <a:lstStyle/>
                    <a:p>
                      <a:pPr algn="ctr"/>
                      <a:r>
                        <a:rPr lang="en-US" sz="1200" kern="1200" dirty="0">
                          <a:solidFill>
                            <a:srgbClr val="787878"/>
                          </a:solidFill>
                          <a:latin typeface="+mn-lt"/>
                          <a:ea typeface="+mn-ea"/>
                          <a:cs typeface="+mn-cs"/>
                        </a:rPr>
                        <a:t>34%</a:t>
                      </a:r>
                    </a:p>
                  </a:txBody>
                  <a:tcPr anchor="ctr"/>
                </a:tc>
                <a:extLst>
                  <a:ext uri="{0D108BD9-81ED-4DB2-BD59-A6C34878D82A}">
                    <a16:rowId xmlns:a16="http://schemas.microsoft.com/office/drawing/2014/main" val="1955786349"/>
                  </a:ext>
                </a:extLst>
              </a:tr>
              <a:tr h="274320">
                <a:tc>
                  <a:txBody>
                    <a:bodyPr/>
                    <a:lstStyle/>
                    <a:p>
                      <a:pPr marL="91440"/>
                      <a:r>
                        <a:rPr lang="en-US" sz="1200" dirty="0">
                          <a:solidFill>
                            <a:srgbClr val="787878"/>
                          </a:solidFill>
                        </a:rPr>
                        <a:t>College or more</a:t>
                      </a:r>
                    </a:p>
                  </a:txBody>
                  <a:tcPr/>
                </a:tc>
                <a:tc>
                  <a:txBody>
                    <a:bodyPr/>
                    <a:lstStyle/>
                    <a:p>
                      <a:pPr algn="ctr"/>
                      <a:r>
                        <a:rPr lang="en-US" sz="1200" kern="1200" dirty="0">
                          <a:solidFill>
                            <a:srgbClr val="787878"/>
                          </a:solidFill>
                          <a:latin typeface="+mn-lt"/>
                          <a:ea typeface="+mn-ea"/>
                          <a:cs typeface="+mn-cs"/>
                        </a:rPr>
                        <a:t>49%</a:t>
                      </a:r>
                    </a:p>
                  </a:txBody>
                  <a:tcPr anchor="ctr"/>
                </a:tc>
                <a:tc>
                  <a:txBody>
                    <a:bodyPr/>
                    <a:lstStyle/>
                    <a:p>
                      <a:pPr algn="ctr"/>
                      <a:r>
                        <a:rPr lang="en-US" sz="1200" kern="1200" dirty="0">
                          <a:solidFill>
                            <a:srgbClr val="787878"/>
                          </a:solidFill>
                          <a:latin typeface="+mn-lt"/>
                          <a:ea typeface="+mn-ea"/>
                          <a:cs typeface="+mn-cs"/>
                        </a:rPr>
                        <a:t>54%</a:t>
                      </a:r>
                    </a:p>
                  </a:txBody>
                  <a:tcPr anchor="ctr"/>
                </a:tc>
                <a:tc>
                  <a:txBody>
                    <a:bodyPr/>
                    <a:lstStyle/>
                    <a:p>
                      <a:pPr algn="ctr"/>
                      <a:r>
                        <a:rPr lang="en-US" sz="1200" kern="1200" dirty="0">
                          <a:solidFill>
                            <a:srgbClr val="787878"/>
                          </a:solidFill>
                          <a:latin typeface="+mn-lt"/>
                          <a:ea typeface="+mn-ea"/>
                          <a:cs typeface="+mn-cs"/>
                        </a:rPr>
                        <a:t>39%</a:t>
                      </a:r>
                    </a:p>
                  </a:txBody>
                  <a:tcPr anchor="ctr"/>
                </a:tc>
                <a:tc>
                  <a:txBody>
                    <a:bodyPr/>
                    <a:lstStyle/>
                    <a:p>
                      <a:pPr algn="ctr"/>
                      <a:r>
                        <a:rPr lang="en-US" sz="1200" kern="1200" dirty="0">
                          <a:solidFill>
                            <a:srgbClr val="787878"/>
                          </a:solidFill>
                          <a:latin typeface="+mn-lt"/>
                          <a:ea typeface="+mn-ea"/>
                          <a:cs typeface="+mn-cs"/>
                        </a:rPr>
                        <a:t>36%</a:t>
                      </a:r>
                    </a:p>
                  </a:txBody>
                  <a:tcPr anchor="ctr"/>
                </a:tc>
                <a:extLst>
                  <a:ext uri="{0D108BD9-81ED-4DB2-BD59-A6C34878D82A}">
                    <a16:rowId xmlns:a16="http://schemas.microsoft.com/office/drawing/2014/main" val="4141675288"/>
                  </a:ext>
                </a:extLst>
              </a:tr>
              <a:tr h="274320">
                <a:tc>
                  <a:txBody>
                    <a:bodyPr/>
                    <a:lstStyle/>
                    <a:p>
                      <a:r>
                        <a:rPr lang="en-US" sz="1200" dirty="0">
                          <a:solidFill>
                            <a:srgbClr val="787878"/>
                          </a:solidFill>
                        </a:rPr>
                        <a:t>Race/Ethnicity</a:t>
                      </a:r>
                    </a:p>
                  </a:txBody>
                  <a:tcP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tc>
                <a:tc>
                  <a:txBody>
                    <a:bodyPr/>
                    <a:lstStyle/>
                    <a:p>
                      <a:pPr algn="ctr"/>
                      <a:endParaRPr lang="en-US" sz="1200" kern="1200" dirty="0">
                        <a:solidFill>
                          <a:srgbClr val="787878"/>
                        </a:solidFill>
                        <a:latin typeface="+mn-lt"/>
                        <a:ea typeface="+mn-ea"/>
                        <a:cs typeface="+mn-cs"/>
                      </a:endParaRPr>
                    </a:p>
                  </a:txBody>
                  <a:tcPr anchor="ctr">
                    <a:lnB w="12700" cap="flat" cmpd="sng" algn="ctr">
                      <a:solidFill>
                        <a:schemeClr val="tx1"/>
                      </a:solidFill>
                      <a:prstDash val="dash"/>
                      <a:round/>
                      <a:headEnd type="none" w="med" len="med"/>
                      <a:tailEnd type="none" w="med" len="med"/>
                    </a:lnB>
                  </a:tcPr>
                </a:tc>
                <a:tc>
                  <a:txBody>
                    <a:bodyPr/>
                    <a:lstStyle/>
                    <a:p>
                      <a:pPr algn="ctr"/>
                      <a:endParaRPr lang="en-US" sz="1200" kern="1200" dirty="0">
                        <a:solidFill>
                          <a:srgbClr val="787878"/>
                        </a:solidFill>
                        <a:latin typeface="+mn-lt"/>
                        <a:ea typeface="+mn-ea"/>
                        <a:cs typeface="+mn-cs"/>
                      </a:endParaRPr>
                    </a:p>
                  </a:txBody>
                  <a:tcPr anchor="ctr"/>
                </a:tc>
                <a:extLst>
                  <a:ext uri="{0D108BD9-81ED-4DB2-BD59-A6C34878D82A}">
                    <a16:rowId xmlns:a16="http://schemas.microsoft.com/office/drawing/2014/main" val="1965247889"/>
                  </a:ext>
                </a:extLst>
              </a:tr>
              <a:tr h="274320">
                <a:tc>
                  <a:txBody>
                    <a:bodyPr/>
                    <a:lstStyle/>
                    <a:p>
                      <a:pPr marL="91440"/>
                      <a:r>
                        <a:rPr lang="en-US" sz="1200" dirty="0">
                          <a:solidFill>
                            <a:srgbClr val="787878"/>
                          </a:solidFill>
                        </a:rPr>
                        <a:t>White (non-Hispanic)</a:t>
                      </a:r>
                    </a:p>
                  </a:txBody>
                  <a:tcPr/>
                </a:tc>
                <a:tc>
                  <a:txBody>
                    <a:bodyPr/>
                    <a:lstStyle/>
                    <a:p>
                      <a:pPr algn="ctr"/>
                      <a:r>
                        <a:rPr lang="en-US" sz="1200" kern="1200" dirty="0">
                          <a:solidFill>
                            <a:srgbClr val="787878"/>
                          </a:solidFill>
                          <a:latin typeface="+mn-lt"/>
                          <a:ea typeface="+mn-ea"/>
                          <a:cs typeface="+mn-cs"/>
                        </a:rPr>
                        <a:t>55%</a:t>
                      </a:r>
                    </a:p>
                  </a:txBody>
                  <a:tcPr anchor="ctr">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74%</a:t>
                      </a:r>
                    </a:p>
                  </a:txBody>
                  <a:tcPr anchor="ct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76%</a:t>
                      </a:r>
                      <a:r>
                        <a:rPr lang="en-US" sz="1200" b="1" u="none" strike="noStrike" kern="1200" baseline="30000" dirty="0">
                          <a:solidFill>
                            <a:srgbClr val="787878"/>
                          </a:solidFill>
                          <a:effectLst/>
                          <a:latin typeface="+mn-lt"/>
                          <a:ea typeface="+mn-ea"/>
                          <a:cs typeface="+mn-cs"/>
                        </a:rPr>
                        <a:t>A</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72%</a:t>
                      </a:r>
                    </a:p>
                  </a:txBody>
                  <a:tcPr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594446566"/>
                  </a:ext>
                </a:extLst>
              </a:tr>
              <a:tr h="274320">
                <a:tc>
                  <a:txBody>
                    <a:bodyPr/>
                    <a:lstStyle/>
                    <a:p>
                      <a:pPr marL="91440"/>
                      <a:r>
                        <a:rPr lang="en-US" sz="1200" dirty="0">
                          <a:solidFill>
                            <a:srgbClr val="787878"/>
                          </a:solidFill>
                        </a:rPr>
                        <a:t>Black (non-Hispanic)</a:t>
                      </a:r>
                    </a:p>
                  </a:txBody>
                  <a:tcPr>
                    <a:lnR w="12700" cap="flat" cmpd="sng" algn="ctr">
                      <a:solidFill>
                        <a:schemeClr val="tx1"/>
                      </a:solidFill>
                      <a:prstDash val="dash"/>
                      <a:round/>
                      <a:headEnd type="none" w="med" len="med"/>
                      <a:tailEnd type="none" w="med" len="med"/>
                    </a:lnR>
                  </a:tcPr>
                </a:tc>
                <a:tc>
                  <a:txBody>
                    <a:bodyPr/>
                    <a:lstStyle/>
                    <a:p>
                      <a:pPr algn="ctr"/>
                      <a:r>
                        <a:rPr lang="en-US" sz="1200" b="1" kern="1200" dirty="0">
                          <a:solidFill>
                            <a:srgbClr val="787878"/>
                          </a:solidFill>
                          <a:latin typeface="+mn-lt"/>
                          <a:ea typeface="+mn-ea"/>
                          <a:cs typeface="+mn-cs"/>
                        </a:rPr>
                        <a:t>22%</a:t>
                      </a:r>
                      <a:r>
                        <a:rPr lang="en-US" sz="1200" b="1" u="none" strike="noStrike" kern="1200" baseline="30000" dirty="0">
                          <a:solidFill>
                            <a:srgbClr val="787878"/>
                          </a:solidFill>
                          <a:effectLst/>
                          <a:latin typeface="+mn-lt"/>
                          <a:ea typeface="+mn-ea"/>
                          <a:cs typeface="+mn-cs"/>
                        </a:rPr>
                        <a:t>C</a:t>
                      </a:r>
                      <a:endParaRPr lang="en-US" sz="1200" b="1" kern="1200" dirty="0">
                        <a:solidFill>
                          <a:srgbClr val="787878"/>
                        </a:solidFill>
                        <a:latin typeface="+mn-lt"/>
                        <a:ea typeface="+mn-ea"/>
                        <a:cs typeface="+mn-cs"/>
                      </a:endParaRPr>
                    </a:p>
                  </a:txBody>
                  <a:tcPr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a:r>
                        <a:rPr lang="en-US" sz="1200" kern="1200" dirty="0">
                          <a:solidFill>
                            <a:srgbClr val="787878"/>
                          </a:solidFill>
                          <a:latin typeface="+mn-lt"/>
                          <a:ea typeface="+mn-ea"/>
                          <a:cs typeface="+mn-cs"/>
                        </a:rPr>
                        <a:t>8%</a:t>
                      </a:r>
                    </a:p>
                  </a:txBody>
                  <a:tcPr anchor="ctr">
                    <a:lnL w="12700" cap="flat" cmpd="sng" algn="ctr">
                      <a:solidFill>
                        <a:schemeClr val="tx1"/>
                      </a:solidFill>
                      <a:prstDash val="dash"/>
                      <a:round/>
                      <a:headEnd type="none" w="med" len="med"/>
                      <a:tailEnd type="none" w="med" len="med"/>
                    </a:lnL>
                  </a:tcPr>
                </a:tc>
                <a:tc>
                  <a:txBody>
                    <a:bodyPr/>
                    <a:lstStyle/>
                    <a:p>
                      <a:pPr algn="ctr"/>
                      <a:r>
                        <a:rPr lang="en-US" sz="1200" kern="1200" dirty="0">
                          <a:solidFill>
                            <a:srgbClr val="787878"/>
                          </a:solidFill>
                          <a:latin typeface="+mn-lt"/>
                          <a:ea typeface="+mn-ea"/>
                          <a:cs typeface="+mn-cs"/>
                        </a:rPr>
                        <a:t>9%</a:t>
                      </a:r>
                    </a:p>
                  </a:txBody>
                  <a:tcPr anchor="ctr">
                    <a:lnT w="12700" cap="flat" cmpd="sng" algn="ctr">
                      <a:solidFill>
                        <a:schemeClr val="tx1"/>
                      </a:solidFill>
                      <a:prstDash val="dash"/>
                      <a:round/>
                      <a:headEnd type="none" w="med" len="med"/>
                      <a:tailEnd type="none" w="med" len="med"/>
                    </a:lnT>
                  </a:tcPr>
                </a:tc>
                <a:tc>
                  <a:txBody>
                    <a:bodyPr/>
                    <a:lstStyle/>
                    <a:p>
                      <a:pPr algn="ctr"/>
                      <a:r>
                        <a:rPr lang="en-US" sz="1200" kern="1200" dirty="0">
                          <a:solidFill>
                            <a:srgbClr val="787878"/>
                          </a:solidFill>
                          <a:latin typeface="+mn-lt"/>
                          <a:ea typeface="+mn-ea"/>
                          <a:cs typeface="+mn-cs"/>
                        </a:rPr>
                        <a:t>19%</a:t>
                      </a:r>
                    </a:p>
                  </a:txBody>
                  <a:tcPr anchor="ctr"/>
                </a:tc>
                <a:extLst>
                  <a:ext uri="{0D108BD9-81ED-4DB2-BD59-A6C34878D82A}">
                    <a16:rowId xmlns:a16="http://schemas.microsoft.com/office/drawing/2014/main" val="3144657782"/>
                  </a:ext>
                </a:extLst>
              </a:tr>
              <a:tr h="274320">
                <a:tc>
                  <a:txBody>
                    <a:bodyPr/>
                    <a:lstStyle/>
                    <a:p>
                      <a:pPr marL="91440"/>
                      <a:r>
                        <a:rPr lang="en-US" sz="1200" dirty="0">
                          <a:solidFill>
                            <a:srgbClr val="787878"/>
                          </a:solidFill>
                        </a:rPr>
                        <a:t>Hispanic</a:t>
                      </a:r>
                    </a:p>
                  </a:txBody>
                  <a:tcPr/>
                </a:tc>
                <a:tc>
                  <a:txBody>
                    <a:bodyPr/>
                    <a:lstStyle/>
                    <a:p>
                      <a:pPr algn="ctr"/>
                      <a:r>
                        <a:rPr lang="en-US" sz="1200" kern="1200" dirty="0">
                          <a:solidFill>
                            <a:srgbClr val="787878"/>
                          </a:solidFill>
                          <a:latin typeface="+mn-lt"/>
                          <a:ea typeface="+mn-ea"/>
                          <a:cs typeface="+mn-cs"/>
                        </a:rPr>
                        <a:t>17%</a:t>
                      </a:r>
                    </a:p>
                  </a:txBody>
                  <a:tcPr anchor="ctr">
                    <a:lnT w="12700" cap="flat" cmpd="sng" algn="ctr">
                      <a:solidFill>
                        <a:schemeClr val="tx1"/>
                      </a:solidFill>
                      <a:prstDash val="dash"/>
                      <a:round/>
                      <a:headEnd type="none" w="med" len="med"/>
                      <a:tailEnd type="none" w="med" len="med"/>
                    </a:lnT>
                  </a:tcPr>
                </a:tc>
                <a:tc>
                  <a:txBody>
                    <a:bodyPr/>
                    <a:lstStyle/>
                    <a:p>
                      <a:pPr algn="ctr"/>
                      <a:r>
                        <a:rPr lang="en-US" sz="1200" kern="1200" dirty="0">
                          <a:solidFill>
                            <a:srgbClr val="787878"/>
                          </a:solidFill>
                          <a:latin typeface="+mn-lt"/>
                          <a:ea typeface="+mn-ea"/>
                          <a:cs typeface="+mn-cs"/>
                        </a:rPr>
                        <a:t>14%</a:t>
                      </a:r>
                    </a:p>
                  </a:txBody>
                  <a:tcPr anchor="ctr"/>
                </a:tc>
                <a:tc>
                  <a:txBody>
                    <a:bodyPr/>
                    <a:lstStyle/>
                    <a:p>
                      <a:pPr algn="ctr"/>
                      <a:r>
                        <a:rPr lang="en-US" sz="1200" kern="1200" dirty="0">
                          <a:solidFill>
                            <a:srgbClr val="787878"/>
                          </a:solidFill>
                          <a:latin typeface="+mn-lt"/>
                          <a:ea typeface="+mn-ea"/>
                          <a:cs typeface="+mn-cs"/>
                        </a:rPr>
                        <a:t>8%</a:t>
                      </a:r>
                    </a:p>
                  </a:txBody>
                  <a:tcPr anchor="ctr"/>
                </a:tc>
                <a:tc>
                  <a:txBody>
                    <a:bodyPr/>
                    <a:lstStyle/>
                    <a:p>
                      <a:pPr algn="ctr"/>
                      <a:r>
                        <a:rPr lang="en-US" sz="1200" kern="1200" dirty="0">
                          <a:solidFill>
                            <a:srgbClr val="787878"/>
                          </a:solidFill>
                          <a:latin typeface="+mn-lt"/>
                          <a:ea typeface="+mn-ea"/>
                          <a:cs typeface="+mn-cs"/>
                        </a:rPr>
                        <a:t>7%</a:t>
                      </a:r>
                    </a:p>
                  </a:txBody>
                  <a:tcPr anchor="ctr"/>
                </a:tc>
                <a:extLst>
                  <a:ext uri="{0D108BD9-81ED-4DB2-BD59-A6C34878D82A}">
                    <a16:rowId xmlns:a16="http://schemas.microsoft.com/office/drawing/2014/main" val="352342781"/>
                  </a:ext>
                </a:extLst>
              </a:tr>
            </a:tbl>
          </a:graphicData>
        </a:graphic>
      </p:graphicFrame>
      <p:sp>
        <p:nvSpPr>
          <p:cNvPr id="7" name="TextBox 6">
            <a:extLst>
              <a:ext uri="{FF2B5EF4-FFF2-40B4-BE49-F238E27FC236}">
                <a16:creationId xmlns:a16="http://schemas.microsoft.com/office/drawing/2014/main" id="{A1783243-7AA3-9DA6-A58E-415E3239BFDB}"/>
              </a:ext>
            </a:extLst>
          </p:cNvPr>
          <p:cNvSpPr txBox="1"/>
          <p:nvPr/>
        </p:nvSpPr>
        <p:spPr>
          <a:xfrm>
            <a:off x="8792" y="6489255"/>
            <a:ext cx="8782869" cy="369332"/>
          </a:xfrm>
          <a:prstGeom prst="rect">
            <a:avLst/>
          </a:prstGeom>
          <a:noFill/>
        </p:spPr>
        <p:txBody>
          <a:bodyPr wrap="square" rtlCol="0">
            <a:spAutoFit/>
          </a:bodyPr>
          <a:lstStyle/>
          <a:p>
            <a:r>
              <a:rPr lang="en-US" sz="900" dirty="0">
                <a:solidFill>
                  <a:srgbClr val="787878"/>
                </a:solidFill>
              </a:rPr>
              <a:t>Q16. Prior to using marijuana, how often do you have a plan for a sober ride to drive you? </a:t>
            </a:r>
            <a:r>
              <a:rPr lang="en-US" sz="900" i="1" dirty="0">
                <a:solidFill>
                  <a:srgbClr val="787878"/>
                </a:solidFill>
              </a:rPr>
              <a:t>Base: Marijuana Users (n=468)</a:t>
            </a:r>
            <a:r>
              <a:rPr lang="en-US" sz="900" dirty="0">
                <a:solidFill>
                  <a:srgbClr val="787878"/>
                </a:solidFill>
              </a:rPr>
              <a:t> </a:t>
            </a:r>
          </a:p>
          <a:p>
            <a:r>
              <a:rPr lang="en-US" sz="900" dirty="0">
                <a:solidFill>
                  <a:srgbClr val="787878"/>
                </a:solidFill>
              </a:rPr>
              <a:t>Q27. From today forward, prior to using marijuana, how often will you have a plan for a sober ride to drive you? </a:t>
            </a:r>
            <a:r>
              <a:rPr lang="en-US" sz="900" i="1" dirty="0">
                <a:solidFill>
                  <a:srgbClr val="787878"/>
                </a:solidFill>
              </a:rPr>
              <a:t>Base: Marijuana Users (n=468)</a:t>
            </a:r>
            <a:r>
              <a:rPr lang="en-US" sz="900" dirty="0">
                <a:solidFill>
                  <a:srgbClr val="787878"/>
                </a:solidFill>
              </a:rPr>
              <a:t> </a:t>
            </a:r>
          </a:p>
        </p:txBody>
      </p:sp>
      <p:sp>
        <p:nvSpPr>
          <p:cNvPr id="11" name="Rectangle 10">
            <a:extLst>
              <a:ext uri="{FF2B5EF4-FFF2-40B4-BE49-F238E27FC236}">
                <a16:creationId xmlns:a16="http://schemas.microsoft.com/office/drawing/2014/main" id="{EDFC9C35-AD41-F950-63C1-7849AA576483}"/>
              </a:ext>
            </a:extLst>
          </p:cNvPr>
          <p:cNvSpPr/>
          <p:nvPr/>
        </p:nvSpPr>
        <p:spPr>
          <a:xfrm>
            <a:off x="9293150" y="6357587"/>
            <a:ext cx="2890058" cy="215444"/>
          </a:xfrm>
          <a:prstGeom prst="rect">
            <a:avLst/>
          </a:prstGeom>
        </p:spPr>
        <p:txBody>
          <a:bodyPr wrap="square">
            <a:spAutoFit/>
          </a:bodyPr>
          <a:lstStyle/>
          <a:p>
            <a:pPr marL="342900" indent="-342900" fontAlgn="base">
              <a:spcBef>
                <a:spcPct val="0"/>
              </a:spcBef>
              <a:spcAft>
                <a:spcPct val="0"/>
              </a:spcAft>
              <a:tabLst>
                <a:tab pos="346075" algn="l"/>
              </a:tabLst>
            </a:pPr>
            <a:r>
              <a:rPr lang="en-US" sz="800" i="1" dirty="0">
                <a:solidFill>
                  <a:srgbClr val="787878"/>
                </a:solidFill>
                <a:ea typeface="ＭＳ Ｐゴシック" charset="0"/>
                <a:sym typeface="Symbol" pitchFamily="18" charset="2"/>
              </a:rPr>
              <a:t>A/B/C/D Denotes Significance at the 95% confidence level</a:t>
            </a:r>
            <a:endParaRPr lang="en-US" sz="800" i="1" dirty="0">
              <a:solidFill>
                <a:srgbClr val="787878"/>
              </a:solidFill>
              <a:ea typeface="ＭＳ Ｐゴシック" charset="0"/>
            </a:endParaRPr>
          </a:p>
        </p:txBody>
      </p:sp>
      <p:sp>
        <p:nvSpPr>
          <p:cNvPr id="3" name="Rectangle 2">
            <a:extLst>
              <a:ext uri="{FF2B5EF4-FFF2-40B4-BE49-F238E27FC236}">
                <a16:creationId xmlns:a16="http://schemas.microsoft.com/office/drawing/2014/main" id="{737B0179-B4A0-F246-47C3-08DCE94B6C1E}"/>
              </a:ext>
            </a:extLst>
          </p:cNvPr>
          <p:cNvSpPr/>
          <p:nvPr/>
        </p:nvSpPr>
        <p:spPr>
          <a:xfrm>
            <a:off x="10914475" y="6566601"/>
            <a:ext cx="1141659" cy="215444"/>
          </a:xfrm>
          <a:prstGeom prst="rect">
            <a:avLst/>
          </a:prstGeom>
        </p:spPr>
        <p:txBody>
          <a:bodyPr wrap="none">
            <a:spAutoFit/>
          </a:bodyPr>
          <a:lstStyle/>
          <a:p>
            <a:r>
              <a:rPr lang="en-US" sz="800" baseline="30000" dirty="0">
                <a:solidFill>
                  <a:srgbClr val="787878"/>
                </a:solidFill>
              </a:rPr>
              <a:t>+ </a:t>
            </a:r>
            <a:r>
              <a:rPr lang="en-US" sz="800" i="1" dirty="0">
                <a:solidFill>
                  <a:srgbClr val="787878"/>
                </a:solidFill>
              </a:rPr>
              <a:t>Caution: Small base</a:t>
            </a:r>
          </a:p>
        </p:txBody>
      </p:sp>
    </p:spTree>
    <p:extLst>
      <p:ext uri="{BB962C8B-B14F-4D97-AF65-F5344CB8AC3E}">
        <p14:creationId xmlns:p14="http://schemas.microsoft.com/office/powerpoint/2010/main" val="3265499091"/>
      </p:ext>
    </p:extLst>
  </p:cSld>
  <p:clrMapOvr>
    <a:masterClrMapping/>
  </p:clrMapOvr>
</p:sld>
</file>

<file path=ppt/theme/theme1.xml><?xml version="1.0" encoding="utf-8"?>
<a:theme xmlns:a="http://schemas.openxmlformats.org/drawingml/2006/main" name="Frame">
  <a:themeElements>
    <a:clrScheme name="Custom 1">
      <a:dk1>
        <a:srgbClr val="303030"/>
      </a:dk1>
      <a:lt1>
        <a:sysClr val="window" lastClr="FFFFFF"/>
      </a:lt1>
      <a:dk2>
        <a:srgbClr val="000000"/>
      </a:dk2>
      <a:lt2>
        <a:srgbClr val="A5A5A5"/>
      </a:lt2>
      <a:accent1>
        <a:srgbClr val="20A5E8"/>
      </a:accent1>
      <a:accent2>
        <a:srgbClr val="FF9A05"/>
      </a:accent2>
      <a:accent3>
        <a:srgbClr val="92D050"/>
      </a:accent3>
      <a:accent4>
        <a:srgbClr val="7030A0"/>
      </a:accent4>
      <a:accent5>
        <a:srgbClr val="FFFF00"/>
      </a:accent5>
      <a:accent6>
        <a:srgbClr val="EB008B"/>
      </a:accent6>
      <a:hlink>
        <a:srgbClr val="FFFFFF"/>
      </a:hlink>
      <a:folHlink>
        <a:srgbClr val="EB008B"/>
      </a:folHlink>
    </a:clrScheme>
    <a:fontScheme name="Custom 11">
      <a:majorFont>
        <a:latin typeface="Segoe UI Semibold"/>
        <a:ea typeface=""/>
        <a:cs typeface=""/>
      </a:majorFont>
      <a:minorFont>
        <a:latin typeface="Segoe UI"/>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 BPC" ma:contentTypeID="0x01010028FC0F30F4C9AA4DAA68674F135280B6006D43F71428E17743B058C899C58F807C" ma:contentTypeVersion="22" ma:contentTypeDescription="General Template for General Document" ma:contentTypeScope="" ma:versionID="72f7614c12a494a2d1f17c1f698221e2">
  <xsd:schema xmlns:xsd="http://www.w3.org/2001/XMLSchema" xmlns:xs="http://www.w3.org/2001/XMLSchema" xmlns:p="http://schemas.microsoft.com/office/2006/metadata/properties" xmlns:ns1="http://schemas.microsoft.com/sharepoint/v3" xmlns:ns2="http://schemas.microsoft.com/sharepoint/v3/fields" xmlns:ns3="7d0fc61f-c9aa-4ed3-8e60-54ec59d8ad7f" xmlns:ns4="http://schemas.microsoft.com/sharepoint.v3" xmlns:ns5="b53dce0c-dd19-4dd5-8ffc-36379753dc62" targetNamespace="http://schemas.microsoft.com/office/2006/metadata/properties" ma:root="true" ma:fieldsID="8f547c39c7768e7d0a8eaeebf16d5750" ns1:_="" ns2:_="" ns3:_="" ns4:_="" ns5:_="">
    <xsd:import namespace="http://schemas.microsoft.com/sharepoint/v3"/>
    <xsd:import namespace="http://schemas.microsoft.com/sharepoint/v3/fields"/>
    <xsd:import namespace="7d0fc61f-c9aa-4ed3-8e60-54ec59d8ad7f"/>
    <xsd:import namespace="http://schemas.microsoft.com/sharepoint.v3"/>
    <xsd:import namespace="b53dce0c-dd19-4dd5-8ffc-36379753dc62"/>
    <xsd:element name="properties">
      <xsd:complexType>
        <xsd:sequence>
          <xsd:element name="documentManagement">
            <xsd:complexType>
              <xsd:all>
                <xsd:element ref="ns2:_DCDateCreated" minOccurs="0"/>
                <xsd:element ref="ns3:Estimated_x0020_Deadline" minOccurs="0"/>
                <xsd:element ref="ns3:Published_x0020_Date" minOccurs="0"/>
                <xsd:element ref="ns3:BPC_x0020_Department1" minOccurs="0"/>
                <xsd:element ref="ns4:CategoryDescription" minOccurs="0"/>
                <xsd:element ref="ns3:Activity_x0020_Status" minOccurs="0"/>
                <xsd:element ref="ns3:Add_x0020_to_x0020_Calendar_x003f_" minOccurs="0"/>
                <xsd:element ref="ns1:URL" minOccurs="0"/>
                <xsd:element ref="ns3:LastSharedByUser" minOccurs="0"/>
                <xsd:element ref="ns3:LastSharedByTime" minOccurs="0"/>
                <xsd:element ref="ns5:MediaServiceMetadata" minOccurs="0"/>
                <xsd:element ref="ns5:MediaServiceFastMetadata" minOccurs="0"/>
                <xsd:element ref="ns5:MediaServiceEventHashCode" minOccurs="0"/>
                <xsd:element ref="ns5:MediaServiceGenerationTime" minOccurs="0"/>
                <xsd:element ref="ns5:MediaServiceAutoTags" minOccurs="0"/>
                <xsd:element ref="ns5:MediaServiceOCR" minOccurs="0"/>
                <xsd:element ref="ns5:MediaServiceDateTaken" minOccurs="0"/>
                <xsd:element ref="ns5:MediaServiceLocation" minOccurs="0"/>
                <xsd:element ref="ns5:MediaServiceAutoKeyPoints" minOccurs="0"/>
                <xsd:element ref="ns5: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9"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2" nillable="true" ma:displayName="Date Created" ma:description="The date on which this resource was created" ma:format="DateTime" ma:internalName="_DCDateCreat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d0fc61f-c9aa-4ed3-8e60-54ec59d8ad7f" elementFormDefault="qualified">
    <xsd:import namespace="http://schemas.microsoft.com/office/2006/documentManagement/types"/>
    <xsd:import namespace="http://schemas.microsoft.com/office/infopath/2007/PartnerControls"/>
    <xsd:element name="Estimated_x0020_Deadline" ma:index="3" nillable="true" ma:displayName="Estimated Deadline" ma:format="DateOnly" ma:indexed="true" ma:internalName="Estimated_x0020_Deadline">
      <xsd:simpleType>
        <xsd:restriction base="dms:DateTime"/>
      </xsd:simpleType>
    </xsd:element>
    <xsd:element name="Published_x0020_Date" ma:index="4" nillable="true" ma:displayName="Published Date" ma:default="[today]" ma:format="DateOnly" ma:internalName="Published_x0020_Date">
      <xsd:simpleType>
        <xsd:restriction base="dms:DateTime"/>
      </xsd:simpleType>
    </xsd:element>
    <xsd:element name="BPC_x0020_Department1" ma:index="5" nillable="true" ma:displayName="BPC Department" ma:description="2016 for content types" ma:list="{a26343cc-c99f-46ba-9183-ccb3b4426865}" ma:internalName="BPC_x0020_Department1" ma:showField="Title" ma:web="7d0fc61f-c9aa-4ed3-8e60-54ec59d8ad7f">
      <xsd:simpleType>
        <xsd:restriction base="dms:Lookup"/>
      </xsd:simpleType>
    </xsd:element>
    <xsd:element name="Activity_x0020_Status" ma:index="7" nillable="true" ma:displayName="Activity Status" ma:internalName="Activity_x0020_Status">
      <xsd:simpleType>
        <xsd:restriction base="dms:Text">
          <xsd:maxLength value="255"/>
        </xsd:restriction>
      </xsd:simpleType>
    </xsd:element>
    <xsd:element name="Add_x0020_to_x0020_Calendar_x003f_" ma:index="8" nillable="true" ma:displayName="Add to Calendar?" ma:default="1" ma:description="Add this item to the Coordination's Calendar?" ma:internalName="Add_x0020_to_x0020_Calendar_x003F_">
      <xsd:simpleType>
        <xsd:restriction base="dms:Boolea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3dce0c-dd19-4dd5-8ffc-36379753dc62"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AutoTags" ma:index="22" nillable="true" ma:displayName="Tags" ma:internalName="MediaServiceAutoTags"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DateTaken" ma:index="24" nillable="true" ma:displayName="MediaServiceDateTaken" ma:hidden="true" ma:internalName="MediaServiceDateTaken" ma:readOnly="true">
      <xsd:simpleType>
        <xsd:restriction base="dms:Text"/>
      </xsd:simpleType>
    </xsd:element>
    <xsd:element name="MediaServiceLocation" ma:index="25" nillable="true" ma:displayName="Location" ma:internalName="MediaServiceLocation"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URL xmlns="http://schemas.microsoft.com/sharepoint/v3">
      <Url xsi:nil="true"/>
      <Description xsi:nil="true"/>
    </URL>
    <Activity_x0020_Status xmlns="7d0fc61f-c9aa-4ed3-8e60-54ec59d8ad7f" xsi:nil="true"/>
    <CategoryDescription xmlns="http://schemas.microsoft.com/sharepoint.v3" xsi:nil="true"/>
    <Estimated_x0020_Deadline xmlns="7d0fc61f-c9aa-4ed3-8e60-54ec59d8ad7f" xsi:nil="true"/>
    <Published_x0020_Date xmlns="7d0fc61f-c9aa-4ed3-8e60-54ec59d8ad7f">2021-07-26T14:22:18+00:00</Published_x0020_Date>
    <Add_x0020_to_x0020_Calendar_x003f_ xmlns="7d0fc61f-c9aa-4ed3-8e60-54ec59d8ad7f">true</Add_x0020_to_x0020_Calendar_x003f_>
    <BPC_x0020_Department1 xmlns="7d0fc61f-c9aa-4ed3-8e60-54ec59d8ad7f" xsi:nil="true"/>
    <_DCDateCreated xmlns="http://schemas.microsoft.com/sharepoint/v3/fields" xsi:nil="true"/>
  </documentManagement>
</p:properties>
</file>

<file path=customXml/itemProps1.xml><?xml version="1.0" encoding="utf-8"?>
<ds:datastoreItem xmlns:ds="http://schemas.openxmlformats.org/officeDocument/2006/customXml" ds:itemID="{E99C96AF-D628-46E3-B01C-CACB364CBFAA}">
  <ds:schemaRefs>
    <ds:schemaRef ds:uri="7d0fc61f-c9aa-4ed3-8e60-54ec59d8ad7f"/>
    <ds:schemaRef ds:uri="b53dce0c-dd19-4dd5-8ffc-36379753dc6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
    <ds:schemaRef ds:uri="http://schemas.microsoft.com/sharepoint/v3/field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C3C865D-685C-42AF-A076-B30725419507}">
  <ds:schemaRefs>
    <ds:schemaRef ds:uri="http://schemas.microsoft.com/sharepoint/v3/contenttype/forms"/>
  </ds:schemaRefs>
</ds:datastoreItem>
</file>

<file path=customXml/itemProps3.xml><?xml version="1.0" encoding="utf-8"?>
<ds:datastoreItem xmlns:ds="http://schemas.openxmlformats.org/officeDocument/2006/customXml" ds:itemID="{8DAF0222-B4A0-41A7-B78F-17680233B295}">
  <ds:schemaRefs>
    <ds:schemaRef ds:uri="http://purl.org/dc/terms/"/>
    <ds:schemaRef ds:uri="http://www.w3.org/XML/1998/namespace"/>
    <ds:schemaRef ds:uri="http://schemas.microsoft.com/office/2006/documentManagement/types"/>
    <ds:schemaRef ds:uri="http://schemas.microsoft.com/sharepoint/v3"/>
    <ds:schemaRef ds:uri="http://purl.org/dc/dcmitype/"/>
    <ds:schemaRef ds:uri="http://schemas.microsoft.com/office/infopath/2007/PartnerControls"/>
    <ds:schemaRef ds:uri="http://schemas.openxmlformats.org/package/2006/metadata/core-properties"/>
    <ds:schemaRef ds:uri="http://purl.org/dc/elements/1.1/"/>
    <ds:schemaRef ds:uri="b53dce0c-dd19-4dd5-8ffc-36379753dc62"/>
    <ds:schemaRef ds:uri="http://schemas.microsoft.com/sharepoint.v3"/>
    <ds:schemaRef ds:uri="7d0fc61f-c9aa-4ed3-8e60-54ec59d8ad7f"/>
    <ds:schemaRef ds:uri="http://schemas.microsoft.com/sharepoint/v3/field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TM03457475[[fn=Frame]]</Template>
  <TotalTime>5003</TotalTime>
  <Words>21317</Words>
  <Application>Microsoft Macintosh PowerPoint</Application>
  <PresentationFormat>Widescreen</PresentationFormat>
  <Paragraphs>4004</Paragraphs>
  <Slides>110</Slides>
  <Notes>95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110</vt:i4>
      </vt:variant>
    </vt:vector>
  </HeadingPairs>
  <TitlesOfParts>
    <vt:vector size="119" baseType="lpstr">
      <vt:lpstr>Arial</vt:lpstr>
      <vt:lpstr>Calibri</vt:lpstr>
      <vt:lpstr>Cambria</vt:lpstr>
      <vt:lpstr>Segoe UI</vt:lpstr>
      <vt:lpstr>Segoe UI Semibold</vt:lpstr>
      <vt:lpstr>Tw Cen MT</vt:lpstr>
      <vt:lpstr>Wingdings</vt:lpstr>
      <vt:lpstr>Wingdings 2</vt:lpstr>
      <vt:lpstr>Frame</vt:lpstr>
      <vt:lpstr>PowerPoint Presentation</vt:lpstr>
      <vt:lpstr>Background &amp; Methodology</vt:lpstr>
      <vt:lpstr>Background</vt:lpstr>
      <vt:lpstr>Methodology</vt:lpstr>
      <vt:lpstr>PowerPoint Presentation</vt:lpstr>
      <vt:lpstr>Marijuana Usage</vt:lpstr>
      <vt:lpstr>PowerPoint Presentation</vt:lpstr>
      <vt:lpstr>PowerPoint Presentation</vt:lpstr>
      <vt:lpstr>PowerPoint Presentation</vt:lpstr>
      <vt:lpstr>More than half (55%) know at least one close family member or friend who uses marijuana.</vt:lpstr>
      <vt:lpstr>PowerPoint Presentation</vt:lpstr>
      <vt:lpstr>PowerPoint Presentation</vt:lpstr>
      <vt:lpstr>PowerPoint Presentation</vt:lpstr>
      <vt:lpstr>PowerPoint Presentation</vt:lpstr>
      <vt:lpstr>Personal Experience with Marijuana &amp; Driving</vt:lpstr>
      <vt:lpstr>Some Virginians are engaging in dangerous behavior by “using and driving”.</vt:lpstr>
      <vt:lpstr>Interestingly, almost one third (30%) of Virginians believe those who consume marijuana are usually safer drivers.</vt:lpstr>
      <vt:lpstr>Marijuana users seem to drive the belief that people who consume marijuana are usually safer drivers, with marijuana users making up 68% of those responses.</vt:lpstr>
      <vt:lpstr>More than one-quarter (28%) of all Virginians admit to having previously been a passenger in a car driven by someone under the influence of marijuana. </vt:lpstr>
      <vt:lpstr>More than one-quarter (26%) of past 3-month users drive under the influence of marijuana at least once a week. Frequent users are twice as likely to drive under the influence vs. Virginians overall.</vt:lpstr>
      <vt:lpstr>While just over half (54%) of users claim they always have a sober ride plan, about a quarter (23%) say they rarely or never have a plan.</vt:lpstr>
      <vt:lpstr>As expected, even fewer past 3-month users (42%) claim they always have a sober ride plan.  Over a quarter (26%) say they rarely or never have a plan.</vt:lpstr>
      <vt:lpstr>After viewing a series of policy statements, 60% of marijuana users say that they will always have a plan for a sober ride before marijuana usage (vs. 54% initially), but less than half (47%) of past 3-month marijuana users say the same (vs. 42% initially).</vt:lpstr>
      <vt:lpstr>Attitudes About Dangerous Driving Behaviors</vt:lpstr>
      <vt:lpstr>PowerPoint Presentation</vt:lpstr>
      <vt:lpstr>PowerPoint Presentation</vt:lpstr>
      <vt:lpstr>PowerPoint Presentation</vt:lpstr>
      <vt:lpstr>PowerPoint Presentation</vt:lpstr>
      <vt:lpstr>Safety and Legal Status</vt:lpstr>
      <vt:lpstr>More than one third (37%) believe it is more dangerous to drive in states that have legalized marijuana than it is to drive in states where it is illegal.</vt:lpstr>
      <vt:lpstr>Almost one-third (32%) believe the legal penalty for driving under the influence of marijuana is less than if driving under the influence of alcohol, including 12% who believe there is no penalty.</vt:lpstr>
      <vt:lpstr>While Virginians feel that a police officer would try to determine if a person is drunk or high when pulled over, opinions are mixed about whether a police officer can tell the person’s condition if they don’t smell it in the car.</vt:lpstr>
      <vt:lpstr>Spokespeople on Driving After Marijuana Usage</vt:lpstr>
      <vt:lpstr>PowerPoint Presentation</vt:lpstr>
      <vt:lpstr>PowerPoint Presentation</vt:lpstr>
      <vt:lpstr>Strong majorities of Virginians believe that police officers protect Virginians and keep their communities safe, including about one-half who find that very believable (regardless of wording).</vt:lpstr>
      <vt:lpstr>Evaluation of Policy Statements</vt:lpstr>
      <vt:lpstr>Across potential statements aimed at convincing someone not to drive after using marijuana, most Virginians find all of them persuasive.</vt:lpstr>
      <vt:lpstr>Slightly less persuasive arguments include impact on employment and police efforts to identify those driving under the influence and having a crash maim or disfigure the driver.</vt:lpstr>
      <vt:lpstr>Policy Statement Impact Scores</vt:lpstr>
      <vt:lpstr>“Upon arrest for driving under the influence of marijuana you could lose your driver's license” has the highest net impact score and should be considered as a top message to help curb driving under the influence of marijuana.</vt:lpstr>
      <vt:lpstr>Policy Statement Persuasion Scores</vt:lpstr>
      <vt:lpstr>“The penalties for operating a vehicle under the influence of marijuana are the same as operating a vehicle under the influence of alcohol” is more likely to persuade respondents that driving after using marijuana might be more dangerous.</vt:lpstr>
      <vt:lpstr>Police departments across the state conducting sobriety checkpoints seems to make respondents feel more certain they will get pulled over after using marijuana.</vt:lpstr>
      <vt:lpstr>The financial risk being convicted of driving under the influence of marijuana (fines, court costs, etc.) is most persuasive in changing people’s likelihood to have a plan for a sober ride.</vt:lpstr>
      <vt:lpstr>Among those who use marijuana, knowing that the penalties for driving under the influence of marijuana are the same as driving under the influence of alcohol is most likely to persuade respondents that driving after using marijuana might be dangerous.</vt:lpstr>
      <vt:lpstr>Among those who use marijuana, random sobriety checkpoints conducted by police departments seem to make respondents feel more certain they will get pulled over after using marijuana.</vt:lpstr>
      <vt:lpstr>Among those who use marijuana, the risk high fines, court costs, and legal fees if convicted of operating a motor vehicle under the influence of marijuana is most persuasive in changing people’s likelihood to have a plan for a sober ride.</vt:lpstr>
      <vt:lpstr>Impact of Policy Statements</vt:lpstr>
      <vt:lpstr>Having messaging could work: once informed, almost two-thirds (62%*) believe it is dangerous to drive after using marijuana -  compared to 55% when asked at the beginning of the survey.</vt:lpstr>
      <vt:lpstr>After viewing the policy statements, more than one-quarter (26%) changed their decision to a more dangerous stance about driving after using marijuana.</vt:lpstr>
      <vt:lpstr>After being shown different policy statements, respondents’ views did change, making their feelings of likelihood to be pulled over increase. </vt:lpstr>
      <vt:lpstr>Similar to dangerous driving, more than one-quarter (27%) changed their level of certainty for being pulled over for driving under the influence of marijuana to be more certain.</vt:lpstr>
      <vt:lpstr>After seeing various messages, marijuana users increased their likelihood to always have a plan for a sober ride home from 54% to 60%.</vt:lpstr>
      <vt:lpstr>Two in ten (21%) increased their likelihood of having a plan for a sober ride home in their post evaluation, suggesting the messages are less likely to move the needle on this dimension, perhaps because so many already always have a plan for a sober ride.</vt:lpstr>
      <vt:lpstr>Social Media Usage</vt:lpstr>
      <vt:lpstr>Past 3-month marijuana users are significantly more likely than non-users to have a personal account on several social media channels, including YouTube, Twitter, Tik Tok, and Snapchat. However, Facebook is still the top platform, regardless of marijuana usage.</vt:lpstr>
      <vt:lpstr>PowerPoint Presentation</vt:lpstr>
      <vt:lpstr>Appendix A – Demographic Profile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 B – Frequency of Driving Under the Influence of Marijuana</vt:lpstr>
      <vt:lpstr>PowerPoint Presentation</vt:lpstr>
      <vt:lpstr>PowerPoint Presentation</vt:lpstr>
      <vt:lpstr>Appendix C – Net Impact Score, Persuasion Score, and Correlations</vt:lpstr>
      <vt:lpstr>In order to evaluate the impact of the policy statements, we created a net impact score and persuasion score.</vt:lpstr>
      <vt:lpstr>Correlation of those whose Danger Level Increased</vt:lpstr>
      <vt:lpstr>Correlation of those whose Certainty to be Pulled Over Increased</vt:lpstr>
      <vt:lpstr>Correlation of those whose Likelihood to Have a Plan Increased</vt:lpstr>
      <vt:lpstr>Correlation of those whose Danger Level Increased (Past 3 months marijuana users)</vt:lpstr>
      <vt:lpstr>Correlation of those whose Certainty to be Pulled Over Increased (Past 3 months marijuana users)</vt:lpstr>
      <vt:lpstr>Correlation of those whose Likelihood to Have a Plan Increased (Past 3 months marijuana users)</vt:lpstr>
      <vt:lpstr>Switchers and Solidifiers Demographic Profile – Dangers of Driving Under Marijuana</vt:lpstr>
      <vt:lpstr>Switchers and Solidifiers Demographic Profile – Dangers of Driving Under Marijuana</vt:lpstr>
      <vt:lpstr>Switchers and Solidifiers Demographic Profile – Dangers of Driving Under Marijuana</vt:lpstr>
      <vt:lpstr>Pre and Post Evaluation – How Opinions Changed</vt:lpstr>
      <vt:lpstr>Switchers and Solidifiers Demographic Profile – Likelihood to be Pulled Over</vt:lpstr>
      <vt:lpstr>Switchers and Solidifiers Demographic Profile – Likelihood to be Pulled Over</vt:lpstr>
      <vt:lpstr>Switchers and Solidifiers Driving Profile – Likelihood to be Pulled Over</vt:lpstr>
      <vt:lpstr>Pre and Post Evaluation – How Opinions Changed</vt:lpstr>
      <vt:lpstr>Switchers and Solidifiers Demographic Profile – Plan for Sober Ride</vt:lpstr>
      <vt:lpstr>Switchers and Solidifiers Demographic Profile – Plan for Sober Ride</vt:lpstr>
      <vt:lpstr>Switchers and Solidifiers Driving Profile – Plan for Sober Ride</vt:lpstr>
      <vt:lpstr>Pre and Post Evaluation – How Opinions Changed</vt:lpstr>
      <vt:lpstr>Appendix D – Background and Methodology</vt:lpstr>
      <vt:lpstr>Weighting</vt:lpstr>
      <vt:lpstr>Weighting</vt:lpstr>
      <vt:lpstr>Driver Profile</vt:lpstr>
      <vt:lpstr>Virginia Counties Segmented into NEP Regions</vt:lpstr>
      <vt:lpstr>Virginia Counties Segmented into Health Regions</vt:lpstr>
      <vt:lpstr>Virginia Counties Segmented into NOVA vs. ROVA</vt:lpstr>
      <vt:lpstr>PowerPoint Presentation</vt:lpstr>
    </vt:vector>
  </TitlesOfParts>
  <Company>SSRS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ssrs</dc:title>
  <dc:creator>Karin Kowalski</dc:creator>
  <cp:lastModifiedBy>Anna Albert</cp:lastModifiedBy>
  <cp:revision>370</cp:revision>
  <cp:lastPrinted>2022-09-28T20:41:37Z</cp:lastPrinted>
  <dcterms:created xsi:type="dcterms:W3CDTF">2018-03-05T16:56:52Z</dcterms:created>
  <dcterms:modified xsi:type="dcterms:W3CDTF">2022-11-29T16:45:51Z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0x01010028FC0F30F4C9AA4DAA68674F135280B6006D43F71428E17743B058C899C58F807C</vt:lpwstr>
  </property>
</Properties>
</file>